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e11488b5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e11488b5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e11488b5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e11488b5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e11488b5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e11488b5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037829d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037829d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037829d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037829d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037829d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037829d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037829d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037829d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037829d9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037829d9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e11488b52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e11488b52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e11488b5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e11488b5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e11488b5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e11488b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Impact"/>
                <a:ea typeface="Impact"/>
                <a:cs typeface="Impact"/>
                <a:sym typeface="Impact"/>
              </a:rPr>
              <a:t>INDUSTRIAL SEMINAR</a:t>
            </a:r>
            <a:endParaRPr>
              <a:latin typeface="Impact"/>
              <a:ea typeface="Impact"/>
              <a:cs typeface="Impact"/>
              <a:sym typeface="Impact"/>
            </a:endParaRPr>
          </a:p>
        </p:txBody>
      </p:sp>
      <p:sp>
        <p:nvSpPr>
          <p:cNvPr id="55" name="Google Shape;55;p13"/>
          <p:cNvSpPr txBox="1"/>
          <p:nvPr>
            <p:ph idx="1" type="subTitle"/>
          </p:nvPr>
        </p:nvSpPr>
        <p:spPr>
          <a:xfrm>
            <a:off x="139325" y="2847800"/>
            <a:ext cx="8600400" cy="1494600"/>
          </a:xfrm>
          <a:prstGeom prst="rect">
            <a:avLst/>
          </a:prstGeom>
        </p:spPr>
        <p:txBody>
          <a:bodyPr anchorCtr="0" anchor="t" bIns="91425" lIns="91425" spcFirstLastPara="1" rIns="91425" wrap="square" tIns="91425">
            <a:normAutofit fontScale="32500" lnSpcReduction="20000"/>
          </a:bodyPr>
          <a:lstStyle/>
          <a:p>
            <a:pPr indent="0" lvl="0" marL="0" rtl="0" algn="ctr">
              <a:spcBef>
                <a:spcPts val="0"/>
              </a:spcBef>
              <a:spcAft>
                <a:spcPts val="0"/>
              </a:spcAft>
              <a:buNone/>
            </a:pPr>
            <a:r>
              <a:rPr lang="en-GB" sz="4752">
                <a:solidFill>
                  <a:schemeClr val="dk1"/>
                </a:solidFill>
                <a:latin typeface="Impact"/>
                <a:ea typeface="Impact"/>
                <a:cs typeface="Impact"/>
                <a:sym typeface="Impact"/>
              </a:rPr>
              <a:t>BY</a:t>
            </a:r>
            <a:r>
              <a:rPr lang="en-GB" sz="3107">
                <a:solidFill>
                  <a:schemeClr val="dk1"/>
                </a:solidFill>
              </a:rPr>
              <a:t> </a:t>
            </a:r>
            <a:endParaRPr sz="3107">
              <a:solidFill>
                <a:schemeClr val="dk1"/>
              </a:solidFill>
            </a:endParaRPr>
          </a:p>
          <a:p>
            <a:pPr indent="0" lvl="0" marL="0" rtl="0" algn="ctr">
              <a:spcBef>
                <a:spcPts val="0"/>
              </a:spcBef>
              <a:spcAft>
                <a:spcPts val="0"/>
              </a:spcAft>
              <a:buNone/>
            </a:pPr>
            <a:r>
              <a:rPr lang="en-GB" sz="3807">
                <a:solidFill>
                  <a:schemeClr val="dk1"/>
                </a:solidFill>
                <a:highlight>
                  <a:schemeClr val="lt1"/>
                </a:highlight>
              </a:rPr>
              <a:t>Rashad Mohammed - RA2111026040027</a:t>
            </a:r>
            <a:endParaRPr sz="3807">
              <a:solidFill>
                <a:schemeClr val="dk1"/>
              </a:solidFill>
              <a:highlight>
                <a:schemeClr val="lt1"/>
              </a:highlight>
            </a:endParaRPr>
          </a:p>
          <a:p>
            <a:pPr indent="0" lvl="0" marL="0" rtl="0" algn="ctr">
              <a:lnSpc>
                <a:spcPct val="115000"/>
              </a:lnSpc>
              <a:spcBef>
                <a:spcPts val="600"/>
              </a:spcBef>
              <a:spcAft>
                <a:spcPts val="0"/>
              </a:spcAft>
              <a:buNone/>
            </a:pPr>
            <a:r>
              <a:rPr lang="en-GB" sz="3807">
                <a:solidFill>
                  <a:schemeClr val="dk1"/>
                </a:solidFill>
                <a:highlight>
                  <a:schemeClr val="lt1"/>
                </a:highlight>
              </a:rPr>
              <a:t>S. Vijay Krishna Sundaran - RA2111026040042</a:t>
            </a:r>
            <a:endParaRPr sz="3807">
              <a:solidFill>
                <a:schemeClr val="dk1"/>
              </a:solidFill>
              <a:highlight>
                <a:schemeClr val="lt1"/>
              </a:highlight>
            </a:endParaRPr>
          </a:p>
          <a:p>
            <a:pPr indent="0" lvl="0" marL="0" rtl="0" algn="ctr">
              <a:lnSpc>
                <a:spcPct val="115000"/>
              </a:lnSpc>
              <a:spcBef>
                <a:spcPts val="600"/>
              </a:spcBef>
              <a:spcAft>
                <a:spcPts val="0"/>
              </a:spcAft>
              <a:buNone/>
            </a:pPr>
            <a:r>
              <a:rPr lang="en-GB" sz="3807">
                <a:solidFill>
                  <a:schemeClr val="dk1"/>
                </a:solidFill>
                <a:highlight>
                  <a:schemeClr val="lt1"/>
                </a:highlight>
              </a:rPr>
              <a:t>Amivarshaa Balaji - RA2111026040049</a:t>
            </a:r>
            <a:endParaRPr sz="3807">
              <a:solidFill>
                <a:schemeClr val="dk1"/>
              </a:solidFill>
              <a:highlight>
                <a:schemeClr val="lt1"/>
              </a:highlight>
            </a:endParaRPr>
          </a:p>
          <a:p>
            <a:pPr indent="0" lvl="0" marL="457200" rtl="0" algn="ctr">
              <a:lnSpc>
                <a:spcPct val="115000"/>
              </a:lnSpc>
              <a:spcBef>
                <a:spcPts val="600"/>
              </a:spcBef>
              <a:spcAft>
                <a:spcPts val="0"/>
              </a:spcAft>
              <a:buNone/>
            </a:pPr>
            <a:r>
              <a:t/>
            </a:r>
            <a:endParaRPr sz="2900">
              <a:solidFill>
                <a:schemeClr val="dk1"/>
              </a:solidFill>
              <a:highlight>
                <a:schemeClr val="lt1"/>
              </a:highlight>
            </a:endParaRPr>
          </a:p>
          <a:p>
            <a:pPr indent="0" lvl="0" marL="0" rtl="0" algn="ctr">
              <a:spcBef>
                <a:spcPts val="500"/>
              </a:spcBef>
              <a:spcAft>
                <a:spcPts val="0"/>
              </a:spcAft>
              <a:buNone/>
            </a:pPr>
            <a:r>
              <a:t/>
            </a:r>
            <a:endParaRPr sz="2000">
              <a:solidFill>
                <a:schemeClr val="dk1"/>
              </a:solidFill>
              <a:highlight>
                <a:schemeClr val="lt1"/>
              </a:highlight>
            </a:endParaRPr>
          </a:p>
          <a:p>
            <a:pPr indent="0" lvl="0" marL="0" rtl="0" algn="ctr">
              <a:spcBef>
                <a:spcPts val="0"/>
              </a:spcBef>
              <a:spcAft>
                <a:spcPts val="0"/>
              </a:spcAft>
              <a:buNone/>
            </a:pPr>
            <a:r>
              <a:t/>
            </a:r>
            <a:endParaRPr sz="2141">
              <a:solidFill>
                <a:schemeClr val="dk1"/>
              </a:solidFill>
              <a:highlight>
                <a:schemeClr val="lt1"/>
              </a:highlight>
            </a:endParaRPr>
          </a:p>
        </p:txBody>
      </p:sp>
      <p:sp>
        <p:nvSpPr>
          <p:cNvPr id="56" name="Google Shape;56;p13"/>
          <p:cNvSpPr txBox="1"/>
          <p:nvPr/>
        </p:nvSpPr>
        <p:spPr>
          <a:xfrm>
            <a:off x="3797375" y="2038575"/>
            <a:ext cx="1284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Team 5</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113925" y="14720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800">
                <a:latin typeface="Impact"/>
                <a:ea typeface="Impact"/>
                <a:cs typeface="Impact"/>
                <a:sym typeface="Impact"/>
              </a:rPr>
              <a:t>MODELING</a:t>
            </a:r>
            <a:endParaRPr sz="3800">
              <a:latin typeface="Impact"/>
              <a:ea typeface="Impact"/>
              <a:cs typeface="Impact"/>
              <a:sym typeface="Impact"/>
            </a:endParaRPr>
          </a:p>
        </p:txBody>
      </p:sp>
      <p:sp>
        <p:nvSpPr>
          <p:cNvPr id="117" name="Google Shape;117;p22"/>
          <p:cNvSpPr txBox="1"/>
          <p:nvPr/>
        </p:nvSpPr>
        <p:spPr>
          <a:xfrm>
            <a:off x="2988300" y="2612225"/>
            <a:ext cx="3167400" cy="122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a:t>XGBoost </a:t>
            </a:r>
            <a:r>
              <a:rPr lang="en-GB">
                <a:solidFill>
                  <a:schemeClr val="dk1"/>
                </a:solidFill>
              </a:rPr>
              <a:t>Model</a:t>
            </a:r>
            <a:endParaRPr/>
          </a:p>
          <a:p>
            <a:pPr indent="-317500" lvl="0" marL="457200" rtl="0" algn="l">
              <a:spcBef>
                <a:spcPts val="0"/>
              </a:spcBef>
              <a:spcAft>
                <a:spcPts val="0"/>
              </a:spcAft>
              <a:buSzPts val="1400"/>
              <a:buAutoNum type="arabicPeriod"/>
            </a:pPr>
            <a:r>
              <a:rPr lang="en-GB"/>
              <a:t>CatBoostClassifier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35675" y="931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720">
                <a:latin typeface="Impact"/>
                <a:ea typeface="Impact"/>
                <a:cs typeface="Impact"/>
                <a:sym typeface="Impact"/>
              </a:rPr>
              <a:t>Preprocessing</a:t>
            </a:r>
            <a:endParaRPr sz="2720">
              <a:latin typeface="Impact"/>
              <a:ea typeface="Impact"/>
              <a:cs typeface="Impact"/>
              <a:sym typeface="Impact"/>
            </a:endParaRPr>
          </a:p>
        </p:txBody>
      </p:sp>
      <p:sp>
        <p:nvSpPr>
          <p:cNvPr id="123" name="Google Shape;123;p23"/>
          <p:cNvSpPr txBox="1"/>
          <p:nvPr>
            <p:ph idx="1" type="body"/>
          </p:nvPr>
        </p:nvSpPr>
        <p:spPr>
          <a:xfrm>
            <a:off x="2528150" y="1693500"/>
            <a:ext cx="4008300" cy="34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100">
                <a:solidFill>
                  <a:schemeClr val="dk1"/>
                </a:solidFill>
              </a:rPr>
              <a:t>Objective:</a:t>
            </a:r>
            <a:endParaRPr b="1" sz="1100">
              <a:solidFill>
                <a:schemeClr val="dk1"/>
              </a:solidFill>
            </a:endParaRPr>
          </a:p>
          <a:p>
            <a:pPr indent="0" lvl="0" marL="0" rtl="0" algn="l">
              <a:spcBef>
                <a:spcPts val="0"/>
              </a:spcBef>
              <a:spcAft>
                <a:spcPts val="0"/>
              </a:spcAft>
              <a:buNone/>
            </a:pPr>
            <a:r>
              <a:rPr lang="en-GB" sz="1100">
                <a:solidFill>
                  <a:schemeClr val="dk1"/>
                </a:solidFill>
              </a:rPr>
              <a:t>Prepare the dataset for model training by encoding the target variable and splitting the data into training and testing sets.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GB" sz="1100">
                <a:solidFill>
                  <a:schemeClr val="dk1"/>
                </a:solidFill>
              </a:rPr>
              <a:t>Benefits:</a:t>
            </a:r>
            <a:endParaRPr b="1"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Encoded target variable ensures compatibility with machine learning algorithms.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Splitting the dataset enables unbiased evaluation and validation of the model.</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37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820">
                <a:latin typeface="Impact"/>
                <a:ea typeface="Impact"/>
                <a:cs typeface="Impact"/>
                <a:sym typeface="Impact"/>
              </a:rPr>
              <a:t>Model </a:t>
            </a:r>
            <a:r>
              <a:rPr lang="en-GB" sz="2820">
                <a:latin typeface="Impact"/>
                <a:ea typeface="Impact"/>
                <a:cs typeface="Impact"/>
                <a:sym typeface="Impact"/>
              </a:rPr>
              <a:t>Comparison</a:t>
            </a:r>
            <a:r>
              <a:rPr lang="en-GB" sz="2820">
                <a:latin typeface="Impact"/>
                <a:ea typeface="Impact"/>
                <a:cs typeface="Impact"/>
                <a:sym typeface="Impact"/>
              </a:rPr>
              <a:t> </a:t>
            </a:r>
            <a:r>
              <a:rPr lang="en-GB" sz="2820">
                <a:latin typeface="Impact"/>
                <a:ea typeface="Impact"/>
                <a:cs typeface="Impact"/>
                <a:sym typeface="Impact"/>
              </a:rPr>
              <a:t>- </a:t>
            </a:r>
            <a:r>
              <a:rPr lang="en-GB" sz="2820">
                <a:latin typeface="Impact"/>
                <a:ea typeface="Impact"/>
                <a:cs typeface="Impact"/>
                <a:sym typeface="Impact"/>
              </a:rPr>
              <a:t>XGBoost V/s </a:t>
            </a:r>
            <a:r>
              <a:rPr lang="en-GB" sz="2840">
                <a:solidFill>
                  <a:schemeClr val="accent2"/>
                </a:solidFill>
                <a:highlight>
                  <a:srgbClr val="FFFFFF"/>
                </a:highlight>
                <a:latin typeface="Impact"/>
                <a:ea typeface="Impact"/>
                <a:cs typeface="Impact"/>
                <a:sym typeface="Impact"/>
              </a:rPr>
              <a:t>CatBoostClassifier</a:t>
            </a:r>
            <a:endParaRPr sz="2840">
              <a:latin typeface="Impact"/>
              <a:ea typeface="Impact"/>
              <a:cs typeface="Impact"/>
              <a:sym typeface="Impact"/>
            </a:endParaRPr>
          </a:p>
        </p:txBody>
      </p:sp>
      <p:sp>
        <p:nvSpPr>
          <p:cNvPr id="129" name="Google Shape;129;p24"/>
          <p:cNvSpPr txBox="1"/>
          <p:nvPr>
            <p:ph idx="1" type="body"/>
          </p:nvPr>
        </p:nvSpPr>
        <p:spPr>
          <a:xfrm>
            <a:off x="370525" y="1188800"/>
            <a:ext cx="3094800" cy="15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100">
                <a:solidFill>
                  <a:schemeClr val="dk1"/>
                </a:solidFill>
              </a:rPr>
              <a:t>XGBoost Model:</a:t>
            </a:r>
            <a:endParaRPr sz="1100">
              <a:solidFill>
                <a:schemeClr val="dk1"/>
              </a:solidFill>
            </a:endParaRPr>
          </a:p>
          <a:p>
            <a:pPr indent="0" lvl="0" marL="0" rtl="0" algn="l">
              <a:spcBef>
                <a:spcPts val="0"/>
              </a:spcBef>
              <a:spcAft>
                <a:spcPts val="0"/>
              </a:spcAft>
              <a:buNone/>
            </a:pPr>
            <a:r>
              <a:rPr lang="en-GB" sz="1100">
                <a:solidFill>
                  <a:schemeClr val="dk1"/>
                </a:solidFill>
              </a:rPr>
              <a:t>Accuracy: 88.57%</a:t>
            </a:r>
            <a:endParaRPr sz="1100">
              <a:solidFill>
                <a:schemeClr val="dk1"/>
              </a:solidFill>
            </a:endParaRPr>
          </a:p>
          <a:p>
            <a:pPr indent="0" lvl="0" marL="0" rtl="0" algn="l">
              <a:spcBef>
                <a:spcPts val="0"/>
              </a:spcBef>
              <a:spcAft>
                <a:spcPts val="0"/>
              </a:spcAft>
              <a:buNone/>
            </a:pPr>
            <a:r>
              <a:rPr lang="en-GB" sz="1100">
                <a:solidFill>
                  <a:schemeClr val="dk1"/>
                </a:solidFill>
              </a:rPr>
              <a:t>Classification Report: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
        <p:nvSpPr>
          <p:cNvPr id="130" name="Google Shape;130;p24"/>
          <p:cNvSpPr txBox="1"/>
          <p:nvPr>
            <p:ph idx="1" type="body"/>
          </p:nvPr>
        </p:nvSpPr>
        <p:spPr>
          <a:xfrm>
            <a:off x="4489800" y="1188800"/>
            <a:ext cx="4342500" cy="148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100">
                <a:solidFill>
                  <a:schemeClr val="dk1"/>
                </a:solidFill>
              </a:rPr>
              <a:t>CatBoostClassifier</a:t>
            </a:r>
            <a:r>
              <a:rPr lang="en-GB" sz="1100">
                <a:solidFill>
                  <a:schemeClr val="dk1"/>
                </a:solidFill>
              </a:rPr>
              <a:t>:</a:t>
            </a:r>
            <a:endParaRPr sz="1100">
              <a:solidFill>
                <a:schemeClr val="dk1"/>
              </a:solidFill>
            </a:endParaRPr>
          </a:p>
          <a:p>
            <a:pPr indent="0" lvl="0" marL="0" rtl="0" algn="l">
              <a:spcBef>
                <a:spcPts val="0"/>
              </a:spcBef>
              <a:spcAft>
                <a:spcPts val="0"/>
              </a:spcAft>
              <a:buNone/>
            </a:pPr>
            <a:r>
              <a:rPr lang="en-GB" sz="1100">
                <a:solidFill>
                  <a:schemeClr val="dk1"/>
                </a:solidFill>
              </a:rPr>
              <a:t>Accuracy: 94.28%</a:t>
            </a:r>
            <a:endParaRPr sz="1100">
              <a:solidFill>
                <a:schemeClr val="dk1"/>
              </a:solidFill>
            </a:endParaRPr>
          </a:p>
          <a:p>
            <a:pPr indent="0" lvl="0" marL="0" rtl="0" algn="l">
              <a:spcBef>
                <a:spcPts val="0"/>
              </a:spcBef>
              <a:spcAft>
                <a:spcPts val="0"/>
              </a:spcAft>
              <a:buNone/>
            </a:pPr>
            <a:r>
              <a:rPr lang="en-GB" sz="1100">
                <a:solidFill>
                  <a:schemeClr val="dk1"/>
                </a:solidFill>
              </a:rPr>
              <a:t>Classification Report: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
        <p:nvSpPr>
          <p:cNvPr id="131" name="Google Shape;131;p24"/>
          <p:cNvSpPr txBox="1"/>
          <p:nvPr>
            <p:ph idx="1" type="body"/>
          </p:nvPr>
        </p:nvSpPr>
        <p:spPr>
          <a:xfrm>
            <a:off x="1829550" y="3520775"/>
            <a:ext cx="5484900" cy="15210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b="1" lang="en-GB" sz="1316">
                <a:solidFill>
                  <a:schemeClr val="dk1"/>
                </a:solidFill>
              </a:rPr>
              <a:t>Conclusion</a:t>
            </a:r>
            <a:br>
              <a:rPr lang="en-GB" sz="1100">
                <a:solidFill>
                  <a:schemeClr val="dk1"/>
                </a:solidFill>
              </a:rPr>
            </a:br>
            <a:r>
              <a:rPr lang="en-GB" sz="1100">
                <a:solidFill>
                  <a:schemeClr val="dk1"/>
                </a:solidFill>
              </a:rPr>
              <a:t>♦ Both models perform well, with CatBoost achieving a slightly higher accuracy compared to XGBoost.</a:t>
            </a:r>
            <a:endParaRPr sz="1100">
              <a:solidFill>
                <a:schemeClr val="dk1"/>
              </a:solidFill>
            </a:endParaRPr>
          </a:p>
          <a:p>
            <a:pPr indent="0" lvl="0" marL="0" rtl="0" algn="ctr">
              <a:spcBef>
                <a:spcPts val="0"/>
              </a:spcBef>
              <a:spcAft>
                <a:spcPts val="0"/>
              </a:spcAft>
              <a:buNone/>
            </a:pPr>
            <a:r>
              <a:rPr lang="en-GB" sz="1100">
                <a:solidFill>
                  <a:schemeClr val="dk1"/>
                </a:solidFill>
              </a:rPr>
              <a:t>♦ CatBoost shows excellent performance in classifying both 'Patient' and 'Healthy' classes.</a:t>
            </a:r>
            <a:endParaRPr sz="1100">
              <a:solidFill>
                <a:schemeClr val="dk1"/>
              </a:solidFill>
            </a:endParaRPr>
          </a:p>
          <a:p>
            <a:pPr indent="0" lvl="0" marL="0" rtl="0" algn="ctr">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370525" y="1902275"/>
            <a:ext cx="3882816" cy="1644687"/>
          </a:xfrm>
          <a:prstGeom prst="rect">
            <a:avLst/>
          </a:prstGeom>
          <a:noFill/>
          <a:ln>
            <a:noFill/>
          </a:ln>
        </p:spPr>
      </p:pic>
      <p:pic>
        <p:nvPicPr>
          <p:cNvPr id="133" name="Google Shape;133;p24"/>
          <p:cNvPicPr preferRelativeResize="0"/>
          <p:nvPr/>
        </p:nvPicPr>
        <p:blipFill>
          <a:blip r:embed="rId4">
            <a:alphaModFix/>
          </a:blip>
          <a:stretch>
            <a:fillRect/>
          </a:stretch>
        </p:blipFill>
        <p:spPr>
          <a:xfrm>
            <a:off x="4489800" y="1928737"/>
            <a:ext cx="3649576" cy="159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311700" y="2383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latin typeface="Impact"/>
                <a:ea typeface="Impact"/>
                <a:cs typeface="Impact"/>
                <a:sym typeface="Impact"/>
              </a:rPr>
              <a:t>DATA DESCRIPTION</a:t>
            </a:r>
            <a:endParaRPr>
              <a:solidFill>
                <a:schemeClr val="dk1"/>
              </a:solidFill>
              <a:latin typeface="Impact"/>
              <a:ea typeface="Impact"/>
              <a:cs typeface="Impact"/>
              <a:sym typeface="Impact"/>
            </a:endParaRPr>
          </a:p>
        </p:txBody>
      </p:sp>
      <p:sp>
        <p:nvSpPr>
          <p:cNvPr id="62" name="Google Shape;62;p14"/>
          <p:cNvSpPr txBox="1"/>
          <p:nvPr/>
        </p:nvSpPr>
        <p:spPr>
          <a:xfrm>
            <a:off x="348700" y="1030950"/>
            <a:ext cx="8405400" cy="3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DARWIN dataset contains handwriting data which is composed of 25 handwriting tasks. The dataset was specifically designed for the early detection of Alzheimer’s disease (AD). The dataset includes data from 174 participants (89 AD patients and 85 healthy people).</a:t>
            </a:r>
            <a:endParaRPr/>
          </a:p>
          <a:p>
            <a:pPr indent="0" lvl="0" marL="0" rtl="0" algn="l">
              <a:spcBef>
                <a:spcPts val="0"/>
              </a:spcBef>
              <a:spcAft>
                <a:spcPts val="0"/>
              </a:spcAft>
              <a:buClr>
                <a:schemeClr val="dk1"/>
              </a:buClr>
              <a:buSzPts val="1100"/>
              <a:buFont typeface="Arial"/>
              <a:buNone/>
            </a:pPr>
            <a:r>
              <a:rPr lang="en-GB"/>
              <a:t>The file “DARWIN.csv” contains the acquired data. The file consists of one row for each participant plus an additional header row. The first row is the header row, the next 89 rows collect patients data, whereas the remaining 84 rows collect information from healthy people.</a:t>
            </a:r>
            <a:endParaRPr/>
          </a:p>
          <a:p>
            <a:pPr indent="0" lvl="0" marL="0" rtl="0" algn="l">
              <a:spcBef>
                <a:spcPts val="0"/>
              </a:spcBef>
              <a:spcAft>
                <a:spcPts val="0"/>
              </a:spcAft>
              <a:buClr>
                <a:schemeClr val="dk1"/>
              </a:buClr>
              <a:buSzPts val="1100"/>
              <a:buFont typeface="Arial"/>
              <a:buNone/>
            </a:pPr>
            <a:r>
              <a:rPr lang="en-GB"/>
              <a:t>The file consists of 452 columns. The first column shows participants' identifiers, whereas the last column shows the class to which each participant belongs.  This value can be equal to  'P' (Patient) or 'H' (Healthy).</a:t>
            </a:r>
            <a:endParaRPr/>
          </a:p>
          <a:p>
            <a:pPr indent="0" lvl="0" marL="0" rtl="0" algn="l">
              <a:spcBef>
                <a:spcPts val="0"/>
              </a:spcBef>
              <a:spcAft>
                <a:spcPts val="0"/>
              </a:spcAft>
              <a:buClr>
                <a:schemeClr val="dk1"/>
              </a:buClr>
              <a:buSzPts val="1100"/>
              <a:buFont typeface="Arial"/>
              <a:buNone/>
            </a:pPr>
            <a:r>
              <a:rPr lang="en-GB"/>
              <a:t>The remaining columns report the features extracted from a specific task. The tasks performed are 25, and for each task 18 features have been extracted. The column will be identified by the name of the features followed by a numeric identifier representing the task the feature is extracted. E.g., the column with the header "total_time8" collects the values for the "total time" feature extracted.</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311700" y="9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latin typeface="Impact"/>
                <a:ea typeface="Impact"/>
                <a:cs typeface="Impact"/>
                <a:sym typeface="Impact"/>
              </a:rPr>
              <a:t>DATA OVERVIEW</a:t>
            </a:r>
            <a:endParaRPr>
              <a:solidFill>
                <a:schemeClr val="dk1"/>
              </a:solidFill>
              <a:latin typeface="Impact"/>
              <a:ea typeface="Impact"/>
              <a:cs typeface="Impact"/>
              <a:sym typeface="Impact"/>
            </a:endParaRPr>
          </a:p>
        </p:txBody>
      </p:sp>
      <p:pic>
        <p:nvPicPr>
          <p:cNvPr id="68" name="Google Shape;68;p15"/>
          <p:cNvPicPr preferRelativeResize="0"/>
          <p:nvPr/>
        </p:nvPicPr>
        <p:blipFill>
          <a:blip r:embed="rId3">
            <a:alphaModFix/>
          </a:blip>
          <a:stretch>
            <a:fillRect/>
          </a:stretch>
        </p:blipFill>
        <p:spPr>
          <a:xfrm>
            <a:off x="2434938" y="816988"/>
            <a:ext cx="4143375" cy="676275"/>
          </a:xfrm>
          <a:prstGeom prst="rect">
            <a:avLst/>
          </a:prstGeom>
          <a:noFill/>
          <a:ln>
            <a:noFill/>
          </a:ln>
        </p:spPr>
      </p:pic>
      <p:pic>
        <p:nvPicPr>
          <p:cNvPr id="69" name="Google Shape;69;p15"/>
          <p:cNvPicPr preferRelativeResize="0"/>
          <p:nvPr/>
        </p:nvPicPr>
        <p:blipFill>
          <a:blip r:embed="rId4">
            <a:alphaModFix/>
          </a:blip>
          <a:stretch>
            <a:fillRect/>
          </a:stretch>
        </p:blipFill>
        <p:spPr>
          <a:xfrm>
            <a:off x="187538" y="1609338"/>
            <a:ext cx="8768928" cy="33454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653850" y="697275"/>
            <a:ext cx="8075075" cy="344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subTitle"/>
          </p:nvPr>
        </p:nvSpPr>
        <p:spPr>
          <a:xfrm>
            <a:off x="311700" y="250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latin typeface="Impact"/>
                <a:ea typeface="Impact"/>
                <a:cs typeface="Impact"/>
                <a:sym typeface="Impact"/>
              </a:rPr>
              <a:t>SUMMARY STATISTICS</a:t>
            </a:r>
            <a:endParaRPr>
              <a:solidFill>
                <a:schemeClr val="dk1"/>
              </a:solidFill>
              <a:latin typeface="Impact"/>
              <a:ea typeface="Impact"/>
              <a:cs typeface="Impact"/>
              <a:sym typeface="Impact"/>
            </a:endParaRPr>
          </a:p>
        </p:txBody>
      </p:sp>
      <p:pic>
        <p:nvPicPr>
          <p:cNvPr id="80" name="Google Shape;80;p17"/>
          <p:cNvPicPr preferRelativeResize="0"/>
          <p:nvPr/>
        </p:nvPicPr>
        <p:blipFill rotWithShape="1">
          <a:blip r:embed="rId3">
            <a:alphaModFix/>
          </a:blip>
          <a:srcRect b="0" l="0" r="25373" t="0"/>
          <a:stretch/>
        </p:blipFill>
        <p:spPr>
          <a:xfrm>
            <a:off x="739313" y="1473113"/>
            <a:ext cx="7665374" cy="250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subTitle"/>
          </p:nvPr>
        </p:nvSpPr>
        <p:spPr>
          <a:xfrm>
            <a:off x="311700" y="322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latin typeface="Impact"/>
                <a:ea typeface="Impact"/>
                <a:cs typeface="Impact"/>
                <a:sym typeface="Impact"/>
              </a:rPr>
              <a:t>CLASS DISTRIBUTION</a:t>
            </a:r>
            <a:endParaRPr>
              <a:solidFill>
                <a:schemeClr val="dk1"/>
              </a:solidFill>
              <a:latin typeface="Impact"/>
              <a:ea typeface="Impact"/>
              <a:cs typeface="Impact"/>
              <a:sym typeface="Impact"/>
            </a:endParaRPr>
          </a:p>
        </p:txBody>
      </p:sp>
      <p:pic>
        <p:nvPicPr>
          <p:cNvPr id="86" name="Google Shape;86;p18"/>
          <p:cNvPicPr preferRelativeResize="0"/>
          <p:nvPr/>
        </p:nvPicPr>
        <p:blipFill rotWithShape="1">
          <a:blip r:embed="rId3">
            <a:alphaModFix/>
          </a:blip>
          <a:srcRect b="-732" l="0" r="18207" t="6879"/>
          <a:stretch/>
        </p:blipFill>
        <p:spPr>
          <a:xfrm>
            <a:off x="2690725" y="951700"/>
            <a:ext cx="3647725" cy="3817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7850"/>
            <a:ext cx="8580600" cy="72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Impact"/>
                <a:ea typeface="Impact"/>
                <a:cs typeface="Impact"/>
                <a:sym typeface="Impact"/>
              </a:rPr>
              <a:t>Error Handling</a:t>
            </a:r>
            <a:endParaRPr>
              <a:latin typeface="Impact"/>
              <a:ea typeface="Impact"/>
              <a:cs typeface="Impact"/>
              <a:sym typeface="Impact"/>
            </a:endParaRPr>
          </a:p>
        </p:txBody>
      </p:sp>
      <p:sp>
        <p:nvSpPr>
          <p:cNvPr id="92" name="Google Shape;92;p19"/>
          <p:cNvSpPr txBox="1"/>
          <p:nvPr>
            <p:ph idx="1" type="body"/>
          </p:nvPr>
        </p:nvSpPr>
        <p:spPr>
          <a:xfrm>
            <a:off x="379675" y="1111125"/>
            <a:ext cx="3036300" cy="317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100">
                <a:solidFill>
                  <a:schemeClr val="dk1"/>
                </a:solidFill>
              </a:rPr>
              <a:t>Objective:</a:t>
            </a:r>
            <a:endParaRPr b="1" sz="1100">
              <a:solidFill>
                <a:schemeClr val="dk1"/>
              </a:solidFill>
            </a:endParaRPr>
          </a:p>
          <a:p>
            <a:pPr indent="0" lvl="0" marL="0" rtl="0" algn="l">
              <a:spcBef>
                <a:spcPts val="0"/>
              </a:spcBef>
              <a:spcAft>
                <a:spcPts val="0"/>
              </a:spcAft>
              <a:buNone/>
            </a:pPr>
            <a:r>
              <a:rPr lang="en-GB" sz="1100">
                <a:solidFill>
                  <a:schemeClr val="dk1"/>
                </a:solidFill>
              </a:rPr>
              <a:t>Detect Mistakes: Identify errors during execution.</a:t>
            </a:r>
            <a:endParaRPr sz="1100">
              <a:solidFill>
                <a:schemeClr val="dk1"/>
              </a:solidFill>
            </a:endParaRPr>
          </a:p>
          <a:p>
            <a:pPr indent="0" lvl="0" marL="0" rtl="0" algn="l">
              <a:spcBef>
                <a:spcPts val="0"/>
              </a:spcBef>
              <a:spcAft>
                <a:spcPts val="0"/>
              </a:spcAft>
              <a:buNone/>
            </a:pPr>
            <a:r>
              <a:rPr lang="en-GB" sz="1100">
                <a:solidFill>
                  <a:schemeClr val="dk1"/>
                </a:solidFill>
              </a:rPr>
              <a:t>Notify and Report: Alert program/user for action.</a:t>
            </a:r>
            <a:endParaRPr sz="1100">
              <a:solidFill>
                <a:schemeClr val="dk1"/>
              </a:solidFill>
            </a:endParaRPr>
          </a:p>
          <a:p>
            <a:pPr indent="0" lvl="0" marL="0" rtl="0" algn="l">
              <a:spcBef>
                <a:spcPts val="0"/>
              </a:spcBef>
              <a:spcAft>
                <a:spcPts val="0"/>
              </a:spcAft>
              <a:buNone/>
            </a:pPr>
            <a:r>
              <a:rPr lang="en-GB" sz="1100">
                <a:solidFill>
                  <a:schemeClr val="dk1"/>
                </a:solidFill>
              </a:rPr>
              <a:t>Handle Gracefully: Prevent crashes with a controlled response.</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GB" sz="1100">
                <a:solidFill>
                  <a:schemeClr val="dk1"/>
                </a:solidFill>
              </a:rPr>
              <a:t>Benefits:</a:t>
            </a:r>
            <a:endParaRPr b="1" sz="1100">
              <a:solidFill>
                <a:schemeClr val="dk1"/>
              </a:solidFill>
            </a:endParaRPr>
          </a:p>
          <a:p>
            <a:pPr indent="0" lvl="0" marL="0" rtl="0" algn="l">
              <a:spcBef>
                <a:spcPts val="0"/>
              </a:spcBef>
              <a:spcAft>
                <a:spcPts val="0"/>
              </a:spcAft>
              <a:buNone/>
            </a:pPr>
            <a:r>
              <a:rPr lang="en-GB" sz="1100">
                <a:solidFill>
                  <a:schemeClr val="dk1"/>
                </a:solidFill>
              </a:rPr>
              <a:t>Enhanced Reliability: Improves program robustness.</a:t>
            </a:r>
            <a:endParaRPr sz="1100">
              <a:solidFill>
                <a:schemeClr val="dk1"/>
              </a:solidFill>
            </a:endParaRPr>
          </a:p>
          <a:p>
            <a:pPr indent="0" lvl="0" marL="0" rtl="0" algn="l">
              <a:spcBef>
                <a:spcPts val="0"/>
              </a:spcBef>
              <a:spcAft>
                <a:spcPts val="0"/>
              </a:spcAft>
              <a:buNone/>
            </a:pPr>
            <a:r>
              <a:rPr lang="en-GB" sz="1100">
                <a:solidFill>
                  <a:schemeClr val="dk1"/>
                </a:solidFill>
              </a:rPr>
              <a:t>Maintains Stability: Ensures smooth functioning.</a:t>
            </a:r>
            <a:endParaRPr sz="1100">
              <a:solidFill>
                <a:schemeClr val="dk1"/>
              </a:solidFill>
            </a:endParaRPr>
          </a:p>
          <a:p>
            <a:pPr indent="0" lvl="0" marL="0" rtl="0" algn="l">
              <a:spcBef>
                <a:spcPts val="0"/>
              </a:spcBef>
              <a:spcAft>
                <a:spcPts val="0"/>
              </a:spcAft>
              <a:buNone/>
            </a:pPr>
            <a:r>
              <a:rPr lang="en-GB" sz="1100">
                <a:solidFill>
                  <a:schemeClr val="dk1"/>
                </a:solidFill>
              </a:rPr>
              <a:t>Debugging Aid: Facilitates easier debugging.</a:t>
            </a:r>
            <a:endParaRPr sz="1100">
              <a:solidFill>
                <a:schemeClr val="dk1"/>
              </a:solidFill>
            </a:endParaRPr>
          </a:p>
          <a:p>
            <a:pPr indent="0" lvl="0" marL="0" rtl="0" algn="l">
              <a:spcBef>
                <a:spcPts val="0"/>
              </a:spcBef>
              <a:spcAft>
                <a:spcPts val="0"/>
              </a:spcAft>
              <a:buNone/>
            </a:pPr>
            <a:r>
              <a:rPr lang="en-GB" sz="1100">
                <a:solidFill>
                  <a:schemeClr val="dk1"/>
                </a:solidFill>
              </a:rPr>
              <a:t>User-Friendly: Enhances user experience.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pic>
        <p:nvPicPr>
          <p:cNvPr id="93" name="Google Shape;93;p19"/>
          <p:cNvPicPr preferRelativeResize="0"/>
          <p:nvPr/>
        </p:nvPicPr>
        <p:blipFill>
          <a:blip r:embed="rId3">
            <a:alphaModFix/>
          </a:blip>
          <a:stretch>
            <a:fillRect/>
          </a:stretch>
        </p:blipFill>
        <p:spPr>
          <a:xfrm>
            <a:off x="5893200" y="1111125"/>
            <a:ext cx="2003957" cy="382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10675"/>
            <a:ext cx="8520600" cy="70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Impact"/>
                <a:ea typeface="Impact"/>
                <a:cs typeface="Impact"/>
                <a:sym typeface="Impact"/>
              </a:rPr>
              <a:t>Feature </a:t>
            </a:r>
            <a:r>
              <a:rPr lang="en-GB">
                <a:latin typeface="Impact"/>
                <a:ea typeface="Impact"/>
                <a:cs typeface="Impact"/>
                <a:sym typeface="Impact"/>
              </a:rPr>
              <a:t>Engineering</a:t>
            </a:r>
            <a:endParaRPr>
              <a:latin typeface="Impact"/>
              <a:ea typeface="Impact"/>
              <a:cs typeface="Impact"/>
              <a:sym typeface="Impact"/>
            </a:endParaRPr>
          </a:p>
        </p:txBody>
      </p:sp>
      <p:sp>
        <p:nvSpPr>
          <p:cNvPr id="104" name="Google Shape;104;p21"/>
          <p:cNvSpPr txBox="1"/>
          <p:nvPr>
            <p:ph idx="1" type="body"/>
          </p:nvPr>
        </p:nvSpPr>
        <p:spPr>
          <a:xfrm>
            <a:off x="387925" y="871100"/>
            <a:ext cx="3262200" cy="11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chemeClr val="dk1"/>
                </a:solidFill>
              </a:rPr>
              <a:t>Reduce High-dimensionality</a:t>
            </a:r>
            <a:br>
              <a:rPr lang="en-GB" sz="1100">
                <a:solidFill>
                  <a:schemeClr val="dk1"/>
                </a:solidFill>
              </a:rPr>
            </a:br>
            <a:r>
              <a:rPr b="1" lang="en-GB" sz="1100">
                <a:solidFill>
                  <a:schemeClr val="dk1"/>
                </a:solidFill>
              </a:rPr>
              <a:t>Low Variance Filtering:</a:t>
            </a:r>
            <a:endParaRPr b="1"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105" name="Google Shape;105;p21"/>
          <p:cNvPicPr preferRelativeResize="0"/>
          <p:nvPr/>
        </p:nvPicPr>
        <p:blipFill>
          <a:blip r:embed="rId3">
            <a:alphaModFix/>
          </a:blip>
          <a:stretch>
            <a:fillRect/>
          </a:stretch>
        </p:blipFill>
        <p:spPr>
          <a:xfrm>
            <a:off x="311700" y="1547038"/>
            <a:ext cx="3048000" cy="819150"/>
          </a:xfrm>
          <a:prstGeom prst="rect">
            <a:avLst/>
          </a:prstGeom>
          <a:noFill/>
          <a:ln>
            <a:noFill/>
          </a:ln>
        </p:spPr>
      </p:pic>
      <p:sp>
        <p:nvSpPr>
          <p:cNvPr id="106" name="Google Shape;106;p21"/>
          <p:cNvSpPr txBox="1"/>
          <p:nvPr>
            <p:ph idx="1" type="body"/>
          </p:nvPr>
        </p:nvSpPr>
        <p:spPr>
          <a:xfrm>
            <a:off x="311713" y="2925600"/>
            <a:ext cx="3262200" cy="11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chemeClr val="dk1"/>
                </a:solidFill>
              </a:rPr>
              <a:t>High Correlation Filtering:</a:t>
            </a:r>
            <a:endParaRPr b="1"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107" name="Google Shape;107;p21"/>
          <p:cNvPicPr preferRelativeResize="0"/>
          <p:nvPr/>
        </p:nvPicPr>
        <p:blipFill>
          <a:blip r:embed="rId4">
            <a:alphaModFix/>
          </a:blip>
          <a:stretch>
            <a:fillRect/>
          </a:stretch>
        </p:blipFill>
        <p:spPr>
          <a:xfrm>
            <a:off x="201163" y="3231575"/>
            <a:ext cx="3483283" cy="704950"/>
          </a:xfrm>
          <a:prstGeom prst="rect">
            <a:avLst/>
          </a:prstGeom>
          <a:noFill/>
          <a:ln>
            <a:noFill/>
          </a:ln>
        </p:spPr>
      </p:pic>
      <p:sp>
        <p:nvSpPr>
          <p:cNvPr id="108" name="Google Shape;108;p21"/>
          <p:cNvSpPr txBox="1"/>
          <p:nvPr>
            <p:ph idx="1" type="body"/>
          </p:nvPr>
        </p:nvSpPr>
        <p:spPr>
          <a:xfrm>
            <a:off x="4071950" y="994550"/>
            <a:ext cx="4100700" cy="8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300">
                <a:solidFill>
                  <a:schemeClr val="dk1"/>
                </a:solidFill>
              </a:rPr>
              <a:t>PCA-Principal Component Analysis</a:t>
            </a:r>
            <a:endParaRPr b="1" sz="13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109" name="Google Shape;109;p21"/>
          <p:cNvPicPr preferRelativeResize="0"/>
          <p:nvPr/>
        </p:nvPicPr>
        <p:blipFill>
          <a:blip r:embed="rId5">
            <a:alphaModFix/>
          </a:blip>
          <a:stretch>
            <a:fillRect/>
          </a:stretch>
        </p:blipFill>
        <p:spPr>
          <a:xfrm>
            <a:off x="3838995" y="1364675"/>
            <a:ext cx="3787708" cy="2954950"/>
          </a:xfrm>
          <a:prstGeom prst="rect">
            <a:avLst/>
          </a:prstGeom>
          <a:noFill/>
          <a:ln>
            <a:noFill/>
          </a:ln>
        </p:spPr>
      </p:pic>
      <p:pic>
        <p:nvPicPr>
          <p:cNvPr id="110" name="Google Shape;110;p21"/>
          <p:cNvPicPr preferRelativeResize="0"/>
          <p:nvPr/>
        </p:nvPicPr>
        <p:blipFill rotWithShape="1">
          <a:blip r:embed="rId6">
            <a:alphaModFix/>
          </a:blip>
          <a:srcRect b="0" l="81924" r="0" t="0"/>
          <a:stretch/>
        </p:blipFill>
        <p:spPr>
          <a:xfrm>
            <a:off x="8266099" y="1364675"/>
            <a:ext cx="832500" cy="3033950"/>
          </a:xfrm>
          <a:prstGeom prst="rect">
            <a:avLst/>
          </a:prstGeom>
          <a:noFill/>
          <a:ln>
            <a:noFill/>
          </a:ln>
        </p:spPr>
      </p:pic>
      <p:sp>
        <p:nvSpPr>
          <p:cNvPr id="111" name="Google Shape;111;p21"/>
          <p:cNvSpPr txBox="1"/>
          <p:nvPr/>
        </p:nvSpPr>
        <p:spPr>
          <a:xfrm>
            <a:off x="7516425" y="2438100"/>
            <a:ext cx="832500" cy="6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t>…</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