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43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7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e1e83b59d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e1e83b59d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e1e83b59d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e1e83b59d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e1e83b59d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e1e83b59d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e1e83b59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e1e83b59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e1e83b59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e1e83b59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e1e83b59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e1e83b59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e1e83b59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e1e83b59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e1e83b59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e1e83b59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e1e83b59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e1e83b59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e1e83b59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e1e83b59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e1e83b59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e1e83b59d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e1e83b5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e1e83b5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e1e83b59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e1e83b59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 Analysis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Rashad Yusifov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vs Cost Correlation by channel - Social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14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 dirty="0"/>
              <a:t>Medium Correlation at 0.4878</a:t>
            </a:r>
            <a:endParaRPr sz="1700" dirty="0"/>
          </a:p>
          <a:p>
            <a: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 dirty="0"/>
              <a:t>Every dollar/euro spend returns 3.855 leads.</a:t>
            </a:r>
            <a:endParaRPr sz="17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000" y="1342200"/>
            <a:ext cx="5385001" cy="303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Appointment vs Cost Correlation by channel - Social</a:t>
            </a: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85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 dirty="0"/>
              <a:t>Medium Correlation at 0.5981</a:t>
            </a:r>
            <a:endParaRPr sz="1700" dirty="0"/>
          </a:p>
          <a:p>
            <a: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 dirty="0"/>
              <a:t>Every dollar/euro spend returns 0.0055 appointment.</a:t>
            </a:r>
            <a:endParaRPr sz="17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8000" y="1340413"/>
            <a:ext cx="5976003" cy="304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Lead vs Cost Correlation by channel - Search</a:t>
            </a:r>
            <a:endParaRPr dirty="0"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28519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 dirty="0"/>
              <a:t>Low Correlation at</a:t>
            </a:r>
            <a:r>
              <a:rPr lang="en-DE" sz="1700" dirty="0"/>
              <a:t> </a:t>
            </a:r>
            <a:r>
              <a:rPr lang="en" sz="1700" dirty="0"/>
              <a:t>0.2507</a:t>
            </a:r>
            <a:endParaRPr sz="1700" dirty="0"/>
          </a:p>
          <a:p>
            <a: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 dirty="0"/>
              <a:t>Every dollar/euro spend returns 3.074 leads.</a:t>
            </a:r>
            <a:endParaRPr dirty="0"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1250" y="1207475"/>
            <a:ext cx="5862748" cy="3306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Appointment vs Cost Correlation by channel - Search</a:t>
            </a: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187660" cy="2541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 dirty="0"/>
              <a:t>Low Correlation at 0.1485</a:t>
            </a:r>
            <a:endParaRPr sz="1700" dirty="0"/>
          </a:p>
          <a:p>
            <a: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 dirty="0"/>
              <a:t>Every dollar/euro spend returns 0.0037 appointment.</a:t>
            </a:r>
            <a:endParaRPr sz="17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325" y="1255025"/>
            <a:ext cx="6311675" cy="321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Google Display conversion between lead to appointment is very low</a:t>
            </a:r>
            <a:r>
              <a:rPr lang="en-DE" dirty="0"/>
              <a:t> and</a:t>
            </a:r>
            <a:r>
              <a:rPr lang="en" dirty="0"/>
              <a:t> we do</a:t>
            </a:r>
            <a:r>
              <a:rPr lang="en-DE" dirty="0"/>
              <a:t> no</a:t>
            </a:r>
            <a:r>
              <a:rPr lang="en" dirty="0"/>
              <a:t>t have cost data</a:t>
            </a:r>
            <a:r>
              <a:rPr lang="en-DE" dirty="0"/>
              <a:t>.</a:t>
            </a:r>
            <a:r>
              <a:rPr lang="en" dirty="0"/>
              <a:t> </a:t>
            </a:r>
            <a:r>
              <a:rPr lang="en-DE" dirty="0"/>
              <a:t>I</a:t>
            </a:r>
            <a:r>
              <a:rPr lang="en" dirty="0"/>
              <a:t>f it is free then we should let it be, but if it</a:t>
            </a:r>
            <a:r>
              <a:rPr lang="en-DE" dirty="0"/>
              <a:t> has</a:t>
            </a:r>
            <a:r>
              <a:rPr lang="en" dirty="0"/>
              <a:t> </a:t>
            </a:r>
            <a:r>
              <a:rPr lang="en-DE" dirty="0"/>
              <a:t>high </a:t>
            </a:r>
            <a:r>
              <a:rPr lang="en" dirty="0"/>
              <a:t>cost then we may need to reconsider this channel.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Invest more in Native channel due to the high-correlation and high return between cost and leads/appointments.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Keep invest</a:t>
            </a:r>
            <a:r>
              <a:rPr lang="en-DE" dirty="0" err="1"/>
              <a:t>ing</a:t>
            </a:r>
            <a:r>
              <a:rPr lang="en" dirty="0"/>
              <a:t> in Social channel due to the reasonable correlation and decent return between cost and leads/appointments.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Avoid investing in Search channel if cost is a concern due to low correlation and even with decent return between cost and leads/appointments.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trend by week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539873" cy="2586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DE" sz="1400" dirty="0"/>
              <a:t>Overall, both </a:t>
            </a:r>
            <a:r>
              <a:rPr lang="en" sz="1400" dirty="0"/>
              <a:t>cost and lead count</a:t>
            </a:r>
            <a:r>
              <a:rPr lang="en-DE" sz="1400" dirty="0"/>
              <a:t>s show an </a:t>
            </a:r>
            <a:r>
              <a:rPr lang="en" sz="1400" dirty="0"/>
              <a:t> </a:t>
            </a:r>
            <a:r>
              <a:rPr lang="en-DE" sz="1400" dirty="0"/>
              <a:t> increasing trend till December 2021 before they fluctuate until May 2021. 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There are exponential costs incurred in November 2020</a:t>
            </a:r>
            <a:r>
              <a:rPr lang="en-DE" sz="1400" dirty="0"/>
              <a:t>,</a:t>
            </a:r>
            <a:r>
              <a:rPr lang="en" sz="1400" dirty="0"/>
              <a:t> leading</a:t>
            </a:r>
            <a:r>
              <a:rPr lang="en-DE" sz="1400" dirty="0"/>
              <a:t> to</a:t>
            </a:r>
            <a:r>
              <a:rPr lang="en" sz="1400" dirty="0"/>
              <a:t> </a:t>
            </a:r>
            <a:r>
              <a:rPr lang="en-DE" sz="1400" dirty="0"/>
              <a:t>its peak</a:t>
            </a:r>
            <a:r>
              <a:rPr lang="en" sz="1400" dirty="0"/>
              <a:t> </a:t>
            </a:r>
            <a:r>
              <a:rPr lang="en-DE" sz="1400" dirty="0"/>
              <a:t>followed by a substantial </a:t>
            </a:r>
            <a:r>
              <a:rPr lang="en" sz="1400" dirty="0"/>
              <a:t>d</a:t>
            </a:r>
            <a:r>
              <a:rPr lang="en-DE" sz="1400" dirty="0" err="1"/>
              <a:t>ecrease</a:t>
            </a:r>
            <a:r>
              <a:rPr lang="en-DE" sz="1400" dirty="0"/>
              <a:t> in</a:t>
            </a:r>
            <a:r>
              <a:rPr lang="en" sz="1400" dirty="0"/>
              <a:t> </a:t>
            </a:r>
            <a:r>
              <a:rPr lang="en-DE" sz="1400" dirty="0"/>
              <a:t>March</a:t>
            </a:r>
            <a:r>
              <a:rPr lang="en" sz="1400" dirty="0"/>
              <a:t> 2021</a:t>
            </a:r>
            <a:r>
              <a:rPr lang="en-DE" sz="1400" dirty="0"/>
              <a:t>. T</a:t>
            </a:r>
            <a:r>
              <a:rPr lang="en-GB" sz="1400" dirty="0"/>
              <a:t>h</a:t>
            </a:r>
            <a:r>
              <a:rPr lang="en-DE" sz="1400" dirty="0"/>
              <a:t>e most inefficient periods accompany December 2020, and May, 2021 where few lead counts are achieved at maximum costs.</a:t>
            </a:r>
          </a:p>
          <a:p>
            <a:pPr marL="13970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103" y="1221773"/>
            <a:ext cx="5497497" cy="2699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channel trend by week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35698" y="1152474"/>
            <a:ext cx="3375102" cy="3700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400" dirty="0"/>
              <a:t>Social channel follows similar trend with huge lead counts</a:t>
            </a:r>
            <a:r>
              <a:rPr lang="en-DE" sz="1400" dirty="0"/>
              <a:t> at little cost, that </a:t>
            </a:r>
            <a:r>
              <a:rPr lang="en" sz="1400" dirty="0"/>
              <a:t>generated before October 2020</a:t>
            </a:r>
            <a:r>
              <a:rPr lang="en-DE" sz="1400" dirty="0"/>
              <a:t>. </a:t>
            </a: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DE" sz="1400" dirty="0"/>
              <a:t>The period between Aug, 2020 and O</a:t>
            </a:r>
            <a:r>
              <a:rPr lang="en-GB" sz="1400" dirty="0"/>
              <a:t>c</a:t>
            </a:r>
            <a:r>
              <a:rPr lang="en-DE" sz="1400" dirty="0"/>
              <a:t>t, 2020 is the most lucrative period. L</a:t>
            </a:r>
            <a:r>
              <a:rPr lang="en-GB" sz="1400" dirty="0"/>
              <a:t>e</a:t>
            </a:r>
            <a:r>
              <a:rPr lang="en-DE" sz="1400" dirty="0"/>
              <a:t>ad counts highly </a:t>
            </a:r>
            <a:r>
              <a:rPr lang="en" sz="1400" dirty="0"/>
              <a:t>correlate with marketing cos</a:t>
            </a:r>
            <a:r>
              <a:rPr lang="en-DE" sz="1400" dirty="0"/>
              <a:t>t for the periods after October 2020.</a:t>
            </a:r>
            <a:endParaRPr sz="1400" dirty="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800" y="1211138"/>
            <a:ext cx="5497502" cy="2721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Native channel trend by week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1325" y="1504050"/>
            <a:ext cx="5497503" cy="271323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408853"/>
            <a:ext cx="3000460" cy="3160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DE" sz="1500" dirty="0"/>
              <a:t>Both lead counts and c</a:t>
            </a:r>
            <a:r>
              <a:rPr lang="en-GB" sz="1500" dirty="0"/>
              <a:t>o</a:t>
            </a:r>
            <a:r>
              <a:rPr lang="en-DE" sz="1500" dirty="0" err="1"/>
              <a:t>sts</a:t>
            </a:r>
            <a:r>
              <a:rPr lang="en-DE" sz="1500" dirty="0"/>
              <a:t> for t</a:t>
            </a:r>
            <a:r>
              <a:rPr lang="en" sz="1500" dirty="0"/>
              <a:t>he Native channel </a:t>
            </a:r>
            <a:r>
              <a:rPr lang="en-DE" sz="1500" dirty="0"/>
              <a:t>fluctuate between 5k and 10k </a:t>
            </a:r>
            <a:r>
              <a:rPr lang="en" sz="1500" dirty="0"/>
              <a:t>for the period before November 2020 and peaks in December 2020</a:t>
            </a:r>
            <a:r>
              <a:rPr lang="en-DE" sz="1500" dirty="0"/>
              <a:t> and May 2021</a:t>
            </a:r>
            <a:r>
              <a:rPr lang="en" sz="1500" dirty="0"/>
              <a:t>.</a:t>
            </a:r>
            <a:endParaRPr sz="1500" dirty="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DE" sz="1500" dirty="0"/>
              <a:t>Rise and falls in both </a:t>
            </a:r>
            <a:r>
              <a:rPr lang="en" sz="1500" dirty="0"/>
              <a:t>cost and lead count</a:t>
            </a:r>
            <a:r>
              <a:rPr lang="en-DE" sz="1500" dirty="0"/>
              <a:t>s</a:t>
            </a:r>
            <a:r>
              <a:rPr lang="en" sz="1500" dirty="0"/>
              <a:t> </a:t>
            </a:r>
            <a:r>
              <a:rPr lang="en-DE" sz="1500" dirty="0"/>
              <a:t>accompany the same period</a:t>
            </a:r>
            <a:r>
              <a:rPr lang="en" sz="1500" dirty="0"/>
              <a:t> for Native channel</a:t>
            </a:r>
            <a:r>
              <a:rPr lang="en-DE" sz="1500" dirty="0"/>
              <a:t> except the period April 26 – May 24, 2021</a:t>
            </a:r>
            <a:r>
              <a:rPr lang="en-DE" sz="1600" dirty="0"/>
              <a:t>.</a:t>
            </a: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channel trend by week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30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400" dirty="0"/>
              <a:t>Search channel follows a different trend with constant ups and downs with peak cost in July 2020.</a:t>
            </a:r>
            <a:endParaRPr sz="1400" dirty="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400" dirty="0"/>
              <a:t>The cost and lead closely match until February 2021</a:t>
            </a:r>
            <a:r>
              <a:rPr lang="en-DE" sz="1400" dirty="0"/>
              <a:t>. The gain increases for the periods after February, 2021 as maximum lead counts are achieved at less cost.</a:t>
            </a:r>
            <a:endParaRPr sz="1400" dirty="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3600" y="1208363"/>
            <a:ext cx="5497502" cy="2726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66856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400" dirty="0"/>
              <a:t>Google Display does not have sufficient cost data and the lead count is sporadic with most data is collected between</a:t>
            </a:r>
            <a:r>
              <a:rPr lang="en-DE" sz="1400" dirty="0"/>
              <a:t> </a:t>
            </a:r>
            <a:r>
              <a:rPr lang="en" sz="1400" dirty="0"/>
              <a:t>November 2020 and March 2021.</a:t>
            </a:r>
            <a:endParaRPr sz="1400" dirty="0"/>
          </a:p>
        </p:txBody>
      </p:sp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Display Channel Trend by week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7900" y="1505075"/>
            <a:ext cx="5497498" cy="2711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Breakdown by Channel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25625" y="11580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In terms of conversion from lead to appointment, Google Display ranks last dropping from 3.04% total lead to 0.81% total appointment, while other channels slightly </a:t>
            </a:r>
            <a:r>
              <a:rPr lang="en-DE" dirty="0"/>
              <a:t>higher</a:t>
            </a:r>
            <a:r>
              <a:rPr lang="en" dirty="0"/>
              <a:t>.</a:t>
            </a:r>
            <a:endParaRPr dirty="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38" y="2372375"/>
            <a:ext cx="3640299" cy="235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3112" y="2372375"/>
            <a:ext cx="3640299" cy="2352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vs Cost Correlation by channel - Native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 dirty="0"/>
              <a:t>High Correlation at 0.778</a:t>
            </a:r>
            <a:endParaRPr sz="1700" dirty="0"/>
          </a:p>
          <a:p>
            <a: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 dirty="0"/>
              <a:t>Every dollar/euro spend returns 3.25 leads.</a:t>
            </a:r>
            <a:endParaRPr sz="1700" dirty="0"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200" y="1080863"/>
            <a:ext cx="6311798" cy="355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Appointment vs Cost Correlation by channel - Native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83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 dirty="0"/>
              <a:t>Medium Correlation at 0.6238</a:t>
            </a:r>
            <a:endParaRPr sz="1700" dirty="0"/>
          </a:p>
          <a:p>
            <a: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 dirty="0"/>
              <a:t>Every dollar/euro spend returns 0.0079 appointment.</a:t>
            </a:r>
            <a:endParaRPr sz="17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1850" y="1464975"/>
            <a:ext cx="6002150" cy="305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</Words>
  <Application>Microsoft Office PowerPoint</Application>
  <PresentationFormat>On-screen Show (16:9)</PresentationFormat>
  <Paragraphs>41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Marketing Analysis</vt:lpstr>
      <vt:lpstr>Overall trend by week</vt:lpstr>
      <vt:lpstr>Social channel trend by week</vt:lpstr>
      <vt:lpstr>Native channel trend by week</vt:lpstr>
      <vt:lpstr>Search channel trend by week</vt:lpstr>
      <vt:lpstr>Google Display Channel Trend by week</vt:lpstr>
      <vt:lpstr>Breakdown by Channel</vt:lpstr>
      <vt:lpstr>Lead vs Cost Correlation by channel - Native</vt:lpstr>
      <vt:lpstr>Appointment vs Cost Correlation by channel - Native</vt:lpstr>
      <vt:lpstr>Lead vs Cost Correlation by channel - Social</vt:lpstr>
      <vt:lpstr>Appointment vs Cost Correlation by channel - Social</vt:lpstr>
      <vt:lpstr>Lead vs Cost Correlation by channel - Search</vt:lpstr>
      <vt:lpstr>Appointment vs Cost Correlation by channel - Search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Analysis</dc:title>
  <dc:creator>Rashad Yusifov</dc:creator>
  <cp:lastModifiedBy>Rashad Yusifov</cp:lastModifiedBy>
  <cp:revision>1</cp:revision>
  <dcterms:modified xsi:type="dcterms:W3CDTF">2021-09-04T11:01:36Z</dcterms:modified>
</cp:coreProperties>
</file>