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56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0" r:id="rId15"/>
    <p:sldId id="283" r:id="rId16"/>
    <p:sldId id="287" r:id="rId17"/>
    <p:sldId id="286" r:id="rId18"/>
    <p:sldId id="288" r:id="rId19"/>
    <p:sldId id="289" r:id="rId20"/>
    <p:sldId id="281" r:id="rId21"/>
    <p:sldId id="282" r:id="rId22"/>
    <p:sldId id="284" r:id="rId23"/>
    <p:sldId id="290" r:id="rId24"/>
    <p:sldId id="285" r:id="rId25"/>
    <p:sldId id="291" r:id="rId26"/>
    <p:sldId id="267" r:id="rId27"/>
    <p:sldId id="266" r:id="rId28"/>
    <p:sldId id="268" r:id="rId29"/>
    <p:sldId id="265" r:id="rId30"/>
    <p:sldId id="269" r:id="rId31"/>
    <p:sldId id="263" r:id="rId32"/>
    <p:sldId id="278" r:id="rId33"/>
    <p:sldId id="262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5F0E-9F94-40FD-AFE2-B38E4E95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9C49D-1B5C-4A27-87B2-1FAB7F05A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031A-F1B0-4CA5-9F62-C5803579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AED1-E574-4254-8F79-EEFE93DC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5CB4-CCC0-474E-982C-EEC77354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8D3A-7E41-40C5-A480-C7A187C4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5B67F-FB61-49B4-BA7A-DDFC6BA5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6650-093C-4D2C-B8ED-DB1CF505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105B-8ACE-4A92-946D-B5C2E258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5322-9E7F-4075-8F32-F1F4B6AF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FFF8E-ADF1-45D6-BDB3-D3269006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EB0D-9481-4A5B-BDA7-4B0C133FD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8DD4-DDA4-46ED-A9FD-684496D4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C233C-8EC5-4367-AED5-270C7926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DD56-168A-43EB-A81D-D7871ECD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2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4F5A-628D-4F77-83BC-716897DA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324F-EECA-408F-8792-EABF3B99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BFCA-C6C1-431F-BB1B-66A9943B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CA0F-000B-4867-BDA4-8A79A21A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B8FD-3937-48E5-8163-D6A8B23D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209-91D5-4E57-88CC-020035C9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FEE3-1C69-45B8-AC5E-953B50B9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930B-2EAB-4ABC-BEFF-FD6209B9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8BE3-E58E-4164-82E1-4EC3DAFF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0D75-06DA-4782-9A58-FBB6D34A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1F10-F00A-44BC-B699-0E785E0E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FFE1-EC0D-4667-80CD-6ADD8A3E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3E7F-71DE-4805-B67E-9184904A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8CA7-56FD-47BC-8F40-8C0D6790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3A51-7FBB-489E-B1D5-FE741CDD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3C15-FA00-433E-8831-FEF35235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B90D-4BA7-427B-9EE3-DECC813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CCBCC-370A-4E1B-8DB6-2158A194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2CC36-A456-4D9A-B028-DA6BF739E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B0D96-7B09-4B2A-AF7A-E1908A216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F7DDD-9902-4FB1-B5B0-0143F8BEF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D69C4-C1F8-4303-AEA8-4EACA36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5E05B-3221-4A78-B9DF-232F585F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65C61-B25F-4FF6-AAE0-0FE9E6C9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F79F-A589-4DBB-B55E-010DD1C7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B2595-1241-4A62-BA00-2FAA918F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95DFE-D168-420B-9006-76C8EC46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C2337-8D24-40C1-A68B-5332A5B0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2B3D5-8B7D-45E1-B1B5-5E4C1A9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11E19-940E-41A0-BC5D-37909BD2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9C34A-5983-4B88-A8A9-1F1409B4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9D8-7268-4ADA-BF8B-99658577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62F9-411F-45CC-889A-0E50CCD1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C7B9-BEEB-43B0-9643-27CE9C75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5419-EC84-4DE0-B4FC-375C48C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1BAD-C6E1-42ED-8C83-A3E0C8D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EEA5F-066A-45E8-AAB9-DC9D3D84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19DF-BCF3-4EEB-A4DE-A70A7239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681C4-AEE5-4DFE-8CD4-1CB4DFDFB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B520-C400-4E61-B833-E6EBEB8A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E573E-3A4E-48F5-848E-F4734E5D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0DF98-BC4D-4C83-A226-75D6F293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1E7E-FE35-422D-9EAF-779E34E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A9622-0626-48EC-8A34-01A08A92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3186-C4DD-4943-94A2-E30BC2D7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FB80-97F6-4795-9C96-A1A8ADBE2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0AC3-B0E5-4FC7-82FE-756052E68674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6396-8D47-4F01-938C-AF38BD1F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78B8-278D-4F97-865E-F6AFD6A61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B7B2-D2E6-494D-8780-D114A4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B47B18-67B6-431E-A880-390F348908E2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7754A-4FCD-4578-978D-9125179F7207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131B2-CAD1-4A50-BDBB-1BEF9B92B67F}"/>
              </a:ext>
            </a:extLst>
          </p:cNvPr>
          <p:cNvSpPr txBox="1"/>
          <p:nvPr/>
        </p:nvSpPr>
        <p:spPr>
          <a:xfrm>
            <a:off x="1969477" y="2369074"/>
            <a:ext cx="4126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Theory Part: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Straight 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Curve 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Slope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Intercept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Cost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Lose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Mean Absolute Error (MAE)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Mean Squared Error (MSE)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Gradient Decent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12361-77A7-49DE-8FBD-C0891378B7D0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33C45-2116-419B-8BD1-8032A719DAFB}"/>
              </a:ext>
            </a:extLst>
          </p:cNvPr>
          <p:cNvSpPr txBox="1"/>
          <p:nvPr/>
        </p:nvSpPr>
        <p:spPr>
          <a:xfrm>
            <a:off x="6260415" y="2876905"/>
            <a:ext cx="4529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Coding with Python: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Implementing Linear Regression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Simple ML Project on Rent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8BDE5-087E-40E5-A1EE-391ABB8470ED}"/>
              </a:ext>
            </a:extLst>
          </p:cNvPr>
          <p:cNvSpPr txBox="1"/>
          <p:nvPr/>
        </p:nvSpPr>
        <p:spPr>
          <a:xfrm>
            <a:off x="6260415" y="4248443"/>
            <a:ext cx="438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Discussion on Assignment: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Weight Prediction Based on Height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F04345-0832-43EE-B77B-A4FD3CF7891D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7E778-EBAA-482C-9078-E0401E941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8C810F-AA68-4688-BABC-9A722C74910A}"/>
              </a:ext>
            </a:extLst>
          </p:cNvPr>
          <p:cNvCxnSpPr/>
          <p:nvPr/>
        </p:nvCxnSpPr>
        <p:spPr>
          <a:xfrm flipV="1">
            <a:off x="3622431" y="2752803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C6CFC-D13B-4E60-AB77-636D006E5AA5}"/>
              </a:ext>
            </a:extLst>
          </p:cNvPr>
          <p:cNvCxnSpPr>
            <a:cxnSpLocks/>
          </p:cNvCxnSpPr>
          <p:nvPr/>
        </p:nvCxnSpPr>
        <p:spPr>
          <a:xfrm flipV="1">
            <a:off x="3827003" y="2597403"/>
            <a:ext cx="4227340" cy="2865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9370-EA2A-46C4-A0D3-6892ADD95197}"/>
              </a:ext>
            </a:extLst>
          </p:cNvPr>
          <p:cNvCxnSpPr>
            <a:cxnSpLocks/>
          </p:cNvCxnSpPr>
          <p:nvPr/>
        </p:nvCxnSpPr>
        <p:spPr>
          <a:xfrm flipV="1">
            <a:off x="3655261" y="2933336"/>
            <a:ext cx="5039749" cy="1853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9BE826-EEFC-475C-80CD-0EF6068FFBD0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6A4F69-8540-4315-B69D-F3A6C2F9039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0B5C636-F509-458E-91CB-38EB8957F2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3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8C810F-AA68-4688-BABC-9A722C74910A}"/>
              </a:ext>
            </a:extLst>
          </p:cNvPr>
          <p:cNvCxnSpPr/>
          <p:nvPr/>
        </p:nvCxnSpPr>
        <p:spPr>
          <a:xfrm flipV="1">
            <a:off x="3622431" y="2752803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C6CFC-D13B-4E60-AB77-636D006E5AA5}"/>
              </a:ext>
            </a:extLst>
          </p:cNvPr>
          <p:cNvCxnSpPr>
            <a:cxnSpLocks/>
          </p:cNvCxnSpPr>
          <p:nvPr/>
        </p:nvCxnSpPr>
        <p:spPr>
          <a:xfrm flipV="1">
            <a:off x="3827003" y="2597403"/>
            <a:ext cx="4227340" cy="2865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9370-EA2A-46C4-A0D3-6892ADD95197}"/>
              </a:ext>
            </a:extLst>
          </p:cNvPr>
          <p:cNvCxnSpPr>
            <a:cxnSpLocks/>
          </p:cNvCxnSpPr>
          <p:nvPr/>
        </p:nvCxnSpPr>
        <p:spPr>
          <a:xfrm flipV="1">
            <a:off x="3655261" y="2933336"/>
            <a:ext cx="5039749" cy="1853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7EDB49-218F-48EC-B471-FFA84C813864}"/>
              </a:ext>
            </a:extLst>
          </p:cNvPr>
          <p:cNvCxnSpPr/>
          <p:nvPr/>
        </p:nvCxnSpPr>
        <p:spPr>
          <a:xfrm flipV="1">
            <a:off x="3553263" y="2558468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FADC48-4CDC-41A4-8075-82989C732AEA}"/>
              </a:ext>
            </a:extLst>
          </p:cNvPr>
          <p:cNvCxnSpPr/>
          <p:nvPr/>
        </p:nvCxnSpPr>
        <p:spPr>
          <a:xfrm flipV="1">
            <a:off x="3927231" y="2728907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835AA8-3C3F-4B21-9B84-E5C4689283CC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DF7939-EFFE-460B-86D1-4A071044D2D9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F6BA9E7-7E7D-42DB-9E4A-367D09FF48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8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B4C8DC0-BD9F-4577-BDED-3452F3265AE8}"/>
              </a:ext>
            </a:extLst>
          </p:cNvPr>
          <p:cNvSpPr/>
          <p:nvPr/>
        </p:nvSpPr>
        <p:spPr>
          <a:xfrm>
            <a:off x="6349217" y="4021211"/>
            <a:ext cx="1964789" cy="93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this is Best fit line?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F14610-0E2A-4F8B-BC03-D714FFE9A8EA}"/>
              </a:ext>
            </a:extLst>
          </p:cNvPr>
          <p:cNvCxnSpPr/>
          <p:nvPr/>
        </p:nvCxnSpPr>
        <p:spPr>
          <a:xfrm flipH="1" flipV="1">
            <a:off x="5842781" y="4114725"/>
            <a:ext cx="668098" cy="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433674-36C5-415F-ACFC-35F04A516B96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0C693C-2593-428B-B1B0-3CC0C72F7ACB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B7C65E-B742-4D52-9480-BB2EDBDCA3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3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B4C8DC0-BD9F-4577-BDED-3452F3265AE8}"/>
              </a:ext>
            </a:extLst>
          </p:cNvPr>
          <p:cNvSpPr/>
          <p:nvPr/>
        </p:nvSpPr>
        <p:spPr>
          <a:xfrm>
            <a:off x="6349217" y="4021211"/>
            <a:ext cx="1964789" cy="93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we draw it?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F14610-0E2A-4F8B-BC03-D714FFE9A8EA}"/>
              </a:ext>
            </a:extLst>
          </p:cNvPr>
          <p:cNvCxnSpPr/>
          <p:nvPr/>
        </p:nvCxnSpPr>
        <p:spPr>
          <a:xfrm flipH="1" flipV="1">
            <a:off x="5842781" y="4114725"/>
            <a:ext cx="668098" cy="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5B9F21-CA76-4C84-9318-6F427B6925D7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01D23B-5A4A-41CD-B07B-2D8E3A7DD37E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B2EA2E8-30F3-4343-A3A3-A30B83355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CCEFA-0A6C-4D30-B7EB-79FA5C7F3387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2818B-0DF4-4119-B1CB-3AEC9DFA41CB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7D5576-24F5-4F4E-A0E0-8DE0F7725FD0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CA3F6-294E-4DE0-A643-713C1A13D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A876D-B8DD-43BD-9D50-C07F5AF815A9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8E174-C553-42DE-B1BF-39404A3A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13" y="2379733"/>
            <a:ext cx="3458018" cy="34980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EFD0F5-F712-468B-83AE-B88E77E7C0A9}"/>
              </a:ext>
            </a:extLst>
          </p:cNvPr>
          <p:cNvSpPr/>
          <p:nvPr/>
        </p:nvSpPr>
        <p:spPr>
          <a:xfrm>
            <a:off x="1417613" y="2021526"/>
            <a:ext cx="3458018" cy="3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Formula of Linear Regression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28A954-AA9D-42E3-896A-2833A3AD5032}"/>
              </a:ext>
            </a:extLst>
          </p:cNvPr>
          <p:cNvSpPr/>
          <p:nvPr/>
        </p:nvSpPr>
        <p:spPr>
          <a:xfrm>
            <a:off x="5655212" y="3657600"/>
            <a:ext cx="23774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EBF45F-C3FD-442B-A524-87733B3543AB}"/>
              </a:ext>
            </a:extLst>
          </p:cNvPr>
          <p:cNvSpPr/>
          <p:nvPr/>
        </p:nvSpPr>
        <p:spPr>
          <a:xfrm>
            <a:off x="6217627" y="2715065"/>
            <a:ext cx="1252610" cy="7139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</a:t>
            </a:r>
          </a:p>
          <a:p>
            <a:pPr algn="ctr"/>
            <a:r>
              <a:rPr lang="en-US" dirty="0"/>
              <a:t>Solve 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1C5CD-D0EE-44DC-96E4-F9E5571AB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0" y="2560167"/>
            <a:ext cx="2044379" cy="33176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2568A6-1A6F-49D1-B6DE-C4BC44BEAD86}"/>
              </a:ext>
            </a:extLst>
          </p:cNvPr>
          <p:cNvSpPr/>
          <p:nvPr/>
        </p:nvSpPr>
        <p:spPr>
          <a:xfrm>
            <a:off x="9045379" y="2231984"/>
            <a:ext cx="2044380" cy="29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75826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45BC-5254-4D42-AB2B-C8554675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571" y="2314966"/>
            <a:ext cx="2152737" cy="344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AA82-836B-42AC-AADC-9A9F7EA4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2314966"/>
            <a:ext cx="493968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3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45BC-5254-4D42-AB2B-C8554675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0" y="2227024"/>
            <a:ext cx="2152737" cy="344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AA82-836B-42AC-AADC-9A9F7EA4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2314966"/>
            <a:ext cx="4939682" cy="353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599EC-E2A1-4D92-B90B-1F7784E46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38" y="3161553"/>
            <a:ext cx="2086266" cy="18369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C5589-812A-47B6-B1B0-8DF95F242668}"/>
              </a:ext>
            </a:extLst>
          </p:cNvPr>
          <p:cNvSpPr/>
          <p:nvPr/>
        </p:nvSpPr>
        <p:spPr>
          <a:xfrm>
            <a:off x="3812346" y="2926080"/>
            <a:ext cx="1980858" cy="23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Values</a:t>
            </a:r>
          </a:p>
        </p:txBody>
      </p:sp>
    </p:spTree>
    <p:extLst>
      <p:ext uri="{BB962C8B-B14F-4D97-AF65-F5344CB8AC3E}">
        <p14:creationId xmlns:p14="http://schemas.microsoft.com/office/powerpoint/2010/main" val="71074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45BC-5254-4D42-AB2B-C8554675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0" y="2227024"/>
            <a:ext cx="2152737" cy="344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AA82-836B-42AC-AADC-9A9F7EA4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2314966"/>
            <a:ext cx="4939682" cy="353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599EC-E2A1-4D92-B90B-1F7784E46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38" y="3161553"/>
            <a:ext cx="2086266" cy="18369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C5589-812A-47B6-B1B0-8DF95F242668}"/>
              </a:ext>
            </a:extLst>
          </p:cNvPr>
          <p:cNvSpPr/>
          <p:nvPr/>
        </p:nvSpPr>
        <p:spPr>
          <a:xfrm>
            <a:off x="3812346" y="2926080"/>
            <a:ext cx="1980858" cy="23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Values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DCAE4A-8376-4B95-AE21-3EAA7DB3AD55}"/>
              </a:ext>
            </a:extLst>
          </p:cNvPr>
          <p:cNvCxnSpPr/>
          <p:nvPr/>
        </p:nvCxnSpPr>
        <p:spPr>
          <a:xfrm flipV="1">
            <a:off x="9101797" y="2588455"/>
            <a:ext cx="0" cy="27854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8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245BC-5254-4D42-AB2B-C8554675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0" y="2227024"/>
            <a:ext cx="2152737" cy="3441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5AA82-836B-42AC-AADC-9A9F7EA4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65" y="2314966"/>
            <a:ext cx="4939682" cy="353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599EC-E2A1-4D92-B90B-1F7784E46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38" y="3161553"/>
            <a:ext cx="2086266" cy="18369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C5589-812A-47B6-B1B0-8DF95F242668}"/>
              </a:ext>
            </a:extLst>
          </p:cNvPr>
          <p:cNvSpPr/>
          <p:nvPr/>
        </p:nvSpPr>
        <p:spPr>
          <a:xfrm>
            <a:off x="3812346" y="2926080"/>
            <a:ext cx="1980858" cy="23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6ABCE0-D583-4FEC-9670-724BC69FF63A}"/>
              </a:ext>
            </a:extLst>
          </p:cNvPr>
          <p:cNvCxnSpPr>
            <a:endCxn id="10" idx="3"/>
          </p:cNvCxnSpPr>
          <p:nvPr/>
        </p:nvCxnSpPr>
        <p:spPr>
          <a:xfrm flipV="1">
            <a:off x="6963508" y="4080046"/>
            <a:ext cx="4348839" cy="27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DCAE4A-8376-4B95-AE21-3EAA7DB3AD55}"/>
              </a:ext>
            </a:extLst>
          </p:cNvPr>
          <p:cNvCxnSpPr/>
          <p:nvPr/>
        </p:nvCxnSpPr>
        <p:spPr>
          <a:xfrm flipV="1">
            <a:off x="9101797" y="2588455"/>
            <a:ext cx="0" cy="27854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4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CCEFA-0A6C-4D30-B7EB-79FA5C7F3387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2818B-0DF4-4119-B1CB-3AEC9DFA41CB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7D5576-24F5-4F4E-A0E0-8DE0F7725FD0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CA3F6-294E-4DE0-A643-713C1A13D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A876D-B8DD-43BD-9D50-C07F5AF815A9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08E174-C553-42DE-B1BF-39404A3A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13" y="2379733"/>
            <a:ext cx="3458018" cy="34980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EFD0F5-F712-468B-83AE-B88E77E7C0A9}"/>
              </a:ext>
            </a:extLst>
          </p:cNvPr>
          <p:cNvSpPr/>
          <p:nvPr/>
        </p:nvSpPr>
        <p:spPr>
          <a:xfrm>
            <a:off x="1417613" y="2021526"/>
            <a:ext cx="3458018" cy="3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Formula of Linear Regression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28A954-AA9D-42E3-896A-2833A3AD5032}"/>
              </a:ext>
            </a:extLst>
          </p:cNvPr>
          <p:cNvSpPr/>
          <p:nvPr/>
        </p:nvSpPr>
        <p:spPr>
          <a:xfrm>
            <a:off x="5655212" y="3657600"/>
            <a:ext cx="23774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EBF45F-C3FD-442B-A524-87733B3543AB}"/>
              </a:ext>
            </a:extLst>
          </p:cNvPr>
          <p:cNvSpPr/>
          <p:nvPr/>
        </p:nvSpPr>
        <p:spPr>
          <a:xfrm>
            <a:off x="6217627" y="2715065"/>
            <a:ext cx="1252610" cy="71393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</a:t>
            </a:r>
          </a:p>
          <a:p>
            <a:pPr algn="ctr"/>
            <a:r>
              <a:rPr lang="en-US" dirty="0"/>
              <a:t>Solve 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1C5CD-D0EE-44DC-96E4-F9E5571AB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0" y="2560167"/>
            <a:ext cx="2044379" cy="33176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2568A6-1A6F-49D1-B6DE-C4BC44BEAD86}"/>
              </a:ext>
            </a:extLst>
          </p:cNvPr>
          <p:cNvSpPr/>
          <p:nvPr/>
        </p:nvSpPr>
        <p:spPr>
          <a:xfrm>
            <a:off x="9045379" y="2231984"/>
            <a:ext cx="2044380" cy="295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416621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3CE43-3664-4C9F-8171-657566EBCD53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C0B5-0A38-46B7-87CB-81F869635CEF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C840-E99E-4965-AED9-7507059F794C}"/>
              </a:ext>
            </a:extLst>
          </p:cNvPr>
          <p:cNvSpPr txBox="1"/>
          <p:nvPr/>
        </p:nvSpPr>
        <p:spPr>
          <a:xfrm>
            <a:off x="5176911" y="5969169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Straight Line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CAC3A7-B723-4AC7-85BB-E8FCE1BB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12" y="2264899"/>
            <a:ext cx="4728576" cy="3698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52DEF-DA72-4659-AA95-3D76B86D3592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F240DE-F36E-489D-A9D6-38E593BFFF0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E3945B-391B-4740-9675-CC3802790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3B764-A791-4D0D-AA3D-345E67FF2D37}"/>
              </a:ext>
            </a:extLst>
          </p:cNvPr>
          <p:cNvSpPr txBox="1"/>
          <p:nvPr/>
        </p:nvSpPr>
        <p:spPr>
          <a:xfrm>
            <a:off x="9355015" y="3175727"/>
            <a:ext cx="230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= 10, 30, 50</a:t>
            </a:r>
          </a:p>
          <a:p>
            <a:r>
              <a:rPr lang="en-US" dirty="0"/>
              <a:t>Y = 2*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+ 3 =23</a:t>
            </a:r>
          </a:p>
          <a:p>
            <a:r>
              <a:rPr lang="en-US" dirty="0"/>
              <a:t>Y = 2*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 + 3 = 63</a:t>
            </a:r>
          </a:p>
          <a:p>
            <a:r>
              <a:rPr lang="en-US" dirty="0"/>
              <a:t>Y = 2*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+ 3 = 103</a:t>
            </a:r>
          </a:p>
        </p:txBody>
      </p:sp>
    </p:spTree>
    <p:extLst>
      <p:ext uri="{BB962C8B-B14F-4D97-AF65-F5344CB8AC3E}">
        <p14:creationId xmlns:p14="http://schemas.microsoft.com/office/powerpoint/2010/main" val="205871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4FFA0-268B-4B69-AE29-D650F3B14176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15810-8FBB-4F67-85CB-45E76EF2B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72" y="2248399"/>
            <a:ext cx="8939656" cy="3603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0F05E2-9C82-466C-AFB0-0F118D3860F3}"/>
              </a:ext>
            </a:extLst>
          </p:cNvPr>
          <p:cNvSpPr/>
          <p:nvPr/>
        </p:nvSpPr>
        <p:spPr>
          <a:xfrm>
            <a:off x="1626172" y="1758462"/>
            <a:ext cx="8939656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Calculation Table for Single Variable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06447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11454-86B0-44CE-8AB7-434291AB0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26" y="2087233"/>
            <a:ext cx="3971779" cy="3757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E549A-8762-4E7C-A8A1-089E6D049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13" y="2379733"/>
            <a:ext cx="3458018" cy="34980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97E71-40BE-404B-B072-7E8BA11EFA5C}"/>
              </a:ext>
            </a:extLst>
          </p:cNvPr>
          <p:cNvSpPr/>
          <p:nvPr/>
        </p:nvSpPr>
        <p:spPr>
          <a:xfrm>
            <a:off x="1417613" y="2021526"/>
            <a:ext cx="3458018" cy="355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Formula of Linear Regression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2C0C0C-750C-499B-9CE4-259C56B8CB3D}"/>
              </a:ext>
            </a:extLst>
          </p:cNvPr>
          <p:cNvSpPr/>
          <p:nvPr/>
        </p:nvSpPr>
        <p:spPr>
          <a:xfrm>
            <a:off x="5274798" y="3728662"/>
            <a:ext cx="2377440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06296-D654-4F94-BD30-E080317CE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19" y="2265900"/>
            <a:ext cx="9171074" cy="36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1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2ABE7-B946-4207-8FCD-95DD10F7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71" y="2275342"/>
            <a:ext cx="9853015" cy="38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50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921BA-2233-4FC5-AB9F-A1DCC76FD5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 r="10765"/>
          <a:stretch/>
        </p:blipFill>
        <p:spPr>
          <a:xfrm>
            <a:off x="3277772" y="3166171"/>
            <a:ext cx="2621280" cy="226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43990-E8CF-4E4D-9600-7B5DE73E2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03" y="2430429"/>
            <a:ext cx="4939682" cy="3958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030F31-91E1-4AC6-92D8-514BFB370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9" y="2920767"/>
            <a:ext cx="1988616" cy="3178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D36ED1-8E48-4B64-9245-FB74D5EFFDD3}"/>
              </a:ext>
            </a:extLst>
          </p:cNvPr>
          <p:cNvSpPr/>
          <p:nvPr/>
        </p:nvSpPr>
        <p:spPr>
          <a:xfrm>
            <a:off x="1063495" y="2772176"/>
            <a:ext cx="1426487" cy="29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F98A0-AD1B-4A7C-83D0-8033ADC8E0A9}"/>
              </a:ext>
            </a:extLst>
          </p:cNvPr>
          <p:cNvSpPr/>
          <p:nvPr/>
        </p:nvSpPr>
        <p:spPr>
          <a:xfrm>
            <a:off x="3404381" y="2920767"/>
            <a:ext cx="2488677" cy="34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Value of M &amp; 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7DB583-6AB0-45FB-B311-040A7C0A41DA}"/>
              </a:ext>
            </a:extLst>
          </p:cNvPr>
          <p:cNvSpPr/>
          <p:nvPr/>
        </p:nvSpPr>
        <p:spPr>
          <a:xfrm>
            <a:off x="7519182" y="3118939"/>
            <a:ext cx="1181686" cy="5082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96CD2C-DAC8-465B-9D63-C726FDDA5509}"/>
              </a:ext>
            </a:extLst>
          </p:cNvPr>
          <p:cNvCxnSpPr/>
          <p:nvPr/>
        </p:nvCxnSpPr>
        <p:spPr>
          <a:xfrm>
            <a:off x="8384345" y="3699803"/>
            <a:ext cx="1181686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98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A7FE1-3947-440B-9ADF-50659B096BFA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73336-80D6-47BE-B298-3B9B0522AB99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09165A-7F63-4A29-BE9E-A57BC2DCCBA1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6227C-599C-4687-8B99-2BF502873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45D5A-F7CD-42C5-A6C5-0C1E682B9DF2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921BA-2233-4FC5-AB9F-A1DCC76FD5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4" r="10765"/>
          <a:stretch/>
        </p:blipFill>
        <p:spPr>
          <a:xfrm>
            <a:off x="3277772" y="3166171"/>
            <a:ext cx="2621280" cy="2266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43990-E8CF-4E4D-9600-7B5DE73E2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03" y="2430429"/>
            <a:ext cx="4939682" cy="3958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030F31-91E1-4AC6-92D8-514BFB370D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9" y="2920767"/>
            <a:ext cx="1988616" cy="3178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D36ED1-8E48-4B64-9245-FB74D5EFFDD3}"/>
              </a:ext>
            </a:extLst>
          </p:cNvPr>
          <p:cNvSpPr/>
          <p:nvPr/>
        </p:nvSpPr>
        <p:spPr>
          <a:xfrm>
            <a:off x="1063495" y="2772176"/>
            <a:ext cx="1426487" cy="297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F98A0-AD1B-4A7C-83D0-8033ADC8E0A9}"/>
              </a:ext>
            </a:extLst>
          </p:cNvPr>
          <p:cNvSpPr/>
          <p:nvPr/>
        </p:nvSpPr>
        <p:spPr>
          <a:xfrm>
            <a:off x="3404381" y="2920767"/>
            <a:ext cx="2488677" cy="341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Value of M &amp; 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31EFF1-D7B2-466A-984A-FE5EF96D6B91}"/>
              </a:ext>
            </a:extLst>
          </p:cNvPr>
          <p:cNvCxnSpPr/>
          <p:nvPr/>
        </p:nvCxnSpPr>
        <p:spPr>
          <a:xfrm flipV="1">
            <a:off x="9453489" y="2772176"/>
            <a:ext cx="0" cy="30799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33691-2D96-47EB-9099-1CBF6E833DEB}"/>
              </a:ext>
            </a:extLst>
          </p:cNvPr>
          <p:cNvCxnSpPr/>
          <p:nvPr/>
        </p:nvCxnSpPr>
        <p:spPr>
          <a:xfrm>
            <a:off x="7258929" y="4375052"/>
            <a:ext cx="43876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2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77853" y="2384350"/>
            <a:ext cx="707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 is a function, which is associates a cost with a decision.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2A6B9-FD2D-4FFB-B2B9-2257AAD20C22}"/>
              </a:ext>
            </a:extLst>
          </p:cNvPr>
          <p:cNvSpPr/>
          <p:nvPr/>
        </p:nvSpPr>
        <p:spPr>
          <a:xfrm>
            <a:off x="5036233" y="2919046"/>
            <a:ext cx="2119533" cy="90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72702-C04E-4179-BD47-0D2875BEA7FD}"/>
              </a:ext>
            </a:extLst>
          </p:cNvPr>
          <p:cNvCxnSpPr/>
          <p:nvPr/>
        </p:nvCxnSpPr>
        <p:spPr>
          <a:xfrm>
            <a:off x="6096000" y="3981157"/>
            <a:ext cx="0" cy="99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298DFC8-7CC6-481F-B9E1-964FAAB3B781}"/>
              </a:ext>
            </a:extLst>
          </p:cNvPr>
          <p:cNvSpPr/>
          <p:nvPr/>
        </p:nvSpPr>
        <p:spPr>
          <a:xfrm>
            <a:off x="5118295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E50218-19BD-4FDC-BD15-63FB16DA61EC}"/>
              </a:ext>
            </a:extLst>
          </p:cNvPr>
          <p:cNvSpPr/>
          <p:nvPr/>
        </p:nvSpPr>
        <p:spPr>
          <a:xfrm>
            <a:off x="3080824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EDAEB-9F3A-4991-BC7C-B0EE0FADD5E6}"/>
              </a:ext>
            </a:extLst>
          </p:cNvPr>
          <p:cNvSpPr/>
          <p:nvPr/>
        </p:nvSpPr>
        <p:spPr>
          <a:xfrm>
            <a:off x="7155766" y="506009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DF3B39-714E-4234-B23E-F7711FFAD876}"/>
              </a:ext>
            </a:extLst>
          </p:cNvPr>
          <p:cNvSpPr/>
          <p:nvPr/>
        </p:nvSpPr>
        <p:spPr>
          <a:xfrm>
            <a:off x="1043353" y="5203987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29739-021B-40DD-A603-493188368D2F}"/>
              </a:ext>
            </a:extLst>
          </p:cNvPr>
          <p:cNvSpPr/>
          <p:nvPr/>
        </p:nvSpPr>
        <p:spPr>
          <a:xfrm>
            <a:off x="9376117" y="505351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B429B0-3A21-48AA-BA41-BDD838F49059}"/>
              </a:ext>
            </a:extLst>
          </p:cNvPr>
          <p:cNvCxnSpPr>
            <a:cxnSpLocks/>
          </p:cNvCxnSpPr>
          <p:nvPr/>
        </p:nvCxnSpPr>
        <p:spPr>
          <a:xfrm flipH="1">
            <a:off x="4360986" y="3893742"/>
            <a:ext cx="1138310" cy="11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F3AC97-08EF-4833-8862-EA596FD430E3}"/>
              </a:ext>
            </a:extLst>
          </p:cNvPr>
          <p:cNvCxnSpPr>
            <a:cxnSpLocks/>
          </p:cNvCxnSpPr>
          <p:nvPr/>
        </p:nvCxnSpPr>
        <p:spPr>
          <a:xfrm flipH="1">
            <a:off x="2658795" y="3655758"/>
            <a:ext cx="2377439" cy="150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84C85-4CC1-49CC-B42F-4F897DFE88CE}"/>
              </a:ext>
            </a:extLst>
          </p:cNvPr>
          <p:cNvCxnSpPr>
            <a:cxnSpLocks/>
          </p:cNvCxnSpPr>
          <p:nvPr/>
        </p:nvCxnSpPr>
        <p:spPr>
          <a:xfrm>
            <a:off x="6991643" y="3785377"/>
            <a:ext cx="2847536" cy="119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5A0F5C-E026-4BC2-AE62-2A1E856A76AF}"/>
              </a:ext>
            </a:extLst>
          </p:cNvPr>
          <p:cNvCxnSpPr>
            <a:cxnSpLocks/>
          </p:cNvCxnSpPr>
          <p:nvPr/>
        </p:nvCxnSpPr>
        <p:spPr>
          <a:xfrm>
            <a:off x="6467621" y="3938954"/>
            <a:ext cx="1151207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1FD108-F23B-471E-A38C-0FB4ADFD0B6A}"/>
              </a:ext>
            </a:extLst>
          </p:cNvPr>
          <p:cNvSpPr txBox="1"/>
          <p:nvPr/>
        </p:nvSpPr>
        <p:spPr>
          <a:xfrm>
            <a:off x="4923693" y="1389941"/>
            <a:ext cx="30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Cost 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27DEC-069F-4718-B995-FEBE1D7FD574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00C04A-130B-48F0-B6A1-8261E58B3710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9935963-AD10-4AF0-BF8B-C7E472371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5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77853" y="2384350"/>
            <a:ext cx="707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 is a function, which is associates a cost with a decision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2A6B9-FD2D-4FFB-B2B9-2257AAD20C22}"/>
              </a:ext>
            </a:extLst>
          </p:cNvPr>
          <p:cNvSpPr/>
          <p:nvPr/>
        </p:nvSpPr>
        <p:spPr>
          <a:xfrm>
            <a:off x="5036233" y="2919046"/>
            <a:ext cx="2119533" cy="90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72702-C04E-4179-BD47-0D2875BEA7FD}"/>
              </a:ext>
            </a:extLst>
          </p:cNvPr>
          <p:cNvCxnSpPr/>
          <p:nvPr/>
        </p:nvCxnSpPr>
        <p:spPr>
          <a:xfrm>
            <a:off x="6096000" y="3981157"/>
            <a:ext cx="0" cy="99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298DFC8-7CC6-481F-B9E1-964FAAB3B781}"/>
              </a:ext>
            </a:extLst>
          </p:cNvPr>
          <p:cNvSpPr/>
          <p:nvPr/>
        </p:nvSpPr>
        <p:spPr>
          <a:xfrm>
            <a:off x="5118295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E50218-19BD-4FDC-BD15-63FB16DA61EC}"/>
              </a:ext>
            </a:extLst>
          </p:cNvPr>
          <p:cNvSpPr/>
          <p:nvPr/>
        </p:nvSpPr>
        <p:spPr>
          <a:xfrm>
            <a:off x="3080824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EDAEB-9F3A-4991-BC7C-B0EE0FADD5E6}"/>
              </a:ext>
            </a:extLst>
          </p:cNvPr>
          <p:cNvSpPr/>
          <p:nvPr/>
        </p:nvSpPr>
        <p:spPr>
          <a:xfrm>
            <a:off x="7155766" y="506009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DF3B39-714E-4234-B23E-F7711FFAD876}"/>
              </a:ext>
            </a:extLst>
          </p:cNvPr>
          <p:cNvSpPr/>
          <p:nvPr/>
        </p:nvSpPr>
        <p:spPr>
          <a:xfrm>
            <a:off x="1043353" y="5203987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29739-021B-40DD-A603-493188368D2F}"/>
              </a:ext>
            </a:extLst>
          </p:cNvPr>
          <p:cNvSpPr/>
          <p:nvPr/>
        </p:nvSpPr>
        <p:spPr>
          <a:xfrm>
            <a:off x="9376117" y="505351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B429B0-3A21-48AA-BA41-BDD838F49059}"/>
              </a:ext>
            </a:extLst>
          </p:cNvPr>
          <p:cNvCxnSpPr>
            <a:cxnSpLocks/>
          </p:cNvCxnSpPr>
          <p:nvPr/>
        </p:nvCxnSpPr>
        <p:spPr>
          <a:xfrm flipH="1">
            <a:off x="4360986" y="3893742"/>
            <a:ext cx="1138310" cy="11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F3AC97-08EF-4833-8862-EA596FD430E3}"/>
              </a:ext>
            </a:extLst>
          </p:cNvPr>
          <p:cNvCxnSpPr>
            <a:cxnSpLocks/>
          </p:cNvCxnSpPr>
          <p:nvPr/>
        </p:nvCxnSpPr>
        <p:spPr>
          <a:xfrm flipH="1">
            <a:off x="2658795" y="3655758"/>
            <a:ext cx="2377439" cy="150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84C85-4CC1-49CC-B42F-4F897DFE88CE}"/>
              </a:ext>
            </a:extLst>
          </p:cNvPr>
          <p:cNvCxnSpPr>
            <a:cxnSpLocks/>
          </p:cNvCxnSpPr>
          <p:nvPr/>
        </p:nvCxnSpPr>
        <p:spPr>
          <a:xfrm>
            <a:off x="6991643" y="3785377"/>
            <a:ext cx="2847536" cy="119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5A0F5C-E026-4BC2-AE62-2A1E856A76AF}"/>
              </a:ext>
            </a:extLst>
          </p:cNvPr>
          <p:cNvCxnSpPr>
            <a:cxnSpLocks/>
          </p:cNvCxnSpPr>
          <p:nvPr/>
        </p:nvCxnSpPr>
        <p:spPr>
          <a:xfrm>
            <a:off x="6467621" y="3938954"/>
            <a:ext cx="1151207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21906B-600D-4975-87B7-CA069F4E9A16}"/>
              </a:ext>
            </a:extLst>
          </p:cNvPr>
          <p:cNvSpPr txBox="1"/>
          <p:nvPr/>
        </p:nvSpPr>
        <p:spPr>
          <a:xfrm>
            <a:off x="3038622" y="3875979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360B60-F328-40C1-A318-6531FF60F8AF}"/>
              </a:ext>
            </a:extLst>
          </p:cNvPr>
          <p:cNvSpPr txBox="1"/>
          <p:nvPr/>
        </p:nvSpPr>
        <p:spPr>
          <a:xfrm>
            <a:off x="7099496" y="4225788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440600-BA6A-4026-A92B-9F9A55E547A3}"/>
              </a:ext>
            </a:extLst>
          </p:cNvPr>
          <p:cNvSpPr txBox="1"/>
          <p:nvPr/>
        </p:nvSpPr>
        <p:spPr>
          <a:xfrm>
            <a:off x="8142850" y="3875979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55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32F6D-4C13-428F-A548-DF48B7E56597}"/>
              </a:ext>
            </a:extLst>
          </p:cNvPr>
          <p:cNvSpPr txBox="1"/>
          <p:nvPr/>
        </p:nvSpPr>
        <p:spPr>
          <a:xfrm>
            <a:off x="4171070" y="4137215"/>
            <a:ext cx="94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B6307E-5B63-446F-810F-0EA3819FFA09}"/>
              </a:ext>
            </a:extLst>
          </p:cNvPr>
          <p:cNvSpPr txBox="1"/>
          <p:nvPr/>
        </p:nvSpPr>
        <p:spPr>
          <a:xfrm>
            <a:off x="5195669" y="4321881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99C0C-E869-4538-91A1-86007D3447FF}"/>
              </a:ext>
            </a:extLst>
          </p:cNvPr>
          <p:cNvSpPr txBox="1"/>
          <p:nvPr/>
        </p:nvSpPr>
        <p:spPr>
          <a:xfrm>
            <a:off x="4923693" y="1389941"/>
            <a:ext cx="30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Cost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8E485-2916-46C4-8D72-1FB3CC6F2C4F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D266B8-2DCF-4D4D-94C7-E799B5071E72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FEE350-32F3-465F-BDFD-7AC2F1A3F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3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77853" y="2384350"/>
            <a:ext cx="707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 is a function, which is associates a cost with a decision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2A6B9-FD2D-4FFB-B2B9-2257AAD20C22}"/>
              </a:ext>
            </a:extLst>
          </p:cNvPr>
          <p:cNvSpPr/>
          <p:nvPr/>
        </p:nvSpPr>
        <p:spPr>
          <a:xfrm>
            <a:off x="5036233" y="2919046"/>
            <a:ext cx="2119533" cy="908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B72702-C04E-4179-BD47-0D2875BEA7FD}"/>
              </a:ext>
            </a:extLst>
          </p:cNvPr>
          <p:cNvCxnSpPr/>
          <p:nvPr/>
        </p:nvCxnSpPr>
        <p:spPr>
          <a:xfrm>
            <a:off x="6096000" y="3981157"/>
            <a:ext cx="0" cy="99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298DFC8-7CC6-481F-B9E1-964FAAB3B781}"/>
              </a:ext>
            </a:extLst>
          </p:cNvPr>
          <p:cNvSpPr/>
          <p:nvPr/>
        </p:nvSpPr>
        <p:spPr>
          <a:xfrm>
            <a:off x="5118295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E50218-19BD-4FDC-BD15-63FB16DA61EC}"/>
              </a:ext>
            </a:extLst>
          </p:cNvPr>
          <p:cNvSpPr/>
          <p:nvPr/>
        </p:nvSpPr>
        <p:spPr>
          <a:xfrm>
            <a:off x="3080824" y="5165150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7EDAEB-9F3A-4991-BC7C-B0EE0FADD5E6}"/>
              </a:ext>
            </a:extLst>
          </p:cNvPr>
          <p:cNvSpPr/>
          <p:nvPr/>
        </p:nvSpPr>
        <p:spPr>
          <a:xfrm>
            <a:off x="7155766" y="506009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DF3B39-714E-4234-B23E-F7711FFAD876}"/>
              </a:ext>
            </a:extLst>
          </p:cNvPr>
          <p:cNvSpPr/>
          <p:nvPr/>
        </p:nvSpPr>
        <p:spPr>
          <a:xfrm>
            <a:off x="1043353" y="5203987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29739-021B-40DD-A603-493188368D2F}"/>
              </a:ext>
            </a:extLst>
          </p:cNvPr>
          <p:cNvSpPr/>
          <p:nvPr/>
        </p:nvSpPr>
        <p:spPr>
          <a:xfrm>
            <a:off x="9376117" y="5053516"/>
            <a:ext cx="1955409" cy="60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Dhanmondi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B429B0-3A21-48AA-BA41-BDD838F49059}"/>
              </a:ext>
            </a:extLst>
          </p:cNvPr>
          <p:cNvCxnSpPr>
            <a:cxnSpLocks/>
          </p:cNvCxnSpPr>
          <p:nvPr/>
        </p:nvCxnSpPr>
        <p:spPr>
          <a:xfrm flipH="1">
            <a:off x="4360986" y="3893742"/>
            <a:ext cx="1138310" cy="11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F3AC97-08EF-4833-8862-EA596FD430E3}"/>
              </a:ext>
            </a:extLst>
          </p:cNvPr>
          <p:cNvCxnSpPr>
            <a:cxnSpLocks/>
          </p:cNvCxnSpPr>
          <p:nvPr/>
        </p:nvCxnSpPr>
        <p:spPr>
          <a:xfrm flipH="1">
            <a:off x="2658795" y="3655758"/>
            <a:ext cx="2377439" cy="150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384C85-4CC1-49CC-B42F-4F897DFE88CE}"/>
              </a:ext>
            </a:extLst>
          </p:cNvPr>
          <p:cNvCxnSpPr>
            <a:cxnSpLocks/>
          </p:cNvCxnSpPr>
          <p:nvPr/>
        </p:nvCxnSpPr>
        <p:spPr>
          <a:xfrm>
            <a:off x="6991643" y="3785377"/>
            <a:ext cx="2847536" cy="119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5A0F5C-E026-4BC2-AE62-2A1E856A76AF}"/>
              </a:ext>
            </a:extLst>
          </p:cNvPr>
          <p:cNvCxnSpPr>
            <a:cxnSpLocks/>
          </p:cNvCxnSpPr>
          <p:nvPr/>
        </p:nvCxnSpPr>
        <p:spPr>
          <a:xfrm>
            <a:off x="6467621" y="3938954"/>
            <a:ext cx="1151207" cy="104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21906B-600D-4975-87B7-CA069F4E9A16}"/>
              </a:ext>
            </a:extLst>
          </p:cNvPr>
          <p:cNvSpPr txBox="1"/>
          <p:nvPr/>
        </p:nvSpPr>
        <p:spPr>
          <a:xfrm>
            <a:off x="3038622" y="3875979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360B60-F328-40C1-A318-6531FF60F8AF}"/>
              </a:ext>
            </a:extLst>
          </p:cNvPr>
          <p:cNvSpPr txBox="1"/>
          <p:nvPr/>
        </p:nvSpPr>
        <p:spPr>
          <a:xfrm>
            <a:off x="7099496" y="4225788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440600-BA6A-4026-A92B-9F9A55E547A3}"/>
              </a:ext>
            </a:extLst>
          </p:cNvPr>
          <p:cNvSpPr txBox="1"/>
          <p:nvPr/>
        </p:nvSpPr>
        <p:spPr>
          <a:xfrm>
            <a:off x="8142850" y="3875979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 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C32F6D-4C13-428F-A548-DF48B7E56597}"/>
              </a:ext>
            </a:extLst>
          </p:cNvPr>
          <p:cNvSpPr txBox="1"/>
          <p:nvPr/>
        </p:nvSpPr>
        <p:spPr>
          <a:xfrm>
            <a:off x="4171070" y="4137215"/>
            <a:ext cx="94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B6307E-5B63-446F-810F-0EA3819FFA09}"/>
              </a:ext>
            </a:extLst>
          </p:cNvPr>
          <p:cNvSpPr txBox="1"/>
          <p:nvPr/>
        </p:nvSpPr>
        <p:spPr>
          <a:xfrm>
            <a:off x="5195669" y="4321881"/>
            <a:ext cx="9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7BA591-E6EB-4899-8222-C6E081473B54}"/>
              </a:ext>
            </a:extLst>
          </p:cNvPr>
          <p:cNvSpPr txBox="1"/>
          <p:nvPr/>
        </p:nvSpPr>
        <p:spPr>
          <a:xfrm>
            <a:off x="8415411" y="3082788"/>
            <a:ext cx="211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F06BA-5692-4833-A5D7-58EF14BE46E2}"/>
              </a:ext>
            </a:extLst>
          </p:cNvPr>
          <p:cNvCxnSpPr>
            <a:cxnSpLocks/>
          </p:cNvCxnSpPr>
          <p:nvPr/>
        </p:nvCxnSpPr>
        <p:spPr>
          <a:xfrm>
            <a:off x="7240174" y="3311390"/>
            <a:ext cx="1101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7BE830-168F-46B5-BE5E-F8C9BD72C49A}"/>
              </a:ext>
            </a:extLst>
          </p:cNvPr>
          <p:cNvSpPr txBox="1"/>
          <p:nvPr/>
        </p:nvSpPr>
        <p:spPr>
          <a:xfrm>
            <a:off x="4923693" y="1389941"/>
            <a:ext cx="304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Cost Function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94DF7A-5BE6-4EC2-9B0C-940B203A957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60C734-F9DB-4848-9F96-6C38B16643F2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498FB5F-1EF3-4B87-9DE6-C23DB3B84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72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0278-09D3-4DAD-B148-50E5F2058A2A}"/>
              </a:ext>
            </a:extLst>
          </p:cNvPr>
          <p:cNvSpPr txBox="1"/>
          <p:nvPr/>
        </p:nvSpPr>
        <p:spPr>
          <a:xfrm>
            <a:off x="4315178" y="1195578"/>
            <a:ext cx="356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Loss &amp; Cost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21019" y="1899139"/>
            <a:ext cx="10295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loss function is for a single training example. It is also sometimes called an error function. A cost function, on the other hand, is the average loss over the entire training dataset. The optimization strategies aim at minimizing the cost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551E4-4D7E-431D-A07C-7CE6F8FADE9D}"/>
              </a:ext>
            </a:extLst>
          </p:cNvPr>
          <p:cNvSpPr txBox="1"/>
          <p:nvPr/>
        </p:nvSpPr>
        <p:spPr>
          <a:xfrm>
            <a:off x="1463039" y="3339401"/>
            <a:ext cx="40005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Price (Y) </a:t>
            </a:r>
            <a:r>
              <a:rPr lang="en-US" dirty="0"/>
              <a:t>= m * </a:t>
            </a:r>
            <a:r>
              <a:rPr lang="en-US" dirty="0">
                <a:solidFill>
                  <a:srgbClr val="FF0000"/>
                </a:solidFill>
              </a:rPr>
              <a:t>area</a:t>
            </a:r>
            <a:r>
              <a:rPr lang="en-US" dirty="0"/>
              <a:t> + c</a:t>
            </a:r>
          </a:p>
          <a:p>
            <a:endParaRPr lang="en-US" dirty="0"/>
          </a:p>
          <a:p>
            <a:r>
              <a:rPr lang="en-US" sz="2000" b="1" dirty="0"/>
              <a:t>L1 Loss </a:t>
            </a:r>
            <a:r>
              <a:rPr lang="en-US" dirty="0">
                <a:solidFill>
                  <a:srgbClr val="FF0000"/>
                </a:solidFill>
              </a:rPr>
              <a:t>(error) </a:t>
            </a:r>
            <a:r>
              <a:rPr lang="en-US" dirty="0"/>
              <a:t>=  1/n | (yi – y^) |</a:t>
            </a:r>
          </a:p>
          <a:p>
            <a:r>
              <a:rPr lang="en-US" dirty="0"/>
              <a:t>Yi = Area for each row</a:t>
            </a:r>
          </a:p>
          <a:p>
            <a:r>
              <a:rPr lang="en-US" dirty="0"/>
              <a:t>Y^ = Predicted Value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33118B-2DC0-48C7-B5CE-5FF560ED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6" r="19211" b="53419"/>
          <a:stretch/>
        </p:blipFill>
        <p:spPr>
          <a:xfrm>
            <a:off x="1233620" y="5023289"/>
            <a:ext cx="2986688" cy="1110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E853C-0DDB-4789-A8FA-CC3831FC9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68" y="2822469"/>
            <a:ext cx="4511718" cy="38212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782ED7-8793-4319-8DB1-ABC0472C5BD0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2DABD9-6FC4-4EA7-84B9-B3804E67BAAE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12E2E8-9B12-4CB3-836D-9F54F2EDC3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6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3CE43-3664-4C9F-8171-657566EBCD53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C0B5-0A38-46B7-87CB-81F869635CEF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C840-E99E-4965-AED9-7507059F794C}"/>
              </a:ext>
            </a:extLst>
          </p:cNvPr>
          <p:cNvSpPr txBox="1"/>
          <p:nvPr/>
        </p:nvSpPr>
        <p:spPr>
          <a:xfrm>
            <a:off x="5148776" y="5969169"/>
            <a:ext cx="165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Curve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E1B99-030B-4825-BCAB-9491AB97F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81" y="2103035"/>
            <a:ext cx="5516150" cy="3866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CDCA2-ECF6-4B06-96BE-2C711B3520C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FE6F97-FF79-4077-8EED-A5D35DC4BB6F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5E094-E3FC-47C2-9073-F3C64DC4B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97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0278-09D3-4DAD-B148-50E5F2058A2A}"/>
              </a:ext>
            </a:extLst>
          </p:cNvPr>
          <p:cNvSpPr txBox="1"/>
          <p:nvPr/>
        </p:nvSpPr>
        <p:spPr>
          <a:xfrm>
            <a:off x="4811151" y="1389941"/>
            <a:ext cx="257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600000000000000" pitchFamily="2" charset="0"/>
              </a:rPr>
              <a:t>Cost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1177853" y="2384350"/>
            <a:ext cx="10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function is a function, which is associates a cost with a decision. It indicates the difference between the predicted and the actual values for a given dataset. An ideal value of the cost function is 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. In regression, the typical cost function (CF) used is the mean squared error (MSE) cost function. The form of the function is shown below.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12F0DC-E53E-4936-9E90-F94B39233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12"/>
          <a:stretch/>
        </p:blipFill>
        <p:spPr>
          <a:xfrm>
            <a:off x="6536633" y="3584679"/>
            <a:ext cx="4965894" cy="2753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EAC43C-FAD7-41BF-B635-992A41ADF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80" y="3630557"/>
            <a:ext cx="4848902" cy="2662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54EBC-B5A0-4067-8B29-2592D110C5D0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37B3E1-557E-476F-BE1C-F4245ADF0FA7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25C373-32C8-44D3-87CD-CAB0BFFA35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69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0278-09D3-4DAD-B148-50E5F2058A2A}"/>
              </a:ext>
            </a:extLst>
          </p:cNvPr>
          <p:cNvSpPr txBox="1"/>
          <p:nvPr/>
        </p:nvSpPr>
        <p:spPr>
          <a:xfrm>
            <a:off x="3624352" y="1280999"/>
            <a:ext cx="490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Minimizing the cost function: Optimizer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Gradient Descent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4FD31-7FE3-42D3-AECF-D6A04480438C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0AFD0B-5F38-42C6-956A-F2A65AF5D6F9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11D482-8D59-4B40-ABFD-C602D601A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6DB95-D49A-422B-B757-370FCDD5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56" y="2566129"/>
            <a:ext cx="5036704" cy="350554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6DEC0C-DC15-44AE-B6AB-8A9E89BEBFB8}"/>
              </a:ext>
            </a:extLst>
          </p:cNvPr>
          <p:cNvCxnSpPr/>
          <p:nvPr/>
        </p:nvCxnSpPr>
        <p:spPr>
          <a:xfrm flipV="1">
            <a:off x="3624352" y="2128603"/>
            <a:ext cx="0" cy="394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6FB808-EFD4-4D3E-9DD9-70B8174BE617}"/>
              </a:ext>
            </a:extLst>
          </p:cNvPr>
          <p:cNvCxnSpPr/>
          <p:nvPr/>
        </p:nvCxnSpPr>
        <p:spPr>
          <a:xfrm>
            <a:off x="3624352" y="6071675"/>
            <a:ext cx="565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85E32-7E33-4F0F-B87D-891BEC6823C0}"/>
              </a:ext>
            </a:extLst>
          </p:cNvPr>
          <p:cNvSpPr txBox="1"/>
          <p:nvPr/>
        </p:nvSpPr>
        <p:spPr>
          <a:xfrm rot="16200000">
            <a:off x="2174140" y="3915473"/>
            <a:ext cx="18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 (COST)</a:t>
            </a:r>
          </a:p>
        </p:txBody>
      </p:sp>
    </p:spTree>
    <p:extLst>
      <p:ext uri="{BB962C8B-B14F-4D97-AF65-F5344CB8AC3E}">
        <p14:creationId xmlns:p14="http://schemas.microsoft.com/office/powerpoint/2010/main" val="2534234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50278-09D3-4DAD-B148-50E5F2058A2A}"/>
              </a:ext>
            </a:extLst>
          </p:cNvPr>
          <p:cNvSpPr txBox="1"/>
          <p:nvPr/>
        </p:nvSpPr>
        <p:spPr>
          <a:xfrm>
            <a:off x="3624352" y="1280999"/>
            <a:ext cx="490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Minimizing the cost function: Optimizer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Gradient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6ED05-9F08-487F-9CA0-56052E0C5D97}"/>
              </a:ext>
            </a:extLst>
          </p:cNvPr>
          <p:cNvSpPr txBox="1"/>
          <p:nvPr/>
        </p:nvSpPr>
        <p:spPr>
          <a:xfrm>
            <a:off x="621265" y="3131234"/>
            <a:ext cx="623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descent is an efficient optimization algorithm that attempts to find a local or global minima of a function. At this point the model has optimized the weights such that they minimize the cost function. Gradient descent enables a model to learn the gradient or direction that the model should take in order to reduce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B7A37-8F91-45EC-8147-80B572CE9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/>
          <a:stretch/>
        </p:blipFill>
        <p:spPr>
          <a:xfrm>
            <a:off x="7184207" y="2472454"/>
            <a:ext cx="4610515" cy="4243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AA5E2-FEE4-4617-AFCE-4E5071C36122}"/>
              </a:ext>
            </a:extLst>
          </p:cNvPr>
          <p:cNvSpPr txBox="1"/>
          <p:nvPr/>
        </p:nvSpPr>
        <p:spPr>
          <a:xfrm rot="16200000">
            <a:off x="6343668" y="3902171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MSE (Cost)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EB154-BBA8-452E-A2E9-165865F1D51B}"/>
              </a:ext>
            </a:extLst>
          </p:cNvPr>
          <p:cNvSpPr/>
          <p:nvPr/>
        </p:nvSpPr>
        <p:spPr>
          <a:xfrm>
            <a:off x="10494498" y="5769135"/>
            <a:ext cx="13412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(W)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393FF-E34A-42CB-8A3C-05EB02245893}"/>
              </a:ext>
            </a:extLst>
          </p:cNvPr>
          <p:cNvSpPr/>
          <p:nvPr/>
        </p:nvSpPr>
        <p:spPr>
          <a:xfrm>
            <a:off x="8900469" y="4306163"/>
            <a:ext cx="1229196" cy="594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Minima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DCA02A-FE71-4256-A513-F6917536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40" y="5211270"/>
            <a:ext cx="3664895" cy="111572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EAEFC81-E2E5-447E-8C10-1D2876C20DAD}"/>
              </a:ext>
            </a:extLst>
          </p:cNvPr>
          <p:cNvSpPr/>
          <p:nvPr/>
        </p:nvSpPr>
        <p:spPr>
          <a:xfrm>
            <a:off x="9397219" y="5433689"/>
            <a:ext cx="309489" cy="87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35966-759C-450A-81E3-47D49BF548E1}"/>
              </a:ext>
            </a:extLst>
          </p:cNvPr>
          <p:cNvSpPr txBox="1"/>
          <p:nvPr/>
        </p:nvSpPr>
        <p:spPr>
          <a:xfrm>
            <a:off x="7804341" y="2059248"/>
            <a:ext cx="90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m=c=0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4FD31-7FE3-42D3-AECF-D6A04480438C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0AFD0B-5F38-42C6-956A-F2A65AF5D6F9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11D482-8D59-4B40-ABFD-C602D601AD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94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EE537-B32B-4F9F-B23B-A5EAE099CC3E}"/>
              </a:ext>
            </a:extLst>
          </p:cNvPr>
          <p:cNvSpPr txBox="1"/>
          <p:nvPr/>
        </p:nvSpPr>
        <p:spPr>
          <a:xfrm>
            <a:off x="4215195" y="1320862"/>
            <a:ext cx="376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Minimizing the cost function: </a:t>
            </a:r>
            <a:r>
              <a:rPr lang="en-US" dirty="0">
                <a:solidFill>
                  <a:srgbClr val="FF0000"/>
                </a:solidFill>
                <a:latin typeface="Segoe Print" panose="02000600000000000000" pitchFamily="2" charset="0"/>
              </a:rPr>
              <a:t>Gradient Descent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41F4DC-ECB7-4371-B76F-B06ABF730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88" y="2666596"/>
            <a:ext cx="8662707" cy="319963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677466-9727-4198-BE6B-AAA97632F4BB}"/>
              </a:ext>
            </a:extLst>
          </p:cNvPr>
          <p:cNvCxnSpPr>
            <a:cxnSpLocks/>
          </p:cNvCxnSpPr>
          <p:nvPr/>
        </p:nvCxnSpPr>
        <p:spPr>
          <a:xfrm>
            <a:off x="2954215" y="46142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5627CAC-BCDA-4E63-9131-61A57C64C2B1}"/>
              </a:ext>
            </a:extLst>
          </p:cNvPr>
          <p:cNvSpPr/>
          <p:nvPr/>
        </p:nvSpPr>
        <p:spPr>
          <a:xfrm>
            <a:off x="2813538" y="4529797"/>
            <a:ext cx="211016" cy="112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E37E5F-9EE5-4B9E-8E35-D137759AEBF2}"/>
              </a:ext>
            </a:extLst>
          </p:cNvPr>
          <p:cNvSpPr/>
          <p:nvPr/>
        </p:nvSpPr>
        <p:spPr>
          <a:xfrm>
            <a:off x="4080379" y="3700112"/>
            <a:ext cx="269631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6ABC73-D377-4974-A1F9-13CF34860F95}"/>
              </a:ext>
            </a:extLst>
          </p:cNvPr>
          <p:cNvSpPr/>
          <p:nvPr/>
        </p:nvSpPr>
        <p:spPr>
          <a:xfrm>
            <a:off x="5427784" y="5283920"/>
            <a:ext cx="211016" cy="112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5D6DD4-619A-4F7E-B3D9-CC11F05C65C9}"/>
              </a:ext>
            </a:extLst>
          </p:cNvPr>
          <p:cNvSpPr/>
          <p:nvPr/>
        </p:nvSpPr>
        <p:spPr>
          <a:xfrm>
            <a:off x="6639951" y="3151163"/>
            <a:ext cx="152400" cy="539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22F8A0-A110-4664-81DC-F6DBD2C277F8}"/>
              </a:ext>
            </a:extLst>
          </p:cNvPr>
          <p:cNvSpPr/>
          <p:nvPr/>
        </p:nvSpPr>
        <p:spPr>
          <a:xfrm>
            <a:off x="7871296" y="4822874"/>
            <a:ext cx="211016" cy="112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0A0D08-EA16-4A47-8287-6F44CC81F91C}"/>
              </a:ext>
            </a:extLst>
          </p:cNvPr>
          <p:cNvSpPr/>
          <p:nvPr/>
        </p:nvSpPr>
        <p:spPr>
          <a:xfrm>
            <a:off x="9141655" y="3936609"/>
            <a:ext cx="211016" cy="1125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712278-4926-4D05-9014-56A3989065A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BE03A4-9872-4815-83B7-42303D449674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D7F2BA-1828-4435-83E0-897D31FC19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09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EE537-B32B-4F9F-B23B-A5EAE099CC3E}"/>
              </a:ext>
            </a:extLst>
          </p:cNvPr>
          <p:cNvSpPr txBox="1"/>
          <p:nvPr/>
        </p:nvSpPr>
        <p:spPr>
          <a:xfrm>
            <a:off x="3068890" y="3244334"/>
            <a:ext cx="605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Let’s Implement Linear Regression with Python</a:t>
            </a:r>
            <a:endParaRPr lang="en-US" dirty="0">
              <a:solidFill>
                <a:srgbClr val="FF0000"/>
              </a:solidFill>
              <a:latin typeface="Segoe Print" panose="02000600000000000000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677466-9727-4198-BE6B-AAA97632F4BB}"/>
              </a:ext>
            </a:extLst>
          </p:cNvPr>
          <p:cNvCxnSpPr>
            <a:cxnSpLocks/>
          </p:cNvCxnSpPr>
          <p:nvPr/>
        </p:nvCxnSpPr>
        <p:spPr>
          <a:xfrm>
            <a:off x="2954215" y="461420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712278-4926-4D05-9014-56A3989065A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BE03A4-9872-4815-83B7-42303D449674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D7F2BA-1828-4435-83E0-897D31FC1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73CE43-3664-4C9F-8171-657566EBCD53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BC0B5-0A38-46B7-87CB-81F869635CEF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8C840-E99E-4965-AED9-7507059F794C}"/>
              </a:ext>
            </a:extLst>
          </p:cNvPr>
          <p:cNvSpPr txBox="1"/>
          <p:nvPr/>
        </p:nvSpPr>
        <p:spPr>
          <a:xfrm>
            <a:off x="5218356" y="6153835"/>
            <a:ext cx="1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5CC02-0587-41EB-BE52-577353793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86" y="2225114"/>
            <a:ext cx="8273317" cy="3339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EDC34-7E59-4156-91C2-DEED852BC498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EEBDA-8341-43B6-AF9C-235C37D6C34E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9A1EB-FF87-4290-9C9F-E3DB8CC46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333C3-DD07-4973-91C5-2A6A315B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1621357"/>
            <a:ext cx="6370319" cy="4773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FC0A-F8AA-485C-827C-38E5E2128594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F9AD62-C26B-4D2D-B529-49D98FB7A4FC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337E4-9165-440A-92C0-9589B60E53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8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E9CB82-C98D-4AFF-BEF4-EC75DA427D51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5AF420-6B58-4741-98A4-0C650498A679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329CC-C27E-43DD-A2D2-54B034705B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2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1B05C7-72BE-4F9C-97CA-A695FE565BD8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E9666B-7F00-4470-B843-D31A0A1DC2AC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3BB5CC-FE04-4AA5-9704-AA33F1D7C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C6CFC-D13B-4E60-AB77-636D006E5AA5}"/>
              </a:ext>
            </a:extLst>
          </p:cNvPr>
          <p:cNvCxnSpPr>
            <a:cxnSpLocks/>
          </p:cNvCxnSpPr>
          <p:nvPr/>
        </p:nvCxnSpPr>
        <p:spPr>
          <a:xfrm flipV="1">
            <a:off x="3827003" y="2597403"/>
            <a:ext cx="4227340" cy="2865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C06DBE-F63E-41EC-85B2-F0CEC6897525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6948DD-E3F3-4345-A5AC-E509358A8523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C273699-A56D-4C51-A74C-49FDDDD49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92ABC-3148-44DA-9C70-543AACFBB6BB}"/>
              </a:ext>
            </a:extLst>
          </p:cNvPr>
          <p:cNvSpPr txBox="1"/>
          <p:nvPr/>
        </p:nvSpPr>
        <p:spPr>
          <a:xfrm rot="19162359">
            <a:off x="-66268" y="385076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Class - 04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C085B-4F87-43E6-98C7-543D15265458}"/>
              </a:ext>
            </a:extLst>
          </p:cNvPr>
          <p:cNvSpPr txBox="1"/>
          <p:nvPr/>
        </p:nvSpPr>
        <p:spPr>
          <a:xfrm>
            <a:off x="4220308" y="519499"/>
            <a:ext cx="4304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600000000000000" pitchFamily="2" charset="0"/>
              </a:rPr>
              <a:t>All about Linear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C5441-591C-4C19-BCFB-B8953A0AB37D}"/>
              </a:ext>
            </a:extLst>
          </p:cNvPr>
          <p:cNvCxnSpPr/>
          <p:nvPr/>
        </p:nvCxnSpPr>
        <p:spPr>
          <a:xfrm flipH="1" flipV="1">
            <a:off x="4459460" y="3868613"/>
            <a:ext cx="182880" cy="82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5EAE-074F-4470-BFAC-EBF3393C2654}"/>
              </a:ext>
            </a:extLst>
          </p:cNvPr>
          <p:cNvSpPr/>
          <p:nvPr/>
        </p:nvSpPr>
        <p:spPr>
          <a:xfrm>
            <a:off x="8792308" y="2760803"/>
            <a:ext cx="2767810" cy="69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mx + b ; or,</a:t>
            </a:r>
          </a:p>
          <a:p>
            <a:pPr algn="ctr"/>
            <a:r>
              <a:rPr lang="en-US" dirty="0"/>
              <a:t>Y = 21.43* X + 4980.13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C678E-882F-4648-A630-B90ED185FA61}"/>
              </a:ext>
            </a:extLst>
          </p:cNvPr>
          <p:cNvSpPr txBox="1"/>
          <p:nvPr/>
        </p:nvSpPr>
        <p:spPr>
          <a:xfrm>
            <a:off x="9044351" y="4052276"/>
            <a:ext cx="21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 = 21.43 </a:t>
            </a:r>
          </a:p>
          <a:p>
            <a:r>
              <a:rPr lang="en-US" dirty="0"/>
              <a:t>Intercept = 4980.13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098481-5726-4160-9953-B13FD6A3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95" y="2018385"/>
            <a:ext cx="6174313" cy="40677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9C49054-8955-415B-ACB9-8855E4EF8C5A}"/>
              </a:ext>
            </a:extLst>
          </p:cNvPr>
          <p:cNvSpPr/>
          <p:nvPr/>
        </p:nvSpPr>
        <p:spPr>
          <a:xfrm>
            <a:off x="4312450" y="3079466"/>
            <a:ext cx="1392701" cy="29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Fit 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FE0630-9DEF-4B9B-B45B-36E075E221C3}"/>
              </a:ext>
            </a:extLst>
          </p:cNvPr>
          <p:cNvCxnSpPr/>
          <p:nvPr/>
        </p:nvCxnSpPr>
        <p:spPr>
          <a:xfrm flipH="1" flipV="1">
            <a:off x="5345723" y="3417092"/>
            <a:ext cx="750277" cy="46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60709-0055-4F7E-9234-0C4CE02D33C0}"/>
              </a:ext>
            </a:extLst>
          </p:cNvPr>
          <p:cNvCxnSpPr/>
          <p:nvPr/>
        </p:nvCxnSpPr>
        <p:spPr>
          <a:xfrm>
            <a:off x="8215532" y="2588455"/>
            <a:ext cx="0" cy="7864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19121-8BE6-4E1A-9450-A16AD4D2BAEA}"/>
              </a:ext>
            </a:extLst>
          </p:cNvPr>
          <p:cNvSpPr txBox="1"/>
          <p:nvPr/>
        </p:nvSpPr>
        <p:spPr>
          <a:xfrm>
            <a:off x="7948249" y="2940148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47D17-433B-4AAC-80D5-84FA314D8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238" y="2941143"/>
            <a:ext cx="280614" cy="3145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39A0B-7680-44D3-8662-32B4AC83971C}"/>
              </a:ext>
            </a:extLst>
          </p:cNvPr>
          <p:cNvCxnSpPr>
            <a:cxnSpLocks/>
          </p:cNvCxnSpPr>
          <p:nvPr/>
        </p:nvCxnSpPr>
        <p:spPr>
          <a:xfrm>
            <a:off x="5526258" y="4203895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BCEF9E-94AA-4620-9D03-E8EECA83CAD5}"/>
              </a:ext>
            </a:extLst>
          </p:cNvPr>
          <p:cNvCxnSpPr>
            <a:cxnSpLocks/>
          </p:cNvCxnSpPr>
          <p:nvPr/>
        </p:nvCxnSpPr>
        <p:spPr>
          <a:xfrm>
            <a:off x="5430131" y="4019842"/>
            <a:ext cx="0" cy="3118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1BF29E-1C5E-4ACA-A957-989BAF737C23}"/>
              </a:ext>
            </a:extLst>
          </p:cNvPr>
          <p:cNvCxnSpPr>
            <a:cxnSpLocks/>
          </p:cNvCxnSpPr>
          <p:nvPr/>
        </p:nvCxnSpPr>
        <p:spPr>
          <a:xfrm>
            <a:off x="5312898" y="434105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8261E-CCB0-418D-922D-685A93A47C7E}"/>
              </a:ext>
            </a:extLst>
          </p:cNvPr>
          <p:cNvCxnSpPr>
            <a:cxnSpLocks/>
          </p:cNvCxnSpPr>
          <p:nvPr/>
        </p:nvCxnSpPr>
        <p:spPr>
          <a:xfrm>
            <a:off x="7040879" y="3268207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256B0-9DA5-4CEF-86E9-41FC4B58EC2F}"/>
              </a:ext>
            </a:extLst>
          </p:cNvPr>
          <p:cNvCxnSpPr>
            <a:cxnSpLocks/>
          </p:cNvCxnSpPr>
          <p:nvPr/>
        </p:nvCxnSpPr>
        <p:spPr>
          <a:xfrm>
            <a:off x="5889674" y="387760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88319-66E2-4FEA-9A53-FEA7B8A8C59E}"/>
              </a:ext>
            </a:extLst>
          </p:cNvPr>
          <p:cNvCxnSpPr>
            <a:cxnSpLocks/>
          </p:cNvCxnSpPr>
          <p:nvPr/>
        </p:nvCxnSpPr>
        <p:spPr>
          <a:xfrm>
            <a:off x="6133514" y="3781276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D029D-AB39-47E1-A0B8-FC48DF026FDE}"/>
              </a:ext>
            </a:extLst>
          </p:cNvPr>
          <p:cNvCxnSpPr>
            <a:cxnSpLocks/>
          </p:cNvCxnSpPr>
          <p:nvPr/>
        </p:nvCxnSpPr>
        <p:spPr>
          <a:xfrm>
            <a:off x="6593058" y="3475213"/>
            <a:ext cx="0" cy="174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B1ED0-E253-4B8C-8A4B-4D48A3729943}"/>
              </a:ext>
            </a:extLst>
          </p:cNvPr>
          <p:cNvCxnSpPr>
            <a:cxnSpLocks/>
          </p:cNvCxnSpPr>
          <p:nvPr/>
        </p:nvCxnSpPr>
        <p:spPr>
          <a:xfrm>
            <a:off x="3807660" y="5156979"/>
            <a:ext cx="0" cy="169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5B186B-8FF5-4D7A-9E06-3E30368E2034}"/>
              </a:ext>
            </a:extLst>
          </p:cNvPr>
          <p:cNvCxnSpPr/>
          <p:nvPr/>
        </p:nvCxnSpPr>
        <p:spPr>
          <a:xfrm flipV="1">
            <a:off x="3699803" y="25884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32E4A3-B972-4C62-A2CF-5F2EA3BB4F96}"/>
              </a:ext>
            </a:extLst>
          </p:cNvPr>
          <p:cNvCxnSpPr/>
          <p:nvPr/>
        </p:nvCxnSpPr>
        <p:spPr>
          <a:xfrm flipV="1">
            <a:off x="3852203" y="2740855"/>
            <a:ext cx="4712677" cy="2568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5C6CFC-D13B-4E60-AB77-636D006E5AA5}"/>
              </a:ext>
            </a:extLst>
          </p:cNvPr>
          <p:cNvCxnSpPr>
            <a:cxnSpLocks/>
          </p:cNvCxnSpPr>
          <p:nvPr/>
        </p:nvCxnSpPr>
        <p:spPr>
          <a:xfrm flipV="1">
            <a:off x="3827003" y="2597403"/>
            <a:ext cx="4227340" cy="2865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0F9370-EA2A-46C4-A0D3-6892ADD95197}"/>
              </a:ext>
            </a:extLst>
          </p:cNvPr>
          <p:cNvCxnSpPr>
            <a:cxnSpLocks/>
          </p:cNvCxnSpPr>
          <p:nvPr/>
        </p:nvCxnSpPr>
        <p:spPr>
          <a:xfrm flipV="1">
            <a:off x="3655261" y="2933336"/>
            <a:ext cx="5039749" cy="1853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65A4F2-2EA7-489B-8709-015A495C77BC}"/>
              </a:ext>
            </a:extLst>
          </p:cNvPr>
          <p:cNvSpPr txBox="1"/>
          <p:nvPr/>
        </p:nvSpPr>
        <p:spPr>
          <a:xfrm>
            <a:off x="10959902" y="1012875"/>
            <a:ext cx="10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Segoe Print" panose="02000600000000000000" pitchFamily="2" charset="0"/>
              </a:rPr>
              <a:t>aiQuest</a:t>
            </a:r>
            <a:endParaRPr lang="en-US" b="1" dirty="0">
              <a:latin typeface="Segoe Print" panose="02000600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4E8AF1-C92F-405B-AA40-352F9EB6299A}"/>
              </a:ext>
            </a:extLst>
          </p:cNvPr>
          <p:cNvSpPr/>
          <p:nvPr/>
        </p:nvSpPr>
        <p:spPr>
          <a:xfrm>
            <a:off x="10959902" y="180941"/>
            <a:ext cx="869563" cy="768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0D21178-0F49-43C3-9144-5908B79465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5218" b="4407"/>
          <a:stretch/>
        </p:blipFill>
        <p:spPr>
          <a:xfrm>
            <a:off x="11092086" y="15349"/>
            <a:ext cx="737379" cy="1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987</Words>
  <Application>Microsoft Office PowerPoint</Application>
  <PresentationFormat>Widescreen</PresentationFormat>
  <Paragraphs>246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Segoe Print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User</cp:lastModifiedBy>
  <cp:revision>202</cp:revision>
  <dcterms:created xsi:type="dcterms:W3CDTF">2021-04-18T16:03:10Z</dcterms:created>
  <dcterms:modified xsi:type="dcterms:W3CDTF">2021-07-10T21:10:22Z</dcterms:modified>
</cp:coreProperties>
</file>