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8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0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DA7B-3170-431F-90DF-639285CE00C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88CB5-406C-4D5F-B673-CED1E5CB4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78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88CB5-406C-4D5F-B673-CED1E5CB44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3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1111-241C-4E1B-AF3F-7A41E249DB0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A614-4E78-499B-8944-F0492C47A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5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1111-241C-4E1B-AF3F-7A41E249DB0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A614-4E78-499B-8944-F0492C47A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0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1111-241C-4E1B-AF3F-7A41E249DB0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A614-4E78-499B-8944-F0492C47A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08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1111-241C-4E1B-AF3F-7A41E249DB0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A614-4E78-499B-8944-F0492C47AD9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889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1111-241C-4E1B-AF3F-7A41E249DB0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A614-4E78-499B-8944-F0492C47A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89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1111-241C-4E1B-AF3F-7A41E249DB0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A614-4E78-499B-8944-F0492C47A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29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1111-241C-4E1B-AF3F-7A41E249DB0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A614-4E78-499B-8944-F0492C47A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64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1111-241C-4E1B-AF3F-7A41E249DB0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A614-4E78-499B-8944-F0492C47A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42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1111-241C-4E1B-AF3F-7A41E249DB0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A614-4E78-499B-8944-F0492C47A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0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1111-241C-4E1B-AF3F-7A41E249DB0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A614-4E78-499B-8944-F0492C47A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9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1111-241C-4E1B-AF3F-7A41E249DB0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A614-4E78-499B-8944-F0492C47A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9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1111-241C-4E1B-AF3F-7A41E249DB0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A614-4E78-499B-8944-F0492C47A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8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1111-241C-4E1B-AF3F-7A41E249DB0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A614-4E78-499B-8944-F0492C47A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3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1111-241C-4E1B-AF3F-7A41E249DB0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A614-4E78-499B-8944-F0492C47A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4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1111-241C-4E1B-AF3F-7A41E249DB0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A614-4E78-499B-8944-F0492C47A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4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1111-241C-4E1B-AF3F-7A41E249DB0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A614-4E78-499B-8944-F0492C47A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6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1111-241C-4E1B-AF3F-7A41E249DB0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A614-4E78-499B-8944-F0492C47A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9EC1111-241C-4E1B-AF3F-7A41E249DB0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D9AA614-4E78-499B-8944-F0492C47A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3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diagram &amp; sequence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61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activity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Step 6: Using Styles</a:t>
            </a:r>
            <a:endParaRPr lang="en-US" dirty="0"/>
          </a:p>
          <a:p>
            <a:pPr lvl="1"/>
            <a:r>
              <a:rPr lang="en-US" dirty="0" smtClean="0"/>
              <a:t>Change the color </a:t>
            </a:r>
            <a:r>
              <a:rPr lang="en-US" dirty="0"/>
              <a:t>of the Student </a:t>
            </a:r>
            <a:r>
              <a:rPr lang="en-US" dirty="0" smtClean="0"/>
              <a:t>class to </a:t>
            </a:r>
            <a:r>
              <a:rPr lang="en-US" dirty="0" smtClean="0">
                <a:solidFill>
                  <a:srgbClr val="C00000"/>
                </a:solidFill>
              </a:rPr>
              <a:t>yellow</a:t>
            </a:r>
            <a:r>
              <a:rPr lang="en-US" dirty="0" smtClean="0"/>
              <a:t> and the border to </a:t>
            </a:r>
            <a:r>
              <a:rPr lang="en-US" dirty="0" smtClean="0">
                <a:solidFill>
                  <a:srgbClr val="C00000"/>
                </a:solidFill>
              </a:rPr>
              <a:t>red</a:t>
            </a:r>
            <a:r>
              <a:rPr lang="en-US" dirty="0" smtClean="0"/>
              <a:t>.</a:t>
            </a:r>
          </a:p>
          <a:p>
            <a:r>
              <a:rPr lang="en-US" b="1" dirty="0"/>
              <a:t>Step 7: Moving, Resizing, and drawing Associations</a:t>
            </a:r>
            <a:endParaRPr lang="en-US" dirty="0"/>
          </a:p>
          <a:p>
            <a:pPr lvl="1"/>
            <a:r>
              <a:rPr lang="en-US" dirty="0"/>
              <a:t>move the Student class below the Course class, and enlarge </a:t>
            </a:r>
            <a:r>
              <a:rPr lang="en-US" dirty="0" smtClean="0"/>
              <a:t>them.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two associations </a:t>
            </a:r>
            <a:r>
              <a:rPr lang="en-US" dirty="0"/>
              <a:t>between the course and the student </a:t>
            </a:r>
            <a:r>
              <a:rPr lang="en-US" dirty="0" smtClean="0"/>
              <a:t>classes call them </a:t>
            </a:r>
            <a:r>
              <a:rPr lang="en-US" dirty="0" smtClean="0">
                <a:solidFill>
                  <a:srgbClr val="C00000"/>
                </a:solidFill>
              </a:rPr>
              <a:t>waiting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enrolled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842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activity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Step 8: Setting </a:t>
            </a:r>
            <a:r>
              <a:rPr lang="en-US" b="1" dirty="0" smtClean="0"/>
              <a:t>Multiplicity	</a:t>
            </a:r>
          </a:p>
          <a:p>
            <a:pPr lvl="1"/>
            <a:r>
              <a:rPr lang="en-US" dirty="0"/>
              <a:t>Set the multiplicities for both associations as shown in the figure</a:t>
            </a:r>
          </a:p>
          <a:p>
            <a:endParaRPr lang="en-US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5" t="28204" r="37900" b="40819"/>
          <a:stretch>
            <a:fillRect/>
          </a:stretch>
        </p:blipFill>
        <p:spPr bwMode="auto">
          <a:xfrm>
            <a:off x="921936" y="3430352"/>
            <a:ext cx="5679367" cy="3065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847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activity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Step 9: Creating an Interface, setting </a:t>
            </a:r>
            <a:r>
              <a:rPr lang="en-US" b="1" dirty="0" smtClean="0"/>
              <a:t>Navigability</a:t>
            </a:r>
          </a:p>
          <a:p>
            <a:pPr lvl="1"/>
            <a:r>
              <a:rPr lang="en-US" dirty="0"/>
              <a:t>Create an interface class and name it </a:t>
            </a:r>
            <a:r>
              <a:rPr lang="en-US" dirty="0"/>
              <a:t>"</a:t>
            </a:r>
            <a:r>
              <a:rPr lang="en-US" dirty="0">
                <a:solidFill>
                  <a:srgbClr val="C00000"/>
                </a:solidFill>
              </a:rPr>
              <a:t>Teacher</a:t>
            </a:r>
            <a:r>
              <a:rPr lang="en-US" dirty="0"/>
              <a:t>", then create the operation "</a:t>
            </a:r>
            <a:r>
              <a:rPr lang="en-US" dirty="0" err="1">
                <a:solidFill>
                  <a:srgbClr val="C00000"/>
                </a:solidFill>
              </a:rPr>
              <a:t>giveTest</a:t>
            </a:r>
            <a:r>
              <a:rPr lang="en-US" dirty="0"/>
              <a:t>" on this </a:t>
            </a:r>
            <a:r>
              <a:rPr lang="en-US" dirty="0" smtClean="0"/>
              <a:t>interface, which takes as input </a:t>
            </a:r>
            <a:r>
              <a:rPr lang="en-US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 as </a:t>
            </a:r>
            <a:r>
              <a:rPr lang="en-US" dirty="0" smtClean="0">
                <a:solidFill>
                  <a:srgbClr val="C00000"/>
                </a:solidFill>
              </a:rPr>
              <a:t>class</a:t>
            </a:r>
            <a:r>
              <a:rPr lang="en-US" dirty="0" smtClean="0"/>
              <a:t> and returns </a:t>
            </a:r>
            <a:r>
              <a:rPr lang="en-US" dirty="0" smtClean="0">
                <a:solidFill>
                  <a:srgbClr val="C00000"/>
                </a:solidFill>
              </a:rPr>
              <a:t>grade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Then add an association between the Course class and the new interface and name it "</a:t>
            </a:r>
            <a:r>
              <a:rPr lang="en-US" dirty="0" err="1">
                <a:solidFill>
                  <a:srgbClr val="C00000"/>
                </a:solidFill>
              </a:rPr>
              <a:t>taught_by</a:t>
            </a:r>
            <a:r>
              <a:rPr lang="en-US" dirty="0"/>
              <a:t>".</a:t>
            </a:r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3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activity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Step 10: Adding a Realization of an </a:t>
            </a:r>
            <a:r>
              <a:rPr lang="en-US" b="1" dirty="0" smtClean="0"/>
              <a:t>interface</a:t>
            </a:r>
          </a:p>
          <a:p>
            <a:pPr lvl="1"/>
            <a:r>
              <a:rPr lang="en-US" dirty="0"/>
              <a:t>Color the interface light </a:t>
            </a:r>
            <a:r>
              <a:rPr lang="en-US" dirty="0">
                <a:solidFill>
                  <a:srgbClr val="C00000"/>
                </a:solidFill>
              </a:rPr>
              <a:t>gray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To have classes implement this new interface, add a "</a:t>
            </a:r>
            <a:r>
              <a:rPr lang="en-US" dirty="0">
                <a:solidFill>
                  <a:srgbClr val="C00000"/>
                </a:solidFill>
              </a:rPr>
              <a:t>Grad</a:t>
            </a:r>
            <a:r>
              <a:rPr lang="en-US" dirty="0"/>
              <a:t>" and "</a:t>
            </a:r>
            <a:r>
              <a:rPr lang="en-US" dirty="0">
                <a:solidFill>
                  <a:srgbClr val="C00000"/>
                </a:solidFill>
              </a:rPr>
              <a:t>Prof</a:t>
            </a:r>
            <a:r>
              <a:rPr lang="en-US" dirty="0"/>
              <a:t>" class to the diagram. And then have these two classes </a:t>
            </a:r>
            <a:r>
              <a:rPr lang="en-US" dirty="0">
                <a:solidFill>
                  <a:srgbClr val="C00000"/>
                </a:solidFill>
              </a:rPr>
              <a:t>Realize the "Teacher" interface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0" t="25835" r="23608" b="40156"/>
          <a:stretch/>
        </p:blipFill>
        <p:spPr bwMode="auto">
          <a:xfrm>
            <a:off x="913774" y="4079145"/>
            <a:ext cx="5534250" cy="2308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1102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activity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Step 11: Adding a </a:t>
            </a:r>
            <a:r>
              <a:rPr lang="en-US" b="1" dirty="0" smtClean="0"/>
              <a:t>Generalization</a:t>
            </a:r>
          </a:p>
          <a:p>
            <a:pPr lvl="1"/>
            <a:r>
              <a:rPr lang="en-US" dirty="0"/>
              <a:t>If you want to have </a:t>
            </a:r>
            <a:r>
              <a:rPr lang="en-US" dirty="0" err="1">
                <a:solidFill>
                  <a:srgbClr val="C00000"/>
                </a:solidFill>
              </a:rPr>
              <a:t>underGrad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Grad</a:t>
            </a:r>
            <a:r>
              <a:rPr lang="en-US" dirty="0"/>
              <a:t> classes to extend the Student class, use Generalization </a:t>
            </a:r>
            <a:endParaRPr lang="en-US" dirty="0"/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5" t="26259" r="23056" b="30612"/>
          <a:stretch>
            <a:fillRect/>
          </a:stretch>
        </p:blipFill>
        <p:spPr bwMode="auto">
          <a:xfrm>
            <a:off x="913773" y="3566828"/>
            <a:ext cx="6278817" cy="3161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26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activity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 smtClean="0"/>
              <a:t>Step </a:t>
            </a:r>
            <a:r>
              <a:rPr lang="en-US" b="1" dirty="0"/>
              <a:t>12: Finishing the </a:t>
            </a:r>
            <a:r>
              <a:rPr lang="en-US" b="1" dirty="0" smtClean="0"/>
              <a:t>diagram</a:t>
            </a:r>
          </a:p>
          <a:p>
            <a:pPr lvl="1"/>
            <a:r>
              <a:rPr lang="en-US" dirty="0"/>
              <a:t>To shift all items on the diagram aside to make room for the 2 new </a:t>
            </a:r>
            <a:r>
              <a:rPr lang="en-US" dirty="0" smtClean="0"/>
              <a:t>classes.</a:t>
            </a:r>
          </a:p>
          <a:p>
            <a:pPr lvl="1"/>
            <a:r>
              <a:rPr lang="en-US" dirty="0"/>
              <a:t>create the 2 classes needed: "</a:t>
            </a:r>
            <a:r>
              <a:rPr lang="en-US" dirty="0">
                <a:solidFill>
                  <a:srgbClr val="C00000"/>
                </a:solidFill>
              </a:rPr>
              <a:t>Reservation</a:t>
            </a:r>
            <a:r>
              <a:rPr lang="en-US" dirty="0"/>
              <a:t>" and "</a:t>
            </a:r>
            <a:r>
              <a:rPr lang="en-US" dirty="0">
                <a:solidFill>
                  <a:srgbClr val="C00000"/>
                </a:solidFill>
              </a:rPr>
              <a:t>Room</a:t>
            </a:r>
            <a:r>
              <a:rPr lang="en-US" dirty="0"/>
              <a:t>".</a:t>
            </a:r>
          </a:p>
          <a:p>
            <a:endParaRPr lang="en-US" dirty="0"/>
          </a:p>
        </p:txBody>
      </p:sp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99" t="25000" r="11317" b="28316"/>
          <a:stretch>
            <a:fillRect/>
          </a:stretch>
        </p:blipFill>
        <p:spPr bwMode="auto">
          <a:xfrm>
            <a:off x="576381" y="3732189"/>
            <a:ext cx="6605967" cy="29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89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activity #1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99" t="25000" r="11317" b="28316"/>
          <a:stretch>
            <a:fillRect/>
          </a:stretch>
        </p:blipFill>
        <p:spPr bwMode="auto">
          <a:xfrm>
            <a:off x="337962" y="1682431"/>
            <a:ext cx="11516076" cy="51755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907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activity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Step 14: Generating Code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21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Activity #</a:t>
            </a:r>
            <a:r>
              <a:rPr lang="en-US" b="1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 a university there are different classrooms, offices and departments, a department has a name and contains many offices, A person working at the department has a unique ID and can be a professor or an employee.  A professor can be full, associate or assistance professor and he is enrolled in one department. Offices and classrooms has an ID number, a class room has the number of seats. Every employee works in an office.</a:t>
            </a:r>
          </a:p>
          <a:p>
            <a:endParaRPr lang="en-US" dirty="0"/>
          </a:p>
          <a:p>
            <a:r>
              <a:rPr lang="en-US" dirty="0"/>
              <a:t>Design the class diagram of the above problem on the visual paradigm tool.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42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Student Activity #1</a:t>
            </a:r>
          </a:p>
          <a:p>
            <a:r>
              <a:rPr lang="en-US" b="1" dirty="0"/>
              <a:t>Student Activity </a:t>
            </a:r>
            <a:r>
              <a:rPr lang="en-US" b="1" dirty="0" smtClean="0"/>
              <a:t>#2</a:t>
            </a:r>
          </a:p>
          <a:p>
            <a:r>
              <a:rPr lang="en-US" b="1" dirty="0" smtClean="0"/>
              <a:t>Due date: Next Tuesday 22/11/2016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28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Class Diagram</a:t>
            </a:r>
          </a:p>
          <a:p>
            <a:r>
              <a:rPr lang="en-US" dirty="0" smtClean="0"/>
              <a:t>Interaction diagram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Sequence diagram</a:t>
            </a:r>
          </a:p>
          <a:p>
            <a:pPr lvl="1"/>
            <a:r>
              <a:rPr lang="en-US" dirty="0" smtClean="0"/>
              <a:t>Communication diagram</a:t>
            </a:r>
          </a:p>
          <a:p>
            <a:r>
              <a:rPr lang="en-US" dirty="0" smtClean="0"/>
              <a:t>State diagram</a:t>
            </a:r>
          </a:p>
          <a:p>
            <a:r>
              <a:rPr lang="en-US" dirty="0" smtClean="0"/>
              <a:t>Component &amp; development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32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Sequence diagram shows how objects interacts in a given situation.</a:t>
            </a:r>
          </a:p>
          <a:p>
            <a:r>
              <a:rPr lang="en-US" dirty="0" smtClean="0"/>
              <a:t>Time starts from top to bottom.</a:t>
            </a:r>
          </a:p>
          <a:p>
            <a:r>
              <a:rPr lang="en-US" dirty="0" smtClean="0"/>
              <a:t>Main components:</a:t>
            </a:r>
          </a:p>
          <a:p>
            <a:pPr lvl="1"/>
            <a:r>
              <a:rPr lang="en-US" dirty="0" smtClean="0"/>
              <a:t>Actor-&gt; the one who interacts with the system</a:t>
            </a:r>
          </a:p>
          <a:p>
            <a:pPr lvl="1"/>
            <a:r>
              <a:rPr lang="en-US" dirty="0" smtClean="0"/>
              <a:t>Target -&gt; objects and classes in which messages are send to</a:t>
            </a:r>
          </a:p>
          <a:p>
            <a:pPr lvl="1"/>
            <a:r>
              <a:rPr lang="en-US" dirty="0" smtClean="0"/>
              <a:t>Message -&gt; communication between targets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15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pic>
        <p:nvPicPr>
          <p:cNvPr id="5122" name="Picture 2" descr="UML sequence diagram of a clas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751" y="2454915"/>
            <a:ext cx="3128110" cy="206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5349922" y="2702257"/>
            <a:ext cx="1433015" cy="10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72312" y="2454915"/>
            <a:ext cx="140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name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998806" y="3944203"/>
            <a:ext cx="2565767" cy="40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27374" y="3800480"/>
            <a:ext cx="430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Life line : extends as long as the target exists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90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</a:t>
            </a:r>
            <a:endParaRPr lang="en-US" dirty="0"/>
          </a:p>
        </p:txBody>
      </p:sp>
      <p:pic>
        <p:nvPicPr>
          <p:cNvPr id="7170" name="Picture 2" descr="UML sequence diagram of a synchronous messag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273" y="2214694"/>
            <a:ext cx="8106800" cy="262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78221" y="4954137"/>
            <a:ext cx="399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Activation: object responding to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686" t="28125" r="17972" b="22621"/>
          <a:stretch/>
        </p:blipFill>
        <p:spPr>
          <a:xfrm>
            <a:off x="1569491" y="2074459"/>
            <a:ext cx="8761863" cy="360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04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Activity #</a:t>
            </a:r>
            <a:r>
              <a:rPr lang="en-US" b="1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Step 1: Adding Sequence diagram to the project</a:t>
            </a:r>
            <a:endParaRPr lang="en-US" dirty="0"/>
          </a:p>
          <a:p>
            <a:pPr lvl="1"/>
            <a:r>
              <a:rPr lang="en-US" dirty="0"/>
              <a:t>Enter the diagram name (ATM system) </a:t>
            </a:r>
            <a:endParaRPr lang="en-US" dirty="0" smtClean="0"/>
          </a:p>
          <a:p>
            <a:r>
              <a:rPr lang="en-US" b="1" dirty="0"/>
              <a:t>Step 2: Creating actor</a:t>
            </a:r>
            <a:endParaRPr lang="en-US" dirty="0"/>
          </a:p>
          <a:p>
            <a:pPr lvl="1"/>
            <a:r>
              <a:rPr lang="en-US" dirty="0" smtClean="0"/>
              <a:t>CREATE AN ACTOR AND NAME IT </a:t>
            </a:r>
            <a:r>
              <a:rPr lang="en-US" dirty="0" err="1" smtClean="0"/>
              <a:t>atmUSER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007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Activity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Step 3: Creating lifeline</a:t>
            </a:r>
            <a:endParaRPr lang="en-US" dirty="0"/>
          </a:p>
          <a:p>
            <a:pPr lvl="1"/>
            <a:r>
              <a:rPr lang="en-US" dirty="0" smtClean="0"/>
              <a:t>CREATE A LIFELINE AND NAME IT </a:t>
            </a:r>
            <a:r>
              <a:rPr lang="en-US" dirty="0" err="1" smtClean="0"/>
              <a:t>atmcONTROLLER</a:t>
            </a:r>
            <a:endParaRPr lang="en-US" dirty="0" smtClean="0"/>
          </a:p>
          <a:p>
            <a:r>
              <a:rPr lang="en-US" b="1" dirty="0"/>
              <a:t>Step 4: Adding Message</a:t>
            </a:r>
            <a:endParaRPr lang="en-US" dirty="0"/>
          </a:p>
          <a:p>
            <a:pPr lvl="1"/>
            <a:r>
              <a:rPr lang="en-US" dirty="0" smtClean="0"/>
              <a:t>ADD A MESSAGE BETWEEN </a:t>
            </a:r>
            <a:r>
              <a:rPr lang="en-US" dirty="0" err="1" smtClean="0"/>
              <a:t>atmUSER</a:t>
            </a:r>
            <a:r>
              <a:rPr lang="en-US" dirty="0" smtClean="0"/>
              <a:t> AND ATM CONTROLLER AND SEND “</a:t>
            </a:r>
            <a:r>
              <a:rPr lang="en-US" dirty="0" err="1"/>
              <a:t>insertCard</a:t>
            </a:r>
            <a:r>
              <a:rPr lang="en-US" dirty="0" smtClean="0"/>
              <a:t>()”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01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Activity #3</a:t>
            </a:r>
            <a:endParaRPr lang="en-US" dirty="0"/>
          </a:p>
        </p:txBody>
      </p:sp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1" t="27040" r="23868" b="40306"/>
          <a:stretch>
            <a:fillRect/>
          </a:stretch>
        </p:blipFill>
        <p:spPr bwMode="auto">
          <a:xfrm>
            <a:off x="2515951" y="2541658"/>
            <a:ext cx="6343995" cy="324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3125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Classes</a:t>
            </a:r>
          </a:p>
          <a:p>
            <a:r>
              <a:rPr lang="en-US" dirty="0" smtClean="0"/>
              <a:t>Attributes</a:t>
            </a:r>
          </a:p>
          <a:p>
            <a:r>
              <a:rPr lang="en-US" dirty="0" smtClean="0"/>
              <a:t>Operations</a:t>
            </a:r>
          </a:p>
          <a:p>
            <a:r>
              <a:rPr lang="en-US" dirty="0" smtClean="0"/>
              <a:t>Relationships</a:t>
            </a:r>
          </a:p>
          <a:p>
            <a:pPr lvl="1"/>
            <a:r>
              <a:rPr lang="en-US" dirty="0" smtClean="0"/>
              <a:t>Association</a:t>
            </a:r>
          </a:p>
          <a:p>
            <a:pPr lvl="1"/>
            <a:r>
              <a:rPr lang="en-US" dirty="0" smtClean="0"/>
              <a:t>Generalization</a:t>
            </a:r>
          </a:p>
          <a:p>
            <a:pPr lvl="1"/>
            <a:r>
              <a:rPr lang="en-US" dirty="0" smtClean="0"/>
              <a:t>Aggregation</a:t>
            </a:r>
          </a:p>
          <a:p>
            <a:r>
              <a:rPr lang="en-US" dirty="0" smtClean="0"/>
              <a:t>Multiplicity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1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instructor can teach at least one course and at most 3 courses. Every course has one instructor, many students can register in a course, but a student is allowed to register in at least three courses and at most 7 courses.</a:t>
            </a:r>
          </a:p>
          <a:p>
            <a:pPr marL="0" indent="0">
              <a:buNone/>
            </a:pPr>
            <a:r>
              <a:rPr lang="en-US" dirty="0" smtClean="0"/>
              <a:t>Each course and instructor has a name and ID.  Each student has name, ID and Address the student address is composed of country, city, road number and building number. The instructors can either be a full time or part time instructor.</a:t>
            </a:r>
          </a:p>
          <a:p>
            <a:pPr marL="0" indent="0">
              <a:buNone/>
            </a:pPr>
            <a:r>
              <a:rPr lang="en-US" dirty="0" smtClean="0"/>
              <a:t>Design the above class diagram.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8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UML Modeling </a:t>
            </a:r>
            <a:r>
              <a:rPr lang="en-US" b="1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MS Visual </a:t>
            </a:r>
            <a:r>
              <a:rPr lang="en-US" dirty="0" smtClean="0">
                <a:solidFill>
                  <a:srgbClr val="FF0000"/>
                </a:solidFill>
              </a:rPr>
              <a:t>Paradigm</a:t>
            </a:r>
            <a:endParaRPr lang="en-US" dirty="0">
              <a:solidFill>
                <a:srgbClr val="FF0000"/>
              </a:solidFill>
            </a:endParaRPr>
          </a:p>
          <a:p>
            <a:pPr lvl="0"/>
            <a:r>
              <a:rPr lang="en-US" dirty="0" err="1"/>
              <a:t>ArgoUML</a:t>
            </a:r>
            <a:r>
              <a:rPr lang="en-US" dirty="0"/>
              <a:t> </a:t>
            </a:r>
            <a:endParaRPr lang="en-US" dirty="0" smtClean="0"/>
          </a:p>
          <a:p>
            <a:pPr lvl="0"/>
            <a:r>
              <a:rPr lang="en-US" dirty="0" err="1" smtClean="0"/>
              <a:t>StarUML</a:t>
            </a:r>
            <a:endParaRPr lang="en-US" dirty="0" smtClean="0"/>
          </a:p>
          <a:p>
            <a:pPr lvl="0"/>
            <a:r>
              <a:rPr lang="en-US" dirty="0" smtClean="0"/>
              <a:t>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08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activity #1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99" t="25000" r="11317" b="28316"/>
          <a:stretch>
            <a:fillRect/>
          </a:stretch>
        </p:blipFill>
        <p:spPr bwMode="auto">
          <a:xfrm>
            <a:off x="337962" y="1682431"/>
            <a:ext cx="11516076" cy="51755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7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activity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Step 1: Creating a new project</a:t>
            </a:r>
            <a:endParaRPr lang="en-US" dirty="0"/>
          </a:p>
          <a:p>
            <a:pPr lvl="1"/>
            <a:r>
              <a:rPr lang="en-US" dirty="0" smtClean="0"/>
              <a:t>Create a project called </a:t>
            </a:r>
            <a:r>
              <a:rPr lang="en-US" dirty="0" smtClean="0">
                <a:solidFill>
                  <a:srgbClr val="FF0000"/>
                </a:solidFill>
              </a:rPr>
              <a:t>Enroll</a:t>
            </a:r>
            <a:r>
              <a:rPr lang="en-US" dirty="0" smtClean="0"/>
              <a:t>.</a:t>
            </a:r>
          </a:p>
          <a:p>
            <a:r>
              <a:rPr lang="en-US" b="1" dirty="0"/>
              <a:t>Step 2: Naming the Model and the Diagram</a:t>
            </a:r>
            <a:endParaRPr lang="en-US" dirty="0"/>
          </a:p>
          <a:p>
            <a:pPr lvl="1"/>
            <a:r>
              <a:rPr lang="en-US" dirty="0" smtClean="0"/>
              <a:t>Select class diagram</a:t>
            </a:r>
          </a:p>
          <a:p>
            <a:pPr lvl="1"/>
            <a:r>
              <a:rPr lang="en-US" dirty="0" smtClean="0"/>
              <a:t>Name it </a:t>
            </a:r>
            <a:r>
              <a:rPr lang="en-US" dirty="0">
                <a:solidFill>
                  <a:srgbClr val="FF0000"/>
                </a:solidFill>
              </a:rPr>
              <a:t>enrollment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222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activity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Step 3: Creating a Class and Name it</a:t>
            </a:r>
            <a:endParaRPr lang="en-US" dirty="0"/>
          </a:p>
          <a:p>
            <a:pPr lvl="1"/>
            <a:r>
              <a:rPr lang="en-US" dirty="0" smtClean="0"/>
              <a:t>Add a new class</a:t>
            </a:r>
          </a:p>
          <a:p>
            <a:pPr lvl="1"/>
            <a:r>
              <a:rPr lang="en-US" dirty="0" smtClean="0"/>
              <a:t>Name it </a:t>
            </a:r>
            <a:r>
              <a:rPr lang="en-US" dirty="0" smtClean="0">
                <a:solidFill>
                  <a:srgbClr val="FF0000"/>
                </a:solidFill>
              </a:rPr>
              <a:t>Course</a:t>
            </a:r>
          </a:p>
          <a:p>
            <a:r>
              <a:rPr lang="en-US" b="1" dirty="0"/>
              <a:t>Step 4: Creating Attributes</a:t>
            </a:r>
            <a:endParaRPr lang="en-US" dirty="0"/>
          </a:p>
          <a:p>
            <a:pPr lvl="1"/>
            <a:r>
              <a:rPr lang="en-US" dirty="0" smtClean="0"/>
              <a:t>Add </a:t>
            </a:r>
            <a:r>
              <a:rPr lang="en-US" dirty="0"/>
              <a:t>to the course class two attributes </a:t>
            </a:r>
            <a:r>
              <a:rPr lang="en-US" dirty="0" err="1">
                <a:solidFill>
                  <a:srgbClr val="C00000"/>
                </a:solidFill>
              </a:rPr>
              <a:t>courseID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name</a:t>
            </a:r>
            <a:r>
              <a:rPr lang="en-US" dirty="0"/>
              <a:t>.</a:t>
            </a:r>
            <a:endParaRPr lang="en-US" dirty="0" smtClean="0"/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44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activity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Step 5: Creating an Operation with parameters</a:t>
            </a:r>
            <a:endParaRPr lang="en-US" dirty="0"/>
          </a:p>
          <a:p>
            <a:pPr lvl="1"/>
            <a:r>
              <a:rPr lang="en-US" dirty="0"/>
              <a:t>add a new class called </a:t>
            </a:r>
            <a:r>
              <a:rPr lang="en-US" dirty="0" smtClean="0"/>
              <a:t>'</a:t>
            </a:r>
            <a:r>
              <a:rPr lang="en-US" dirty="0" smtClean="0">
                <a:solidFill>
                  <a:srgbClr val="C00000"/>
                </a:solidFill>
              </a:rPr>
              <a:t>Student</a:t>
            </a:r>
            <a:r>
              <a:rPr lang="en-US" dirty="0" smtClean="0"/>
              <a:t>‘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2 new </a:t>
            </a:r>
            <a:r>
              <a:rPr lang="en-US" dirty="0" smtClean="0"/>
              <a:t>attributes, </a:t>
            </a:r>
            <a:r>
              <a:rPr lang="en-US" dirty="0"/>
              <a:t>calling them "</a:t>
            </a:r>
            <a:r>
              <a:rPr lang="en-US" dirty="0" err="1">
                <a:solidFill>
                  <a:srgbClr val="C00000"/>
                </a:solidFill>
              </a:rPr>
              <a:t>newAttr</a:t>
            </a:r>
            <a:r>
              <a:rPr lang="en-US" dirty="0"/>
              <a:t>" and "</a:t>
            </a:r>
            <a:r>
              <a:rPr lang="en-US" dirty="0" err="1">
                <a:solidFill>
                  <a:srgbClr val="C00000"/>
                </a:solidFill>
              </a:rPr>
              <a:t>studentID</a:t>
            </a:r>
            <a:r>
              <a:rPr lang="en-US" dirty="0" smtClean="0"/>
              <a:t>".</a:t>
            </a:r>
          </a:p>
          <a:p>
            <a:pPr lvl="1"/>
            <a:r>
              <a:rPr lang="en-US" dirty="0"/>
              <a:t>Add a new Operation and call it "</a:t>
            </a:r>
            <a:r>
              <a:rPr lang="en-US" dirty="0" err="1" smtClean="0">
                <a:solidFill>
                  <a:srgbClr val="C00000"/>
                </a:solidFill>
              </a:rPr>
              <a:t>takeTest</a:t>
            </a:r>
            <a:r>
              <a:rPr lang="en-US" dirty="0" smtClean="0"/>
              <a:t>“, having one parameter called “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dirty="0" smtClean="0"/>
              <a:t>” of </a:t>
            </a:r>
            <a:r>
              <a:rPr lang="en-US" dirty="0" smtClean="0">
                <a:solidFill>
                  <a:srgbClr val="C00000"/>
                </a:solidFill>
              </a:rPr>
              <a:t>type</a:t>
            </a:r>
            <a:r>
              <a:rPr lang="en-US" dirty="0" smtClean="0"/>
              <a:t> “</a:t>
            </a:r>
            <a:r>
              <a:rPr lang="en-US" dirty="0" smtClean="0">
                <a:solidFill>
                  <a:srgbClr val="C00000"/>
                </a:solidFill>
              </a:rPr>
              <a:t>test</a:t>
            </a:r>
            <a:r>
              <a:rPr lang="en-US" dirty="0" smtClean="0"/>
              <a:t>” and returns </a:t>
            </a:r>
            <a:r>
              <a:rPr lang="en-US" dirty="0" smtClean="0">
                <a:solidFill>
                  <a:srgbClr val="C00000"/>
                </a:solidFill>
              </a:rPr>
              <a:t>Grade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 smtClean="0"/>
              <a:t>create </a:t>
            </a:r>
            <a:r>
              <a:rPr lang="en-US" dirty="0"/>
              <a:t>a new class called "</a:t>
            </a:r>
            <a:r>
              <a:rPr lang="en-US" dirty="0">
                <a:solidFill>
                  <a:srgbClr val="C00000"/>
                </a:solidFill>
              </a:rPr>
              <a:t>Test</a:t>
            </a:r>
            <a:r>
              <a:rPr lang="en-US" dirty="0" smtClean="0"/>
              <a:t>”.</a:t>
            </a:r>
          </a:p>
          <a:p>
            <a:pPr lvl="1"/>
            <a:r>
              <a:rPr lang="en-US" dirty="0"/>
              <a:t>create a new class called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C00000"/>
                </a:solidFill>
              </a:rPr>
              <a:t>Grade</a:t>
            </a:r>
            <a:r>
              <a:rPr lang="en-US" dirty="0" smtClean="0"/>
              <a:t>”.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0883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142</TotalTime>
  <Words>817</Words>
  <Application>Microsoft Office PowerPoint</Application>
  <PresentationFormat>Widescreen</PresentationFormat>
  <Paragraphs>108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Tw Cen MT</vt:lpstr>
      <vt:lpstr>Droplet</vt:lpstr>
      <vt:lpstr>lab6</vt:lpstr>
      <vt:lpstr>UML diagrams</vt:lpstr>
      <vt:lpstr>Class diagram</vt:lpstr>
      <vt:lpstr>Example</vt:lpstr>
      <vt:lpstr>UML Modeling Tools</vt:lpstr>
      <vt:lpstr>Lab activity #1</vt:lpstr>
      <vt:lpstr>Lab activity #1</vt:lpstr>
      <vt:lpstr>Lab activity #1</vt:lpstr>
      <vt:lpstr>Lab activity #1</vt:lpstr>
      <vt:lpstr>Lab activity #1</vt:lpstr>
      <vt:lpstr>Lab activity #1</vt:lpstr>
      <vt:lpstr>Lab activity #1</vt:lpstr>
      <vt:lpstr>Lab activity #1</vt:lpstr>
      <vt:lpstr>Lab activity #1</vt:lpstr>
      <vt:lpstr>Lab activity #1</vt:lpstr>
      <vt:lpstr>Lab activity #1</vt:lpstr>
      <vt:lpstr>Lab activity #1</vt:lpstr>
      <vt:lpstr>Lab Activity #2</vt:lpstr>
      <vt:lpstr>Students work</vt:lpstr>
      <vt:lpstr>Sequence diagram</vt:lpstr>
      <vt:lpstr>target</vt:lpstr>
      <vt:lpstr>Message</vt:lpstr>
      <vt:lpstr>Message TYPE</vt:lpstr>
      <vt:lpstr>Lab Activity #3</vt:lpstr>
      <vt:lpstr>Lab Activity #3</vt:lpstr>
      <vt:lpstr>Lab Activity #3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lab6</dc:title>
  <dc:creator>Rasha Mohamed Shehata Montaser </dc:creator>
  <cp:lastModifiedBy>Rasha Mohamed Shehata Montaser </cp:lastModifiedBy>
  <cp:revision>20</cp:revision>
  <dcterms:created xsi:type="dcterms:W3CDTF">2016-11-16T10:16:06Z</dcterms:created>
  <dcterms:modified xsi:type="dcterms:W3CDTF">2016-11-16T12:38:26Z</dcterms:modified>
</cp:coreProperties>
</file>