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6" r:id="rId5"/>
    <p:sldId id="300" r:id="rId6"/>
    <p:sldId id="302" r:id="rId7"/>
    <p:sldId id="314" r:id="rId8"/>
    <p:sldId id="304" r:id="rId9"/>
    <p:sldId id="306" r:id="rId10"/>
    <p:sldId id="317" r:id="rId11"/>
    <p:sldId id="308" r:id="rId12"/>
    <p:sldId id="318" r:id="rId13"/>
    <p:sldId id="310" r:id="rId14"/>
    <p:sldId id="311" r:id="rId15"/>
    <p:sldId id="313" r:id="rId16"/>
    <p:sldId id="312" r:id="rId17"/>
    <p:sldId id="309" r:id="rId18"/>
    <p:sldId id="315" r:id="rId19"/>
    <p:sldId id="305" r:id="rId20"/>
    <p:sldId id="307" r:id="rId21"/>
    <p:sldId id="316" r:id="rId22"/>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17"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029C63"/>
    <a:srgbClr val="D7EBB4"/>
    <a:srgbClr val="96628C"/>
    <a:srgbClr val="11A0D7"/>
    <a:srgbClr val="E61F3D"/>
    <a:srgbClr val="CD5A5A"/>
    <a:srgbClr val="FFD746"/>
    <a:srgbClr val="0E2D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5"/>
    <p:restoredTop sz="94694"/>
  </p:normalViewPr>
  <p:slideViewPr>
    <p:cSldViewPr snapToGrid="0" snapToObjects="1">
      <p:cViewPr varScale="1">
        <p:scale>
          <a:sx n="104" d="100"/>
          <a:sy n="104" d="100"/>
        </p:scale>
        <p:origin x="942" y="108"/>
      </p:cViewPr>
      <p:guideLst>
        <p:guide pos="325"/>
        <p:guide pos="1209"/>
        <p:guide pos="2955"/>
        <p:guide pos="2071"/>
        <p:guide pos="3817"/>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01/19/2022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a:t>
            </a:fld>
            <a:endParaRPr lang="en-RU"/>
          </a:p>
        </p:txBody>
      </p:sp>
    </p:spTree>
    <p:extLst>
      <p:ext uri="{BB962C8B-B14F-4D97-AF65-F5344CB8AC3E}">
        <p14:creationId xmlns:p14="http://schemas.microsoft.com/office/powerpoint/2010/main" val="126098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solidFill>
              <a:srgbClr val="D7E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18.xml"/><Relationship Id="rId1" Type="http://schemas.openxmlformats.org/officeDocument/2006/relationships/slideLayout" Target="../slideLayouts/slideLayout1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asharp/FinalMDS/blob/master/Thesis%20report.ipynb" TargetMode="External"/><Relationship Id="rId2" Type="http://schemas.openxmlformats.org/officeDocument/2006/relationships/hyperlink" Target="https://github.com/rasharp/FinalMDS" TargetMode="External"/><Relationship Id="rId1" Type="http://schemas.openxmlformats.org/officeDocument/2006/relationships/slideLayout" Target="../slideLayouts/slideLayout4.xml"/><Relationship Id="rId5" Type="http://schemas.openxmlformats.org/officeDocument/2006/relationships/hyperlink" Target="https://www.math.nyu.edu/~avellane/HighFrequencyTrading.pdf" TargetMode="External"/><Relationship Id="rId4" Type="http://schemas.openxmlformats.org/officeDocument/2006/relationships/hyperlink" Target="mailto:sharp.ra@gmail.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slide" Target="slide7.xml"/></Relationships>
</file>

<file path=ppt/slides/_rels/slide1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7.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en-US" dirty="0"/>
              <a:t>Optimal Parameters of Limit Orders in High Frequency Market Making Strategy</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US" dirty="0"/>
              <a:t>Faculty of 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US" dirty="0"/>
              <a:t>Master of Data Science</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US" dirty="0"/>
              <a:t>Moscow</a:t>
            </a:r>
          </a:p>
          <a:p>
            <a:r>
              <a:rPr lang="en-US" dirty="0"/>
              <a:t>2022</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a:lstStyle/>
          <a:p>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A19461C-7E8D-40F1-A498-D8F1264491A9}"/>
              </a:ext>
            </a:extLst>
          </p:cNvPr>
          <p:cNvPicPr>
            <a:picLocks noChangeAspect="1"/>
          </p:cNvPicPr>
          <p:nvPr/>
        </p:nvPicPr>
        <p:blipFill>
          <a:blip r:embed="rId2"/>
          <a:stretch>
            <a:fillRect/>
          </a:stretch>
        </p:blipFill>
        <p:spPr>
          <a:xfrm>
            <a:off x="4691064" y="4057651"/>
            <a:ext cx="7343775" cy="2409825"/>
          </a:xfrm>
          <a:prstGeom prst="rect">
            <a:avLst/>
          </a:prstGeom>
        </p:spPr>
      </p:pic>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Simple simulation.</a:t>
            </a:r>
            <a:br>
              <a:rPr lang="en-US" dirty="0"/>
            </a:br>
            <a:r>
              <a:rPr lang="en-US" dirty="0"/>
              <a:t>Strategies comparison</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15939" y="2577241"/>
            <a:ext cx="4017962" cy="1480410"/>
          </a:xfrm>
        </p:spPr>
        <p:txBody>
          <a:bodyPr>
            <a:normAutofit/>
          </a:bodyPr>
          <a:lstStyle/>
          <a:p>
            <a:pPr marL="285750" indent="-285750">
              <a:buFont typeface="Wingdings" panose="05000000000000000000" pitchFamily="2" charset="2"/>
              <a:buChar char="§"/>
            </a:pPr>
            <a:r>
              <a:rPr lang="en-US" sz="1400" dirty="0"/>
              <a:t>Concentrated profit </a:t>
            </a:r>
          </a:p>
          <a:p>
            <a:pPr marL="285750" indent="-285750">
              <a:buFont typeface="Wingdings" panose="05000000000000000000" pitchFamily="2" charset="2"/>
              <a:buChar char="§"/>
            </a:pPr>
            <a:r>
              <a:rPr lang="en-US" sz="1400" dirty="0"/>
              <a:t>Concentrated final inventory</a:t>
            </a:r>
          </a:p>
          <a:p>
            <a:pPr marL="285750" indent="-285750">
              <a:buFont typeface="Wingdings" panose="05000000000000000000" pitchFamily="2" charset="2"/>
              <a:buChar char="§"/>
            </a:pPr>
            <a:r>
              <a:rPr lang="en-US" sz="1400" dirty="0"/>
              <a:t>Comparable means</a:t>
            </a:r>
          </a:p>
          <a:p>
            <a:pPr marL="285750" indent="-285750">
              <a:buFont typeface="Wingdings" panose="05000000000000000000" pitchFamily="2" charset="2"/>
              <a:buChar char="§"/>
            </a:pPr>
            <a:r>
              <a:rPr lang="en-US" sz="1400" dirty="0"/>
              <a:t>γ increase makes strategy more conservative</a:t>
            </a:r>
          </a:p>
          <a:p>
            <a:pPr marL="285750" indent="-285750">
              <a:buFont typeface="Wingdings" panose="05000000000000000000" pitchFamily="2" charset="2"/>
              <a:buChar char="§"/>
            </a:pPr>
            <a:endParaRPr lang="en-US" sz="1400"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Simulations</a:t>
            </a:r>
            <a:endParaRPr lang="ru-RU" dirty="0"/>
          </a:p>
        </p:txBody>
      </p:sp>
      <p:pic>
        <p:nvPicPr>
          <p:cNvPr id="13" name="Рисунок 12">
            <a:extLst>
              <a:ext uri="{FF2B5EF4-FFF2-40B4-BE49-F238E27FC236}">
                <a16:creationId xmlns:a16="http://schemas.microsoft.com/office/drawing/2014/main" id="{755799E0-9367-468D-BD5E-DB8B89E854D8}"/>
              </a:ext>
            </a:extLst>
          </p:cNvPr>
          <p:cNvPicPr>
            <a:picLocks noChangeAspect="1"/>
          </p:cNvPicPr>
          <p:nvPr/>
        </p:nvPicPr>
        <p:blipFill>
          <a:blip r:embed="rId3"/>
          <a:stretch>
            <a:fillRect/>
          </a:stretch>
        </p:blipFill>
        <p:spPr>
          <a:xfrm>
            <a:off x="4691064" y="1419641"/>
            <a:ext cx="6983230" cy="2327495"/>
          </a:xfrm>
          <a:prstGeom prst="rect">
            <a:avLst/>
          </a:prstGeom>
        </p:spPr>
      </p:pic>
      <p:sp>
        <p:nvSpPr>
          <p:cNvPr id="20" name="TextBox 19">
            <a:extLst>
              <a:ext uri="{FF2B5EF4-FFF2-40B4-BE49-F238E27FC236}">
                <a16:creationId xmlns:a16="http://schemas.microsoft.com/office/drawing/2014/main" id="{E589CC35-56C9-4040-975B-89367814F1E9}"/>
              </a:ext>
            </a:extLst>
          </p:cNvPr>
          <p:cNvSpPr txBox="1"/>
          <p:nvPr/>
        </p:nvSpPr>
        <p:spPr>
          <a:xfrm>
            <a:off x="5065592" y="1447790"/>
            <a:ext cx="883236" cy="338554"/>
          </a:xfrm>
          <a:prstGeom prst="rect">
            <a:avLst/>
          </a:prstGeom>
          <a:noFill/>
        </p:spPr>
        <p:txBody>
          <a:bodyPr wrap="square" rtlCol="0">
            <a:spAutoFit/>
          </a:bodyPr>
          <a:lstStyle/>
          <a:p>
            <a:pPr algn="ctr"/>
            <a:r>
              <a:rPr lang="el-GR" sz="1600" dirty="0">
                <a:latin typeface="Cambria Math" panose="02040503050406030204" pitchFamily="18" charset="0"/>
                <a:ea typeface="Cambria Math" panose="02040503050406030204" pitchFamily="18" charset="0"/>
              </a:rPr>
              <a:t>γ</a:t>
            </a:r>
            <a:r>
              <a:rPr lang="en-US" sz="1600" dirty="0">
                <a:latin typeface="Cambria Math" panose="02040503050406030204" pitchFamily="18" charset="0"/>
                <a:ea typeface="Cambria Math" panose="02040503050406030204" pitchFamily="18" charset="0"/>
              </a:rPr>
              <a:t>=0.1</a:t>
            </a:r>
            <a:endParaRPr lang="ru-RU" sz="1600" dirty="0">
              <a:latin typeface="Cambria Math" panose="02040503050406030204" pitchFamily="18" charset="0"/>
              <a:ea typeface="Cambria Math" panose="02040503050406030204" pitchFamily="18" charset="0"/>
            </a:endParaRPr>
          </a:p>
        </p:txBody>
      </p:sp>
      <p:sp>
        <p:nvSpPr>
          <p:cNvPr id="22" name="TextBox 21">
            <a:extLst>
              <a:ext uri="{FF2B5EF4-FFF2-40B4-BE49-F238E27FC236}">
                <a16:creationId xmlns:a16="http://schemas.microsoft.com/office/drawing/2014/main" id="{10610C2C-D28D-4503-88BB-6A4B221EF6BF}"/>
              </a:ext>
            </a:extLst>
          </p:cNvPr>
          <p:cNvSpPr txBox="1"/>
          <p:nvPr/>
        </p:nvSpPr>
        <p:spPr>
          <a:xfrm>
            <a:off x="5095875" y="4264423"/>
            <a:ext cx="883236" cy="338554"/>
          </a:xfrm>
          <a:prstGeom prst="rect">
            <a:avLst/>
          </a:prstGeom>
          <a:noFill/>
        </p:spPr>
        <p:txBody>
          <a:bodyPr wrap="square" rtlCol="0">
            <a:spAutoFit/>
          </a:bodyPr>
          <a:lstStyle/>
          <a:p>
            <a:pPr algn="ctr"/>
            <a:r>
              <a:rPr lang="el-GR" sz="1600" dirty="0">
                <a:latin typeface="Cambria Math" panose="02040503050406030204" pitchFamily="18" charset="0"/>
                <a:ea typeface="Cambria Math" panose="02040503050406030204" pitchFamily="18" charset="0"/>
              </a:rPr>
              <a:t>γ</a:t>
            </a:r>
            <a:r>
              <a:rPr lang="en-US" sz="1600" dirty="0">
                <a:latin typeface="Cambria Math" panose="02040503050406030204" pitchFamily="18" charset="0"/>
                <a:ea typeface="Cambria Math" panose="02040503050406030204" pitchFamily="18" charset="0"/>
              </a:rPr>
              <a:t>=0.5</a:t>
            </a:r>
            <a:endParaRPr lang="ru-RU" sz="1600" dirty="0">
              <a:latin typeface="Cambria Math" panose="02040503050406030204" pitchFamily="18" charset="0"/>
              <a:ea typeface="Cambria Math" panose="02040503050406030204" pitchFamily="18" charset="0"/>
            </a:endParaRPr>
          </a:p>
        </p:txBody>
      </p:sp>
      <p:sp>
        <p:nvSpPr>
          <p:cNvPr id="23" name="TextBox 22">
            <a:extLst>
              <a:ext uri="{FF2B5EF4-FFF2-40B4-BE49-F238E27FC236}">
                <a16:creationId xmlns:a16="http://schemas.microsoft.com/office/drawing/2014/main" id="{E84808D6-EFEF-4CCE-B20E-BF2441DEB2AC}"/>
              </a:ext>
            </a:extLst>
          </p:cNvPr>
          <p:cNvSpPr txBox="1"/>
          <p:nvPr/>
        </p:nvSpPr>
        <p:spPr>
          <a:xfrm>
            <a:off x="5095875" y="3808117"/>
            <a:ext cx="3009900" cy="338554"/>
          </a:xfrm>
          <a:prstGeom prst="rect">
            <a:avLst/>
          </a:prstGeom>
          <a:noFill/>
        </p:spPr>
        <p:txBody>
          <a:bodyPr wrap="square" rtlCol="0">
            <a:spAutoFit/>
          </a:bodyPr>
          <a:lstStyle/>
          <a:p>
            <a:pPr algn="ctr"/>
            <a:r>
              <a:rPr lang="en-US" sz="1600" dirty="0">
                <a:latin typeface="HSE Sans" panose="02000000000000000000"/>
              </a:rPr>
              <a:t>Final profit</a:t>
            </a:r>
            <a:endParaRPr lang="ru-RU" sz="1600" dirty="0"/>
          </a:p>
        </p:txBody>
      </p:sp>
      <p:sp>
        <p:nvSpPr>
          <p:cNvPr id="25" name="TextBox 24">
            <a:extLst>
              <a:ext uri="{FF2B5EF4-FFF2-40B4-BE49-F238E27FC236}">
                <a16:creationId xmlns:a16="http://schemas.microsoft.com/office/drawing/2014/main" id="{9B0F4AED-18C5-4D69-AE5B-94716E939037}"/>
              </a:ext>
            </a:extLst>
          </p:cNvPr>
          <p:cNvSpPr txBox="1"/>
          <p:nvPr/>
        </p:nvSpPr>
        <p:spPr>
          <a:xfrm>
            <a:off x="8667750" y="3808117"/>
            <a:ext cx="2973388" cy="338554"/>
          </a:xfrm>
          <a:prstGeom prst="rect">
            <a:avLst/>
          </a:prstGeom>
          <a:noFill/>
        </p:spPr>
        <p:txBody>
          <a:bodyPr wrap="square" rtlCol="0">
            <a:spAutoFit/>
          </a:bodyPr>
          <a:lstStyle/>
          <a:p>
            <a:pPr algn="ctr"/>
            <a:r>
              <a:rPr lang="en-US" sz="1600" dirty="0">
                <a:latin typeface="HSE Sans" panose="02000000000000000000"/>
              </a:rPr>
              <a:t>Final inventory</a:t>
            </a:r>
            <a:endParaRPr lang="ru-RU" sz="1600" dirty="0"/>
          </a:p>
        </p:txBody>
      </p:sp>
    </p:spTree>
    <p:extLst>
      <p:ext uri="{BB962C8B-B14F-4D97-AF65-F5344CB8AC3E}">
        <p14:creationId xmlns:p14="http://schemas.microsoft.com/office/powerpoint/2010/main" val="282434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id="{B40BDE44-3780-4A07-99FA-D17C127F4CD7}"/>
              </a:ext>
            </a:extLst>
          </p:cNvPr>
          <p:cNvSpPr>
            <a:spLocks noGrp="1"/>
          </p:cNvSpPr>
          <p:nvPr>
            <p:ph type="body" sz="quarter" idx="13"/>
          </p:nvPr>
        </p:nvSpPr>
        <p:spPr/>
        <p:txBody>
          <a:bodyPr/>
          <a:lstStyle/>
          <a:p>
            <a:r>
              <a:rPr lang="en-US" dirty="0"/>
              <a:t>Master of Data Science</a:t>
            </a:r>
            <a:endParaRPr lang="ru-RU" dirty="0"/>
          </a:p>
          <a:p>
            <a:endParaRPr lang="ru-RU" dirty="0"/>
          </a:p>
        </p:txBody>
      </p:sp>
      <p:sp>
        <p:nvSpPr>
          <p:cNvPr id="10" name="Текст 9">
            <a:extLst>
              <a:ext uri="{FF2B5EF4-FFF2-40B4-BE49-F238E27FC236}">
                <a16:creationId xmlns:a16="http://schemas.microsoft.com/office/drawing/2014/main" id="{D8B341F0-5674-4173-AC8B-34A55D433BA9}"/>
              </a:ext>
            </a:extLst>
          </p:cNvPr>
          <p:cNvSpPr>
            <a:spLocks noGrp="1"/>
          </p:cNvSpPr>
          <p:nvPr>
            <p:ph type="body" sz="quarter" idx="14"/>
          </p:nvPr>
        </p:nvSpPr>
        <p:spPr>
          <a:xfrm>
            <a:off x="3459162" y="548720"/>
            <a:ext cx="2179637" cy="408109"/>
          </a:xfrm>
        </p:spPr>
        <p:txBody>
          <a:bodyPr/>
          <a:lstStyle/>
          <a:p>
            <a:r>
              <a:rPr lang="en-US" dirty="0"/>
              <a:t>Optimal Parameters of Limit Orders in High Frequency Market Making Strategy</a:t>
            </a:r>
            <a:endParaRPr lang="ru-RU" dirty="0"/>
          </a:p>
          <a:p>
            <a:endParaRPr lang="ru-RU" dirty="0"/>
          </a:p>
        </p:txBody>
      </p:sp>
      <p:sp>
        <p:nvSpPr>
          <p:cNvPr id="11" name="Текст 10">
            <a:extLst>
              <a:ext uri="{FF2B5EF4-FFF2-40B4-BE49-F238E27FC236}">
                <a16:creationId xmlns:a16="http://schemas.microsoft.com/office/drawing/2014/main" id="{39E06DEA-E6C2-4666-8384-8B5A0FAA2E36}"/>
              </a:ext>
            </a:extLst>
          </p:cNvPr>
          <p:cNvSpPr>
            <a:spLocks noGrp="1"/>
          </p:cNvSpPr>
          <p:nvPr>
            <p:ph type="body" sz="quarter" idx="15"/>
          </p:nvPr>
        </p:nvSpPr>
        <p:spPr/>
        <p:txBody>
          <a:bodyPr/>
          <a:lstStyle/>
          <a:p>
            <a:r>
              <a:rPr lang="en-US" dirty="0" err="1"/>
              <a:t>Simlulations</a:t>
            </a:r>
            <a:endParaRPr lang="ru-RU" dirty="0"/>
          </a:p>
        </p:txBody>
      </p:sp>
      <p:sp>
        <p:nvSpPr>
          <p:cNvPr id="13" name="Заголовок 13">
            <a:extLst>
              <a:ext uri="{FF2B5EF4-FFF2-40B4-BE49-F238E27FC236}">
                <a16:creationId xmlns:a16="http://schemas.microsoft.com/office/drawing/2014/main" id="{0A899DC6-2B3F-40A7-A97D-1F5C024EB909}"/>
              </a:ext>
            </a:extLst>
          </p:cNvPr>
          <p:cNvSpPr txBox="1">
            <a:spLocks/>
          </p:cNvSpPr>
          <p:nvPr/>
        </p:nvSpPr>
        <p:spPr>
          <a:xfrm>
            <a:off x="585898" y="1447790"/>
            <a:ext cx="11055239" cy="4857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Historical simulation, USD/RUB (Feb-Oct 2021).</a:t>
            </a:r>
            <a:endParaRPr lang="ru-RU" sz="2400" dirty="0"/>
          </a:p>
        </p:txBody>
      </p:sp>
      <p:pic>
        <p:nvPicPr>
          <p:cNvPr id="14" name="Рисунок 13">
            <a:extLst>
              <a:ext uri="{FF2B5EF4-FFF2-40B4-BE49-F238E27FC236}">
                <a16:creationId xmlns:a16="http://schemas.microsoft.com/office/drawing/2014/main" id="{9945D4FA-BCE1-428C-A819-234A83855ACA}"/>
              </a:ext>
            </a:extLst>
          </p:cNvPr>
          <p:cNvPicPr>
            <a:picLocks noChangeAspect="1"/>
          </p:cNvPicPr>
          <p:nvPr/>
        </p:nvPicPr>
        <p:blipFill>
          <a:blip r:embed="rId2"/>
          <a:stretch>
            <a:fillRect/>
          </a:stretch>
        </p:blipFill>
        <p:spPr>
          <a:xfrm>
            <a:off x="648465" y="2424536"/>
            <a:ext cx="3659756" cy="2370885"/>
          </a:xfrm>
          <a:prstGeom prst="rect">
            <a:avLst/>
          </a:prstGeom>
        </p:spPr>
      </p:pic>
      <p:pic>
        <p:nvPicPr>
          <p:cNvPr id="15" name="Рисунок 14">
            <a:extLst>
              <a:ext uri="{FF2B5EF4-FFF2-40B4-BE49-F238E27FC236}">
                <a16:creationId xmlns:a16="http://schemas.microsoft.com/office/drawing/2014/main" id="{DF689E55-2C40-4BCA-9310-B1ED9EFFC7D9}"/>
              </a:ext>
            </a:extLst>
          </p:cNvPr>
          <p:cNvPicPr>
            <a:picLocks noChangeAspect="1"/>
          </p:cNvPicPr>
          <p:nvPr/>
        </p:nvPicPr>
        <p:blipFill>
          <a:blip r:embed="rId3"/>
          <a:stretch>
            <a:fillRect/>
          </a:stretch>
        </p:blipFill>
        <p:spPr>
          <a:xfrm>
            <a:off x="4458823" y="2434417"/>
            <a:ext cx="3480998" cy="2370885"/>
          </a:xfrm>
          <a:prstGeom prst="rect">
            <a:avLst/>
          </a:prstGeom>
        </p:spPr>
      </p:pic>
      <p:pic>
        <p:nvPicPr>
          <p:cNvPr id="16" name="Рисунок 15">
            <a:extLst>
              <a:ext uri="{FF2B5EF4-FFF2-40B4-BE49-F238E27FC236}">
                <a16:creationId xmlns:a16="http://schemas.microsoft.com/office/drawing/2014/main" id="{12F9A635-CA33-4C40-BBD4-31DE6CC4328D}"/>
              </a:ext>
            </a:extLst>
          </p:cNvPr>
          <p:cNvPicPr>
            <a:picLocks noChangeAspect="1"/>
          </p:cNvPicPr>
          <p:nvPr/>
        </p:nvPicPr>
        <p:blipFill>
          <a:blip r:embed="rId4"/>
          <a:stretch>
            <a:fillRect/>
          </a:stretch>
        </p:blipFill>
        <p:spPr>
          <a:xfrm>
            <a:off x="8072550" y="2424536"/>
            <a:ext cx="3527313" cy="2367324"/>
          </a:xfrm>
          <a:prstGeom prst="rect">
            <a:avLst/>
          </a:prstGeom>
        </p:spPr>
      </p:pic>
      <p:sp>
        <p:nvSpPr>
          <p:cNvPr id="17" name="TextBox 16">
            <a:extLst>
              <a:ext uri="{FF2B5EF4-FFF2-40B4-BE49-F238E27FC236}">
                <a16:creationId xmlns:a16="http://schemas.microsoft.com/office/drawing/2014/main" id="{C8BA8B85-3E20-4EDC-A8E5-C773519E605B}"/>
              </a:ext>
            </a:extLst>
          </p:cNvPr>
          <p:cNvSpPr txBox="1"/>
          <p:nvPr/>
        </p:nvSpPr>
        <p:spPr>
          <a:xfrm>
            <a:off x="1104789" y="2085982"/>
            <a:ext cx="3009900" cy="338554"/>
          </a:xfrm>
          <a:prstGeom prst="rect">
            <a:avLst/>
          </a:prstGeom>
          <a:noFill/>
        </p:spPr>
        <p:txBody>
          <a:bodyPr wrap="square" rtlCol="0">
            <a:spAutoFit/>
          </a:bodyPr>
          <a:lstStyle/>
          <a:p>
            <a:pPr algn="ctr"/>
            <a:r>
              <a:rPr lang="en-US" sz="1600" dirty="0">
                <a:latin typeface="HSE Sans" panose="02000000000000000000"/>
              </a:rPr>
              <a:t>Final profit</a:t>
            </a:r>
            <a:endParaRPr lang="ru-RU" sz="1600" dirty="0"/>
          </a:p>
        </p:txBody>
      </p:sp>
      <p:sp>
        <p:nvSpPr>
          <p:cNvPr id="18" name="TextBox 17">
            <a:extLst>
              <a:ext uri="{FF2B5EF4-FFF2-40B4-BE49-F238E27FC236}">
                <a16:creationId xmlns:a16="http://schemas.microsoft.com/office/drawing/2014/main" id="{529DF0EB-AF7B-4864-A851-E67A7A0BA42A}"/>
              </a:ext>
            </a:extLst>
          </p:cNvPr>
          <p:cNvSpPr txBox="1"/>
          <p:nvPr/>
        </p:nvSpPr>
        <p:spPr>
          <a:xfrm>
            <a:off x="4945318" y="2095863"/>
            <a:ext cx="2973388" cy="338554"/>
          </a:xfrm>
          <a:prstGeom prst="rect">
            <a:avLst/>
          </a:prstGeom>
          <a:noFill/>
        </p:spPr>
        <p:txBody>
          <a:bodyPr wrap="square" rtlCol="0">
            <a:spAutoFit/>
          </a:bodyPr>
          <a:lstStyle/>
          <a:p>
            <a:pPr algn="ctr"/>
            <a:r>
              <a:rPr lang="en-US" sz="1600" dirty="0">
                <a:latin typeface="HSE Sans" panose="02000000000000000000"/>
              </a:rPr>
              <a:t>Final inventory</a:t>
            </a:r>
            <a:endParaRPr lang="ru-RU" sz="1600" dirty="0"/>
          </a:p>
        </p:txBody>
      </p:sp>
      <p:sp>
        <p:nvSpPr>
          <p:cNvPr id="19" name="TextBox 18">
            <a:extLst>
              <a:ext uri="{FF2B5EF4-FFF2-40B4-BE49-F238E27FC236}">
                <a16:creationId xmlns:a16="http://schemas.microsoft.com/office/drawing/2014/main" id="{DE0E04E3-719E-4BD8-86AE-93061A0765C8}"/>
              </a:ext>
            </a:extLst>
          </p:cNvPr>
          <p:cNvSpPr txBox="1"/>
          <p:nvPr/>
        </p:nvSpPr>
        <p:spPr>
          <a:xfrm>
            <a:off x="8491783" y="2095863"/>
            <a:ext cx="2973388" cy="338554"/>
          </a:xfrm>
          <a:prstGeom prst="rect">
            <a:avLst/>
          </a:prstGeom>
          <a:noFill/>
        </p:spPr>
        <p:txBody>
          <a:bodyPr wrap="square" rtlCol="0">
            <a:spAutoFit/>
          </a:bodyPr>
          <a:lstStyle/>
          <a:p>
            <a:pPr algn="ctr"/>
            <a:r>
              <a:rPr lang="en-US" sz="1600" dirty="0">
                <a:latin typeface="HSE Sans" panose="02000000000000000000"/>
              </a:rPr>
              <a:t>Maximum inventory</a:t>
            </a:r>
            <a:endParaRPr lang="ru-RU" sz="1600" dirty="0"/>
          </a:p>
        </p:txBody>
      </p:sp>
      <p:graphicFrame>
        <p:nvGraphicFramePr>
          <p:cNvPr id="20" name="Table 2">
            <a:extLst>
              <a:ext uri="{FF2B5EF4-FFF2-40B4-BE49-F238E27FC236}">
                <a16:creationId xmlns:a16="http://schemas.microsoft.com/office/drawing/2014/main" id="{95C5EB9B-959A-4552-A16B-BBCEDD58A93F}"/>
              </a:ext>
            </a:extLst>
          </p:cNvPr>
          <p:cNvGraphicFramePr>
            <a:graphicFrameLocks noGrp="1"/>
          </p:cNvGraphicFramePr>
          <p:nvPr>
            <p:extLst>
              <p:ext uri="{D42A27DB-BD31-4B8C-83A1-F6EECF244321}">
                <p14:modId xmlns:p14="http://schemas.microsoft.com/office/powerpoint/2010/main" val="64454881"/>
              </p:ext>
            </p:extLst>
          </p:nvPr>
        </p:nvGraphicFramePr>
        <p:xfrm>
          <a:off x="538896" y="5145623"/>
          <a:ext cx="11060971" cy="1107854"/>
        </p:xfrm>
        <a:graphic>
          <a:graphicData uri="http://schemas.openxmlformats.org/drawingml/2006/table">
            <a:tbl>
              <a:tblPr firstRow="1" bandRow="1">
                <a:tableStyleId>{5C22544A-7EE6-4342-B048-85BDC9FD1C3A}</a:tableStyleId>
              </a:tblPr>
              <a:tblGrid>
                <a:gridCol w="2270979">
                  <a:extLst>
                    <a:ext uri="{9D8B030D-6E8A-4147-A177-3AD203B41FA5}">
                      <a16:colId xmlns:a16="http://schemas.microsoft.com/office/drawing/2014/main" val="3757515663"/>
                    </a:ext>
                  </a:extLst>
                </a:gridCol>
                <a:gridCol w="1098749">
                  <a:extLst>
                    <a:ext uri="{9D8B030D-6E8A-4147-A177-3AD203B41FA5}">
                      <a16:colId xmlns:a16="http://schemas.microsoft.com/office/drawing/2014/main" val="4180931641"/>
                    </a:ext>
                  </a:extLst>
                </a:gridCol>
                <a:gridCol w="1098749">
                  <a:extLst>
                    <a:ext uri="{9D8B030D-6E8A-4147-A177-3AD203B41FA5}">
                      <a16:colId xmlns:a16="http://schemas.microsoft.com/office/drawing/2014/main" val="2422807906"/>
                    </a:ext>
                  </a:extLst>
                </a:gridCol>
                <a:gridCol w="1098749">
                  <a:extLst>
                    <a:ext uri="{9D8B030D-6E8A-4147-A177-3AD203B41FA5}">
                      <a16:colId xmlns:a16="http://schemas.microsoft.com/office/drawing/2014/main" val="83037635"/>
                    </a:ext>
                  </a:extLst>
                </a:gridCol>
                <a:gridCol w="1098749">
                  <a:extLst>
                    <a:ext uri="{9D8B030D-6E8A-4147-A177-3AD203B41FA5}">
                      <a16:colId xmlns:a16="http://schemas.microsoft.com/office/drawing/2014/main" val="3590080015"/>
                    </a:ext>
                  </a:extLst>
                </a:gridCol>
                <a:gridCol w="1098749">
                  <a:extLst>
                    <a:ext uri="{9D8B030D-6E8A-4147-A177-3AD203B41FA5}">
                      <a16:colId xmlns:a16="http://schemas.microsoft.com/office/drawing/2014/main" val="2226263735"/>
                    </a:ext>
                  </a:extLst>
                </a:gridCol>
                <a:gridCol w="1098749">
                  <a:extLst>
                    <a:ext uri="{9D8B030D-6E8A-4147-A177-3AD203B41FA5}">
                      <a16:colId xmlns:a16="http://schemas.microsoft.com/office/drawing/2014/main" val="1484092355"/>
                    </a:ext>
                  </a:extLst>
                </a:gridCol>
                <a:gridCol w="1098749">
                  <a:extLst>
                    <a:ext uri="{9D8B030D-6E8A-4147-A177-3AD203B41FA5}">
                      <a16:colId xmlns:a16="http://schemas.microsoft.com/office/drawing/2014/main" val="314378957"/>
                    </a:ext>
                  </a:extLst>
                </a:gridCol>
                <a:gridCol w="1098749">
                  <a:extLst>
                    <a:ext uri="{9D8B030D-6E8A-4147-A177-3AD203B41FA5}">
                      <a16:colId xmlns:a16="http://schemas.microsoft.com/office/drawing/2014/main" val="3183447277"/>
                    </a:ext>
                  </a:extLst>
                </a:gridCol>
              </a:tblGrid>
              <a:tr h="294847">
                <a:tc>
                  <a:txBody>
                    <a:bodyPr/>
                    <a:lstStyle/>
                    <a:p>
                      <a:r>
                        <a:rPr lang="en-US" sz="1400" b="0" dirty="0">
                          <a:ln>
                            <a:noFill/>
                          </a:ln>
                          <a:solidFill>
                            <a:srgbClr val="102D69"/>
                          </a:solidFill>
                          <a:latin typeface="HSE Sans" panose="02000000000000000000"/>
                        </a:rPr>
                        <a:t>Simulation results</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Average spread</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PL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PL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N</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final Q</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final Q</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PL/deal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PL/deal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n-US" sz="1400" b="0" dirty="0">
                          <a:effectLst/>
                          <a:latin typeface="HSE Sans" panose="02000000000000000000"/>
                        </a:rPr>
                        <a:t>AS model strategy</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0.010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1.28</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0.62</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693</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0.35</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3.0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0.0019</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0.0003</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n-US" sz="1400" b="0" dirty="0">
                          <a:effectLst/>
                          <a:latin typeface="HSE Sans" panose="02000000000000000000"/>
                        </a:rPr>
                        <a:t>Benchmark (simple) strategy</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0.011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1.68</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b="1" dirty="0">
                          <a:solidFill>
                            <a:srgbClr val="C00000"/>
                          </a:solidFill>
                          <a:effectLst/>
                          <a:latin typeface="HSE Sans" panose="02000000000000000000"/>
                        </a:rPr>
                        <a:t>7.16</a:t>
                      </a:r>
                      <a:endParaRPr lang="ru-RU" sz="1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524</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9.80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b="1" dirty="0">
                          <a:solidFill>
                            <a:srgbClr val="C00000"/>
                          </a:solidFill>
                          <a:effectLst/>
                          <a:latin typeface="HSE Sans" panose="02000000000000000000"/>
                        </a:rPr>
                        <a:t>100.1</a:t>
                      </a:r>
                      <a:endParaRPr lang="ru-RU" sz="1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0.0041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latin typeface="HSE Sans" panose="02000000000000000000"/>
                        </a:rPr>
                        <a:t>0.0079</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bl>
          </a:graphicData>
        </a:graphic>
      </p:graphicFrame>
    </p:spTree>
    <p:extLst>
      <p:ext uri="{BB962C8B-B14F-4D97-AF65-F5344CB8AC3E}">
        <p14:creationId xmlns:p14="http://schemas.microsoft.com/office/powerpoint/2010/main" val="106237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a:extLst>
              <a:ext uri="{FF2B5EF4-FFF2-40B4-BE49-F238E27FC236}">
                <a16:creationId xmlns:a16="http://schemas.microsoft.com/office/drawing/2014/main" id="{50C78845-8A68-4265-9E28-CF30E592E06C}"/>
              </a:ext>
            </a:extLst>
          </p:cNvPr>
          <p:cNvSpPr>
            <a:spLocks noGrp="1"/>
          </p:cNvSpPr>
          <p:nvPr>
            <p:ph type="title"/>
          </p:nvPr>
        </p:nvSpPr>
        <p:spPr/>
        <p:txBody>
          <a:bodyPr/>
          <a:lstStyle/>
          <a:p>
            <a:r>
              <a:rPr lang="en-US" dirty="0"/>
              <a:t>Sample equity and inventory trace</a:t>
            </a:r>
            <a:endParaRPr lang="ru-RU" dirty="0"/>
          </a:p>
        </p:txBody>
      </p:sp>
      <p:sp>
        <p:nvSpPr>
          <p:cNvPr id="2" name="Текст 1">
            <a:extLst>
              <a:ext uri="{FF2B5EF4-FFF2-40B4-BE49-F238E27FC236}">
                <a16:creationId xmlns:a16="http://schemas.microsoft.com/office/drawing/2014/main" id="{F419C04A-E935-4D4D-B0EC-FD5EBB7D5CB3}"/>
              </a:ext>
            </a:extLst>
          </p:cNvPr>
          <p:cNvSpPr>
            <a:spLocks noGrp="1"/>
          </p:cNvSpPr>
          <p:nvPr>
            <p:ph type="body" sz="quarter" idx="12"/>
          </p:nvPr>
        </p:nvSpPr>
        <p:spPr>
          <a:xfrm>
            <a:off x="585898" y="2379663"/>
            <a:ext cx="4105165" cy="1887537"/>
          </a:xfrm>
        </p:spPr>
        <p:txBody>
          <a:bodyPr/>
          <a:lstStyle/>
          <a:p>
            <a:r>
              <a:rPr lang="ru-RU" dirty="0">
                <a:effectLst/>
                <a:latin typeface="Calibri" panose="020F0502020204030204" pitchFamily="34" charset="0"/>
                <a:ea typeface="Calibri" panose="020F0502020204030204" pitchFamily="34" charset="0"/>
                <a:cs typeface="Times New Roman" panose="02020603050405020304" pitchFamily="18" charset="0"/>
              </a:rPr>
              <a:t>7’Jul 2021, 11.00-12.00</a:t>
            </a:r>
            <a:endParaRPr lang="en-US" dirty="0">
              <a:latin typeface="HSE Sans" panose="02000000000000000000"/>
            </a:endParaRPr>
          </a:p>
          <a:p>
            <a:pPr marL="285750" indent="-285750">
              <a:buFont typeface="Wingdings" panose="05000000000000000000" pitchFamily="2" charset="2"/>
              <a:buChar char="§"/>
            </a:pPr>
            <a:r>
              <a:rPr lang="en-US" dirty="0"/>
              <a:t>Equal average spread</a:t>
            </a:r>
          </a:p>
          <a:p>
            <a:pPr marL="285750" indent="-285750">
              <a:buFont typeface="Wingdings" panose="05000000000000000000" pitchFamily="2" charset="2"/>
              <a:buChar char="§"/>
            </a:pPr>
            <a:r>
              <a:rPr lang="en-US" dirty="0"/>
              <a:t>Benchmark strategy has huge exposure to market, so profit depends on price movements</a:t>
            </a:r>
          </a:p>
          <a:p>
            <a:pPr marL="285750" indent="-285750">
              <a:buFont typeface="Wingdings" panose="05000000000000000000" pitchFamily="2" charset="2"/>
              <a:buChar char="§"/>
            </a:pPr>
            <a:r>
              <a:rPr lang="en-US" dirty="0"/>
              <a:t>AS-model strategy manage inventory much more effective: inventory is close to zero </a:t>
            </a:r>
            <a:endParaRPr lang="ru-RU" dirty="0"/>
          </a:p>
          <a:p>
            <a:endParaRPr lang="ru-RU" dirty="0"/>
          </a:p>
        </p:txBody>
      </p:sp>
      <p:sp>
        <p:nvSpPr>
          <p:cNvPr id="3" name="Текст 2">
            <a:extLst>
              <a:ext uri="{FF2B5EF4-FFF2-40B4-BE49-F238E27FC236}">
                <a16:creationId xmlns:a16="http://schemas.microsoft.com/office/drawing/2014/main" id="{9520D399-B222-4BA2-B115-B016DC293E8D}"/>
              </a:ext>
            </a:extLst>
          </p:cNvPr>
          <p:cNvSpPr>
            <a:spLocks noGrp="1"/>
          </p:cNvSpPr>
          <p:nvPr>
            <p:ph type="body" sz="quarter" idx="13"/>
          </p:nvPr>
        </p:nvSpPr>
        <p:spPr/>
        <p:txBody>
          <a:bodyPr/>
          <a:lstStyle/>
          <a:p>
            <a:r>
              <a:rPr lang="en-US" dirty="0"/>
              <a:t>Optimal Parameters of Limit Orders in High Frequency Market Making Strategy</a:t>
            </a:r>
            <a:endParaRPr lang="ru-RU" dirty="0"/>
          </a:p>
          <a:p>
            <a:endParaRPr lang="ru-RU" dirty="0"/>
          </a:p>
          <a:p>
            <a:endParaRPr lang="ru-RU" dirty="0"/>
          </a:p>
        </p:txBody>
      </p:sp>
      <p:sp>
        <p:nvSpPr>
          <p:cNvPr id="12" name="Текст 11">
            <a:extLst>
              <a:ext uri="{FF2B5EF4-FFF2-40B4-BE49-F238E27FC236}">
                <a16:creationId xmlns:a16="http://schemas.microsoft.com/office/drawing/2014/main" id="{9B8850BC-505D-4296-AAE4-50228C21789C}"/>
              </a:ext>
            </a:extLst>
          </p:cNvPr>
          <p:cNvSpPr>
            <a:spLocks noGrp="1"/>
          </p:cNvSpPr>
          <p:nvPr>
            <p:ph type="body" sz="quarter" idx="14"/>
          </p:nvPr>
        </p:nvSpPr>
        <p:spPr/>
        <p:txBody>
          <a:bodyPr/>
          <a:lstStyle/>
          <a:p>
            <a:endParaRPr lang="ru-RU"/>
          </a:p>
        </p:txBody>
      </p:sp>
      <p:sp>
        <p:nvSpPr>
          <p:cNvPr id="13" name="Текст 12">
            <a:extLst>
              <a:ext uri="{FF2B5EF4-FFF2-40B4-BE49-F238E27FC236}">
                <a16:creationId xmlns:a16="http://schemas.microsoft.com/office/drawing/2014/main" id="{C0944D24-674B-438B-80B2-02C3A6EFD68C}"/>
              </a:ext>
            </a:extLst>
          </p:cNvPr>
          <p:cNvSpPr>
            <a:spLocks noGrp="1"/>
          </p:cNvSpPr>
          <p:nvPr>
            <p:ph type="body" sz="quarter" idx="15"/>
          </p:nvPr>
        </p:nvSpPr>
        <p:spPr/>
        <p:txBody>
          <a:bodyPr/>
          <a:lstStyle/>
          <a:p>
            <a:r>
              <a:rPr lang="en-US" dirty="0"/>
              <a:t>Simulations</a:t>
            </a:r>
            <a:endParaRPr lang="ru-RU" dirty="0"/>
          </a:p>
        </p:txBody>
      </p:sp>
      <p:pic>
        <p:nvPicPr>
          <p:cNvPr id="15" name="Рисунок 14">
            <a:extLst>
              <a:ext uri="{FF2B5EF4-FFF2-40B4-BE49-F238E27FC236}">
                <a16:creationId xmlns:a16="http://schemas.microsoft.com/office/drawing/2014/main" id="{4B7790BE-8E51-4CFA-8D4A-E1CE85DB2124}"/>
              </a:ext>
            </a:extLst>
          </p:cNvPr>
          <p:cNvPicPr>
            <a:picLocks noChangeAspect="1"/>
          </p:cNvPicPr>
          <p:nvPr/>
        </p:nvPicPr>
        <p:blipFill>
          <a:blip r:embed="rId2"/>
          <a:stretch>
            <a:fillRect/>
          </a:stretch>
        </p:blipFill>
        <p:spPr>
          <a:xfrm>
            <a:off x="4945012" y="1443073"/>
            <a:ext cx="6696126" cy="2308221"/>
          </a:xfrm>
          <a:prstGeom prst="rect">
            <a:avLst/>
          </a:prstGeom>
        </p:spPr>
      </p:pic>
      <p:pic>
        <p:nvPicPr>
          <p:cNvPr id="16" name="Рисунок 15">
            <a:extLst>
              <a:ext uri="{FF2B5EF4-FFF2-40B4-BE49-F238E27FC236}">
                <a16:creationId xmlns:a16="http://schemas.microsoft.com/office/drawing/2014/main" id="{06328A91-5223-42EF-8544-F7306516A60B}"/>
              </a:ext>
            </a:extLst>
          </p:cNvPr>
          <p:cNvPicPr>
            <a:picLocks noChangeAspect="1"/>
          </p:cNvPicPr>
          <p:nvPr/>
        </p:nvPicPr>
        <p:blipFill>
          <a:blip r:embed="rId3"/>
          <a:stretch>
            <a:fillRect/>
          </a:stretch>
        </p:blipFill>
        <p:spPr>
          <a:xfrm>
            <a:off x="4908429" y="4021206"/>
            <a:ext cx="6696126" cy="2324085"/>
          </a:xfrm>
          <a:prstGeom prst="rect">
            <a:avLst/>
          </a:prstGeom>
        </p:spPr>
      </p:pic>
      <p:sp>
        <p:nvSpPr>
          <p:cNvPr id="17" name="TextBox 16">
            <a:extLst>
              <a:ext uri="{FF2B5EF4-FFF2-40B4-BE49-F238E27FC236}">
                <a16:creationId xmlns:a16="http://schemas.microsoft.com/office/drawing/2014/main" id="{42512EE1-52FA-4A34-B744-50371E5D3C0E}"/>
              </a:ext>
            </a:extLst>
          </p:cNvPr>
          <p:cNvSpPr txBox="1"/>
          <p:nvPr/>
        </p:nvSpPr>
        <p:spPr>
          <a:xfrm>
            <a:off x="5087645" y="5840168"/>
            <a:ext cx="694030" cy="307777"/>
          </a:xfrm>
          <a:prstGeom prst="rect">
            <a:avLst/>
          </a:prstGeom>
          <a:noFill/>
        </p:spPr>
        <p:txBody>
          <a:bodyPr wrap="square" rtlCol="0">
            <a:spAutoFit/>
          </a:bodyPr>
          <a:lstStyle/>
          <a:p>
            <a:pPr algn="r"/>
            <a:r>
              <a:rPr lang="en-US" sz="1400" b="1" dirty="0">
                <a:latin typeface="HSE Sans" panose="02000000000000000000"/>
                <a:ea typeface="Cambria Math" panose="02040503050406030204" pitchFamily="18" charset="0"/>
              </a:rPr>
              <a:t>Profit</a:t>
            </a:r>
            <a:endParaRPr lang="ru-RU" sz="1400" b="1" dirty="0">
              <a:ea typeface="Cambria Math" panose="02040503050406030204" pitchFamily="18" charset="0"/>
            </a:endParaRPr>
          </a:p>
        </p:txBody>
      </p:sp>
      <p:sp>
        <p:nvSpPr>
          <p:cNvPr id="18" name="TextBox 17">
            <a:extLst>
              <a:ext uri="{FF2B5EF4-FFF2-40B4-BE49-F238E27FC236}">
                <a16:creationId xmlns:a16="http://schemas.microsoft.com/office/drawing/2014/main" id="{1FC2BC79-67D1-48AF-90C6-1E51C868CACE}"/>
              </a:ext>
            </a:extLst>
          </p:cNvPr>
          <p:cNvSpPr txBox="1"/>
          <p:nvPr/>
        </p:nvSpPr>
        <p:spPr>
          <a:xfrm>
            <a:off x="5220097" y="3271571"/>
            <a:ext cx="2079589" cy="307777"/>
          </a:xfrm>
          <a:prstGeom prst="rect">
            <a:avLst/>
          </a:prstGeom>
          <a:noFill/>
        </p:spPr>
        <p:txBody>
          <a:bodyPr wrap="square" rtlCol="0">
            <a:spAutoFit/>
          </a:bodyPr>
          <a:lstStyle/>
          <a:p>
            <a:r>
              <a:rPr lang="en-US" sz="1400" b="1" dirty="0">
                <a:ea typeface="Cambria Math" panose="02040503050406030204" pitchFamily="18" charset="0"/>
              </a:rPr>
              <a:t>Inventory</a:t>
            </a:r>
            <a:endParaRPr lang="ru-RU" sz="1400" b="1" dirty="0">
              <a:ea typeface="Cambria Math" panose="02040503050406030204" pitchFamily="18" charset="0"/>
            </a:endParaRPr>
          </a:p>
        </p:txBody>
      </p:sp>
    </p:spTree>
    <p:extLst>
      <p:ext uri="{BB962C8B-B14F-4D97-AF65-F5344CB8AC3E}">
        <p14:creationId xmlns:p14="http://schemas.microsoft.com/office/powerpoint/2010/main" val="6238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id="{B40BDE44-3780-4A07-99FA-D17C127F4CD7}"/>
              </a:ext>
            </a:extLst>
          </p:cNvPr>
          <p:cNvSpPr>
            <a:spLocks noGrp="1"/>
          </p:cNvSpPr>
          <p:nvPr>
            <p:ph type="body" sz="quarter" idx="13"/>
          </p:nvPr>
        </p:nvSpPr>
        <p:spPr/>
        <p:txBody>
          <a:bodyPr/>
          <a:lstStyle/>
          <a:p>
            <a:r>
              <a:rPr lang="en-US" dirty="0"/>
              <a:t>Master of Data Science</a:t>
            </a:r>
            <a:endParaRPr lang="ru-RU" dirty="0"/>
          </a:p>
          <a:p>
            <a:endParaRPr lang="ru-RU" dirty="0"/>
          </a:p>
        </p:txBody>
      </p:sp>
      <p:sp>
        <p:nvSpPr>
          <p:cNvPr id="10" name="Текст 9">
            <a:extLst>
              <a:ext uri="{FF2B5EF4-FFF2-40B4-BE49-F238E27FC236}">
                <a16:creationId xmlns:a16="http://schemas.microsoft.com/office/drawing/2014/main" id="{D8B341F0-5674-4173-AC8B-34A55D433BA9}"/>
              </a:ext>
            </a:extLst>
          </p:cNvPr>
          <p:cNvSpPr>
            <a:spLocks noGrp="1"/>
          </p:cNvSpPr>
          <p:nvPr>
            <p:ph type="body" sz="quarter" idx="14"/>
          </p:nvPr>
        </p:nvSpPr>
        <p:spPr>
          <a:xfrm>
            <a:off x="3459162" y="548720"/>
            <a:ext cx="2179637" cy="408109"/>
          </a:xfrm>
        </p:spPr>
        <p:txBody>
          <a:bodyPr/>
          <a:lstStyle/>
          <a:p>
            <a:r>
              <a:rPr lang="en-US" dirty="0"/>
              <a:t>Optimal Parameters of Limit Orders in High Frequency Market Making Strategy</a:t>
            </a:r>
            <a:endParaRPr lang="ru-RU" dirty="0"/>
          </a:p>
          <a:p>
            <a:endParaRPr lang="ru-RU" dirty="0"/>
          </a:p>
        </p:txBody>
      </p:sp>
      <p:sp>
        <p:nvSpPr>
          <p:cNvPr id="11" name="Текст 10">
            <a:extLst>
              <a:ext uri="{FF2B5EF4-FFF2-40B4-BE49-F238E27FC236}">
                <a16:creationId xmlns:a16="http://schemas.microsoft.com/office/drawing/2014/main" id="{39E06DEA-E6C2-4666-8384-8B5A0FAA2E36}"/>
              </a:ext>
            </a:extLst>
          </p:cNvPr>
          <p:cNvSpPr>
            <a:spLocks noGrp="1"/>
          </p:cNvSpPr>
          <p:nvPr>
            <p:ph type="body" sz="quarter" idx="15"/>
          </p:nvPr>
        </p:nvSpPr>
        <p:spPr/>
        <p:txBody>
          <a:bodyPr/>
          <a:lstStyle/>
          <a:p>
            <a:r>
              <a:rPr lang="en-US" dirty="0"/>
              <a:t>Simulations</a:t>
            </a:r>
            <a:endParaRPr lang="ru-RU" dirty="0"/>
          </a:p>
        </p:txBody>
      </p:sp>
      <p:sp>
        <p:nvSpPr>
          <p:cNvPr id="13" name="Заголовок 13">
            <a:extLst>
              <a:ext uri="{FF2B5EF4-FFF2-40B4-BE49-F238E27FC236}">
                <a16:creationId xmlns:a16="http://schemas.microsoft.com/office/drawing/2014/main" id="{0A899DC6-2B3F-40A7-A97D-1F5C024EB909}"/>
              </a:ext>
            </a:extLst>
          </p:cNvPr>
          <p:cNvSpPr txBox="1">
            <a:spLocks/>
          </p:cNvSpPr>
          <p:nvPr/>
        </p:nvSpPr>
        <p:spPr>
          <a:xfrm>
            <a:off x="585898" y="1447790"/>
            <a:ext cx="11055239" cy="4857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hlinkClick r:id="rId2" action="ppaction://hlinksldjump"/>
              </a:rPr>
              <a:t>Generated data</a:t>
            </a:r>
            <a:r>
              <a:rPr lang="en-US" sz="2400" dirty="0"/>
              <a:t>, USD/RUB.</a:t>
            </a:r>
            <a:endParaRPr lang="ru-RU" sz="2400" dirty="0"/>
          </a:p>
        </p:txBody>
      </p:sp>
      <p:sp>
        <p:nvSpPr>
          <p:cNvPr id="17" name="TextBox 16">
            <a:extLst>
              <a:ext uri="{FF2B5EF4-FFF2-40B4-BE49-F238E27FC236}">
                <a16:creationId xmlns:a16="http://schemas.microsoft.com/office/drawing/2014/main" id="{C8BA8B85-3E20-4EDC-A8E5-C773519E605B}"/>
              </a:ext>
            </a:extLst>
          </p:cNvPr>
          <p:cNvSpPr txBox="1"/>
          <p:nvPr/>
        </p:nvSpPr>
        <p:spPr>
          <a:xfrm>
            <a:off x="1104789" y="2085982"/>
            <a:ext cx="3009900" cy="338554"/>
          </a:xfrm>
          <a:prstGeom prst="rect">
            <a:avLst/>
          </a:prstGeom>
          <a:noFill/>
        </p:spPr>
        <p:txBody>
          <a:bodyPr wrap="square" rtlCol="0">
            <a:spAutoFit/>
          </a:bodyPr>
          <a:lstStyle/>
          <a:p>
            <a:pPr algn="ctr"/>
            <a:r>
              <a:rPr lang="en-US" sz="1600" dirty="0">
                <a:latin typeface="HSE Sans" panose="02000000000000000000"/>
              </a:rPr>
              <a:t>Final profit</a:t>
            </a:r>
            <a:endParaRPr lang="ru-RU" sz="1600" dirty="0"/>
          </a:p>
        </p:txBody>
      </p:sp>
      <p:sp>
        <p:nvSpPr>
          <p:cNvPr id="18" name="TextBox 17">
            <a:extLst>
              <a:ext uri="{FF2B5EF4-FFF2-40B4-BE49-F238E27FC236}">
                <a16:creationId xmlns:a16="http://schemas.microsoft.com/office/drawing/2014/main" id="{529DF0EB-AF7B-4864-A851-E67A7A0BA42A}"/>
              </a:ext>
            </a:extLst>
          </p:cNvPr>
          <p:cNvSpPr txBox="1"/>
          <p:nvPr/>
        </p:nvSpPr>
        <p:spPr>
          <a:xfrm>
            <a:off x="4945318" y="2095863"/>
            <a:ext cx="2973388" cy="338554"/>
          </a:xfrm>
          <a:prstGeom prst="rect">
            <a:avLst/>
          </a:prstGeom>
          <a:noFill/>
        </p:spPr>
        <p:txBody>
          <a:bodyPr wrap="square" rtlCol="0">
            <a:spAutoFit/>
          </a:bodyPr>
          <a:lstStyle/>
          <a:p>
            <a:pPr algn="ctr"/>
            <a:r>
              <a:rPr lang="en-US" sz="1600" dirty="0">
                <a:latin typeface="HSE Sans" panose="02000000000000000000"/>
              </a:rPr>
              <a:t>Final inventory</a:t>
            </a:r>
            <a:endParaRPr lang="ru-RU" sz="1600" dirty="0"/>
          </a:p>
        </p:txBody>
      </p:sp>
      <p:sp>
        <p:nvSpPr>
          <p:cNvPr id="19" name="TextBox 18">
            <a:extLst>
              <a:ext uri="{FF2B5EF4-FFF2-40B4-BE49-F238E27FC236}">
                <a16:creationId xmlns:a16="http://schemas.microsoft.com/office/drawing/2014/main" id="{DE0E04E3-719E-4BD8-86AE-93061A0765C8}"/>
              </a:ext>
            </a:extLst>
          </p:cNvPr>
          <p:cNvSpPr txBox="1"/>
          <p:nvPr/>
        </p:nvSpPr>
        <p:spPr>
          <a:xfrm>
            <a:off x="8491783" y="2095863"/>
            <a:ext cx="2973388" cy="338554"/>
          </a:xfrm>
          <a:prstGeom prst="rect">
            <a:avLst/>
          </a:prstGeom>
          <a:noFill/>
        </p:spPr>
        <p:txBody>
          <a:bodyPr wrap="square" rtlCol="0">
            <a:spAutoFit/>
          </a:bodyPr>
          <a:lstStyle/>
          <a:p>
            <a:pPr algn="ctr"/>
            <a:r>
              <a:rPr lang="en-US" sz="1600" dirty="0">
                <a:latin typeface="HSE Sans" panose="02000000000000000000"/>
              </a:rPr>
              <a:t>Maximum inventory</a:t>
            </a:r>
            <a:endParaRPr lang="ru-RU" sz="1600" dirty="0"/>
          </a:p>
        </p:txBody>
      </p:sp>
      <p:pic>
        <p:nvPicPr>
          <p:cNvPr id="12" name="Рисунок 11">
            <a:extLst>
              <a:ext uri="{FF2B5EF4-FFF2-40B4-BE49-F238E27FC236}">
                <a16:creationId xmlns:a16="http://schemas.microsoft.com/office/drawing/2014/main" id="{198F3C27-213A-41DD-8BF9-12A53162CF6F}"/>
              </a:ext>
            </a:extLst>
          </p:cNvPr>
          <p:cNvPicPr>
            <a:picLocks noChangeAspect="1"/>
          </p:cNvPicPr>
          <p:nvPr/>
        </p:nvPicPr>
        <p:blipFill>
          <a:blip r:embed="rId3"/>
          <a:stretch>
            <a:fillRect/>
          </a:stretch>
        </p:blipFill>
        <p:spPr>
          <a:xfrm>
            <a:off x="726829" y="2434417"/>
            <a:ext cx="3566874" cy="2367324"/>
          </a:xfrm>
          <a:prstGeom prst="rect">
            <a:avLst/>
          </a:prstGeom>
        </p:spPr>
      </p:pic>
      <p:pic>
        <p:nvPicPr>
          <p:cNvPr id="20" name="Рисунок 19">
            <a:extLst>
              <a:ext uri="{FF2B5EF4-FFF2-40B4-BE49-F238E27FC236}">
                <a16:creationId xmlns:a16="http://schemas.microsoft.com/office/drawing/2014/main" id="{07D8AC3F-B938-4524-B9A5-348BF8AC8D8E}"/>
              </a:ext>
            </a:extLst>
          </p:cNvPr>
          <p:cNvPicPr>
            <a:picLocks noChangeAspect="1"/>
          </p:cNvPicPr>
          <p:nvPr/>
        </p:nvPicPr>
        <p:blipFill>
          <a:blip r:embed="rId4"/>
          <a:stretch>
            <a:fillRect/>
          </a:stretch>
        </p:blipFill>
        <p:spPr>
          <a:xfrm>
            <a:off x="4448503" y="2434417"/>
            <a:ext cx="3511266" cy="2367324"/>
          </a:xfrm>
          <a:prstGeom prst="rect">
            <a:avLst/>
          </a:prstGeom>
        </p:spPr>
      </p:pic>
      <p:graphicFrame>
        <p:nvGraphicFramePr>
          <p:cNvPr id="22" name="Table 2">
            <a:extLst>
              <a:ext uri="{FF2B5EF4-FFF2-40B4-BE49-F238E27FC236}">
                <a16:creationId xmlns:a16="http://schemas.microsoft.com/office/drawing/2014/main" id="{86EAECE9-A2C0-4F1F-B99C-82613BEF6D36}"/>
              </a:ext>
            </a:extLst>
          </p:cNvPr>
          <p:cNvGraphicFramePr>
            <a:graphicFrameLocks noGrp="1"/>
          </p:cNvGraphicFramePr>
          <p:nvPr>
            <p:extLst>
              <p:ext uri="{D42A27DB-BD31-4B8C-83A1-F6EECF244321}">
                <p14:modId xmlns:p14="http://schemas.microsoft.com/office/powerpoint/2010/main" val="3786086806"/>
              </p:ext>
            </p:extLst>
          </p:nvPr>
        </p:nvGraphicFramePr>
        <p:xfrm>
          <a:off x="538896" y="5145623"/>
          <a:ext cx="11060971" cy="1107854"/>
        </p:xfrm>
        <a:graphic>
          <a:graphicData uri="http://schemas.openxmlformats.org/drawingml/2006/table">
            <a:tbl>
              <a:tblPr firstRow="1" bandRow="1">
                <a:tableStyleId>{5C22544A-7EE6-4342-B048-85BDC9FD1C3A}</a:tableStyleId>
              </a:tblPr>
              <a:tblGrid>
                <a:gridCol w="2270979">
                  <a:extLst>
                    <a:ext uri="{9D8B030D-6E8A-4147-A177-3AD203B41FA5}">
                      <a16:colId xmlns:a16="http://schemas.microsoft.com/office/drawing/2014/main" val="3757515663"/>
                    </a:ext>
                  </a:extLst>
                </a:gridCol>
                <a:gridCol w="1098749">
                  <a:extLst>
                    <a:ext uri="{9D8B030D-6E8A-4147-A177-3AD203B41FA5}">
                      <a16:colId xmlns:a16="http://schemas.microsoft.com/office/drawing/2014/main" val="4180931641"/>
                    </a:ext>
                  </a:extLst>
                </a:gridCol>
                <a:gridCol w="1098749">
                  <a:extLst>
                    <a:ext uri="{9D8B030D-6E8A-4147-A177-3AD203B41FA5}">
                      <a16:colId xmlns:a16="http://schemas.microsoft.com/office/drawing/2014/main" val="2422807906"/>
                    </a:ext>
                  </a:extLst>
                </a:gridCol>
                <a:gridCol w="1098749">
                  <a:extLst>
                    <a:ext uri="{9D8B030D-6E8A-4147-A177-3AD203B41FA5}">
                      <a16:colId xmlns:a16="http://schemas.microsoft.com/office/drawing/2014/main" val="83037635"/>
                    </a:ext>
                  </a:extLst>
                </a:gridCol>
                <a:gridCol w="1098749">
                  <a:extLst>
                    <a:ext uri="{9D8B030D-6E8A-4147-A177-3AD203B41FA5}">
                      <a16:colId xmlns:a16="http://schemas.microsoft.com/office/drawing/2014/main" val="3590080015"/>
                    </a:ext>
                  </a:extLst>
                </a:gridCol>
                <a:gridCol w="1098749">
                  <a:extLst>
                    <a:ext uri="{9D8B030D-6E8A-4147-A177-3AD203B41FA5}">
                      <a16:colId xmlns:a16="http://schemas.microsoft.com/office/drawing/2014/main" val="2226263735"/>
                    </a:ext>
                  </a:extLst>
                </a:gridCol>
                <a:gridCol w="1098749">
                  <a:extLst>
                    <a:ext uri="{9D8B030D-6E8A-4147-A177-3AD203B41FA5}">
                      <a16:colId xmlns:a16="http://schemas.microsoft.com/office/drawing/2014/main" val="1484092355"/>
                    </a:ext>
                  </a:extLst>
                </a:gridCol>
                <a:gridCol w="1098749">
                  <a:extLst>
                    <a:ext uri="{9D8B030D-6E8A-4147-A177-3AD203B41FA5}">
                      <a16:colId xmlns:a16="http://schemas.microsoft.com/office/drawing/2014/main" val="314378957"/>
                    </a:ext>
                  </a:extLst>
                </a:gridCol>
                <a:gridCol w="1098749">
                  <a:extLst>
                    <a:ext uri="{9D8B030D-6E8A-4147-A177-3AD203B41FA5}">
                      <a16:colId xmlns:a16="http://schemas.microsoft.com/office/drawing/2014/main" val="3183447277"/>
                    </a:ext>
                  </a:extLst>
                </a:gridCol>
              </a:tblGrid>
              <a:tr h="294847">
                <a:tc>
                  <a:txBody>
                    <a:bodyPr/>
                    <a:lstStyle/>
                    <a:p>
                      <a:r>
                        <a:rPr lang="en-US" sz="1400" b="0" dirty="0">
                          <a:ln>
                            <a:noFill/>
                          </a:ln>
                          <a:solidFill>
                            <a:srgbClr val="102D69"/>
                          </a:solidFill>
                          <a:latin typeface="HSE Sans" panose="02000000000000000000"/>
                        </a:rPr>
                        <a:t>Simulation results</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Average spread</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PL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PL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N</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final Q</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a:t>
                      </a:r>
                      <a:br>
                        <a:rPr lang="en-US" sz="1400" b="0" dirty="0">
                          <a:ln>
                            <a:noFill/>
                          </a:ln>
                          <a:solidFill>
                            <a:srgbClr val="102D69"/>
                          </a:solidFill>
                          <a:latin typeface="HSE Sans" panose="02000000000000000000"/>
                        </a:rPr>
                      </a:br>
                      <a:r>
                        <a:rPr lang="en-US" sz="1400" b="0" dirty="0">
                          <a:ln>
                            <a:noFill/>
                          </a:ln>
                          <a:solidFill>
                            <a:srgbClr val="102D69"/>
                          </a:solidFill>
                          <a:latin typeface="HSE Sans" panose="02000000000000000000"/>
                        </a:rPr>
                        <a:t>final Q</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Mean PL/deal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n>
                            <a:noFill/>
                          </a:ln>
                          <a:solidFill>
                            <a:srgbClr val="102D69"/>
                          </a:solidFill>
                          <a:latin typeface="HSE Sans" panose="02000000000000000000"/>
                        </a:rPr>
                        <a:t>STD dev PL/deal</a:t>
                      </a: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n-US" sz="1400" b="0" dirty="0">
                          <a:effectLst/>
                          <a:latin typeface="HSE Sans" panose="02000000000000000000"/>
                        </a:rPr>
                        <a:t>AS model strategy</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0.012</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a:effectLst/>
                        </a:rPr>
                        <a:t>3.1</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0.17</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1014</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-0.09</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1.1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0.0031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0.0001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n-US" sz="1400" b="0" dirty="0">
                          <a:effectLst/>
                          <a:latin typeface="HSE Sans" panose="02000000000000000000"/>
                        </a:rPr>
                        <a:t>Benchmark (simple) strategy</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a:effectLst/>
                        </a:rPr>
                        <a:t>0.011</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a:effectLst/>
                        </a:rPr>
                        <a:t>5.0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b="1" dirty="0">
                          <a:solidFill>
                            <a:srgbClr val="C00000"/>
                          </a:solidFill>
                          <a:effectLst/>
                        </a:rPr>
                        <a:t>4.00</a:t>
                      </a:r>
                      <a:endParaRPr lang="ru-RU" sz="1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a:effectLst/>
                        </a:rPr>
                        <a:t>986</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a:effectLst/>
                        </a:rPr>
                        <a:t>-0.68</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b="1" dirty="0">
                          <a:solidFill>
                            <a:srgbClr val="C00000"/>
                          </a:solidFill>
                          <a:effectLst/>
                        </a:rPr>
                        <a:t>30.0</a:t>
                      </a:r>
                      <a:endParaRPr lang="ru-RU" sz="14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0.0050</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20000"/>
                        </a:lnSpc>
                        <a:spcAft>
                          <a:spcPts val="600"/>
                        </a:spcAft>
                      </a:pPr>
                      <a:r>
                        <a:rPr lang="en-US" sz="1400" dirty="0">
                          <a:effectLst/>
                        </a:rPr>
                        <a:t>0.0041</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bl>
          </a:graphicData>
        </a:graphic>
      </p:graphicFrame>
      <p:pic>
        <p:nvPicPr>
          <p:cNvPr id="5" name="Рисунок 4">
            <a:extLst>
              <a:ext uri="{FF2B5EF4-FFF2-40B4-BE49-F238E27FC236}">
                <a16:creationId xmlns:a16="http://schemas.microsoft.com/office/drawing/2014/main" id="{DA67AC20-8C07-415D-8FC3-65543FBB834B}"/>
              </a:ext>
            </a:extLst>
          </p:cNvPr>
          <p:cNvPicPr>
            <a:picLocks noChangeAspect="1"/>
          </p:cNvPicPr>
          <p:nvPr/>
        </p:nvPicPr>
        <p:blipFill>
          <a:blip r:embed="rId5"/>
          <a:stretch>
            <a:fillRect/>
          </a:stretch>
        </p:blipFill>
        <p:spPr>
          <a:xfrm>
            <a:off x="7959769" y="2434417"/>
            <a:ext cx="3505200" cy="2381250"/>
          </a:xfrm>
          <a:prstGeom prst="rect">
            <a:avLst/>
          </a:prstGeom>
        </p:spPr>
      </p:pic>
    </p:spTree>
    <p:extLst>
      <p:ext uri="{BB962C8B-B14F-4D97-AF65-F5344CB8AC3E}">
        <p14:creationId xmlns:p14="http://schemas.microsoft.com/office/powerpoint/2010/main" val="182312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Текст 23">
            <a:extLst>
              <a:ext uri="{FF2B5EF4-FFF2-40B4-BE49-F238E27FC236}">
                <a16:creationId xmlns:a16="http://schemas.microsoft.com/office/drawing/2014/main" id="{A6D60911-05A4-430F-8474-49346441760A}"/>
              </a:ext>
            </a:extLst>
          </p:cNvPr>
          <p:cNvSpPr>
            <a:spLocks noGrp="1"/>
          </p:cNvSpPr>
          <p:nvPr>
            <p:ph type="body" sz="quarter" idx="12"/>
          </p:nvPr>
        </p:nvSpPr>
        <p:spPr>
          <a:xfrm>
            <a:off x="7283572" y="2206627"/>
            <a:ext cx="4322531" cy="2399371"/>
          </a:xfrm>
        </p:spPr>
        <p:txBody>
          <a:bodyPr>
            <a:normAutofit fontScale="92500" lnSpcReduction="20000"/>
          </a:bodyPr>
          <a:lstStyle/>
          <a:p>
            <a:r>
              <a:rPr lang="en-US" sz="1800" b="1" dirty="0"/>
              <a:t>FURTHER STEPS</a:t>
            </a:r>
          </a:p>
          <a:p>
            <a:pPr marL="285750" indent="-285750">
              <a:buFont typeface="Wingdings" panose="05000000000000000000" pitchFamily="2" charset="2"/>
              <a:buChar char="Ø"/>
            </a:pPr>
            <a:r>
              <a:rPr lang="en-US" sz="1800" dirty="0"/>
              <a:t>Test on real market</a:t>
            </a:r>
          </a:p>
          <a:p>
            <a:pPr marL="285750" indent="-285750">
              <a:buFont typeface="Wingdings" panose="05000000000000000000" pitchFamily="2" charset="2"/>
              <a:buChar char="Ø"/>
            </a:pPr>
            <a:r>
              <a:rPr lang="en-US" sz="1800" dirty="0"/>
              <a:t>Improve simulation with considering partial order execution and transaction costs</a:t>
            </a:r>
          </a:p>
          <a:p>
            <a:pPr marL="285750" indent="-285750">
              <a:buFont typeface="Wingdings" panose="05000000000000000000" pitchFamily="2" charset="2"/>
              <a:buChar char="Ø"/>
            </a:pPr>
            <a:r>
              <a:rPr lang="en-US" sz="1800" dirty="0"/>
              <a:t>Improve data generation with fractal Brownian motion instead of simple one. </a:t>
            </a:r>
          </a:p>
          <a:p>
            <a:pPr marL="285750" indent="-285750">
              <a:buFont typeface="Wingdings" panose="05000000000000000000" pitchFamily="2" charset="2"/>
              <a:buChar char="Ø"/>
            </a:pPr>
            <a:r>
              <a:rPr lang="en-US" sz="1800" dirty="0"/>
              <a:t>Model for volatility prediction</a:t>
            </a:r>
          </a:p>
          <a:p>
            <a:pPr marL="285750" indent="-285750">
              <a:buFont typeface="Wingdings" panose="05000000000000000000" pitchFamily="2" charset="2"/>
              <a:buChar char="Ø"/>
            </a:pPr>
            <a:r>
              <a:rPr lang="en-US" sz="1800" dirty="0"/>
              <a:t>Model for order frequency prediction</a:t>
            </a:r>
          </a:p>
        </p:txBody>
      </p:sp>
      <p:sp>
        <p:nvSpPr>
          <p:cNvPr id="29" name="Текст 28">
            <a:extLst>
              <a:ext uri="{FF2B5EF4-FFF2-40B4-BE49-F238E27FC236}">
                <a16:creationId xmlns:a16="http://schemas.microsoft.com/office/drawing/2014/main" id="{BE3A267F-8010-4E68-9421-594209648441}"/>
              </a:ext>
            </a:extLst>
          </p:cNvPr>
          <p:cNvSpPr>
            <a:spLocks noGrp="1"/>
          </p:cNvSpPr>
          <p:nvPr>
            <p:ph type="body" sz="quarter" idx="18"/>
          </p:nvPr>
        </p:nvSpPr>
        <p:spPr>
          <a:xfrm>
            <a:off x="515938" y="2213703"/>
            <a:ext cx="5543550" cy="2903242"/>
          </a:xfrm>
        </p:spPr>
        <p:txBody>
          <a:bodyPr>
            <a:normAutofit/>
          </a:bodyPr>
          <a:lstStyle/>
          <a:p>
            <a:pPr marL="342900" indent="-342900">
              <a:buFont typeface="Wingdings" panose="05000000000000000000" pitchFamily="2" charset="2"/>
              <a:buChar char="ü"/>
            </a:pPr>
            <a:r>
              <a:rPr lang="en-US" sz="1800" dirty="0"/>
              <a:t>Model is much less risky with comparable average profits</a:t>
            </a:r>
          </a:p>
          <a:p>
            <a:pPr marL="342900" indent="-342900">
              <a:buFont typeface="Wingdings" panose="05000000000000000000" pitchFamily="2" charset="2"/>
              <a:buChar char="ü"/>
            </a:pPr>
            <a:r>
              <a:rPr lang="en-US" sz="1800" dirty="0"/>
              <a:t>Simple analytical solution, easy to implement</a:t>
            </a:r>
          </a:p>
          <a:p>
            <a:pPr marL="342900" indent="-342900">
              <a:buFont typeface="Wingdings" panose="05000000000000000000" pitchFamily="2" charset="2"/>
              <a:buChar char="§"/>
            </a:pPr>
            <a:endParaRPr lang="en-US" sz="1800" dirty="0"/>
          </a:p>
          <a:p>
            <a:pPr marL="342900" indent="-342900">
              <a:buFont typeface="Wingdings" panose="05000000000000000000" pitchFamily="2" charset="2"/>
              <a:buChar char="v"/>
            </a:pPr>
            <a:r>
              <a:rPr lang="en-US" sz="1800" dirty="0"/>
              <a:t>Plenty of assumptions about market</a:t>
            </a:r>
          </a:p>
          <a:p>
            <a:pPr marL="342900" indent="-342900">
              <a:buFont typeface="Wingdings" panose="05000000000000000000" pitchFamily="2" charset="2"/>
              <a:buChar char="v"/>
            </a:pPr>
            <a:r>
              <a:rPr lang="en-US" sz="1800" dirty="0"/>
              <a:t>Doesn’t consider transaction costs</a:t>
            </a:r>
          </a:p>
          <a:p>
            <a:pPr marL="342900" indent="-342900">
              <a:buFont typeface="Wingdings" panose="05000000000000000000" pitchFamily="2" charset="2"/>
              <a:buChar char="v"/>
            </a:pPr>
            <a:r>
              <a:rPr lang="en-US" sz="1800" dirty="0"/>
              <a:t>Doesn’t consider partial execution and impact of limit orders </a:t>
            </a:r>
            <a:r>
              <a:rPr lang="en-US" sz="1800"/>
              <a:t>on price</a:t>
            </a:r>
            <a:endParaRPr lang="ru-RU" sz="2000" dirty="0"/>
          </a:p>
        </p:txBody>
      </p:sp>
      <p:sp>
        <p:nvSpPr>
          <p:cNvPr id="23" name="Заголовок 22">
            <a:extLst>
              <a:ext uri="{FF2B5EF4-FFF2-40B4-BE49-F238E27FC236}">
                <a16:creationId xmlns:a16="http://schemas.microsoft.com/office/drawing/2014/main" id="{E837C728-E36B-4EA5-B15B-E6C3DE86182F}"/>
              </a:ext>
            </a:extLst>
          </p:cNvPr>
          <p:cNvSpPr>
            <a:spLocks noGrp="1"/>
          </p:cNvSpPr>
          <p:nvPr>
            <p:ph type="title"/>
          </p:nvPr>
        </p:nvSpPr>
        <p:spPr/>
        <p:txBody>
          <a:bodyPr/>
          <a:lstStyle/>
          <a:p>
            <a:r>
              <a:rPr lang="en-US" dirty="0"/>
              <a:t>CONCLUSIONS AND FURTHER RESEARCH NOTES</a:t>
            </a:r>
            <a:endParaRPr lang="ru-RU" dirty="0"/>
          </a:p>
        </p:txBody>
      </p:sp>
      <p:sp>
        <p:nvSpPr>
          <p:cNvPr id="25" name="Текст 24">
            <a:extLst>
              <a:ext uri="{FF2B5EF4-FFF2-40B4-BE49-F238E27FC236}">
                <a16:creationId xmlns:a16="http://schemas.microsoft.com/office/drawing/2014/main" id="{E867DB48-1B6F-494F-92EF-43B5EA698192}"/>
              </a:ext>
            </a:extLst>
          </p:cNvPr>
          <p:cNvSpPr>
            <a:spLocks noGrp="1"/>
          </p:cNvSpPr>
          <p:nvPr>
            <p:ph type="body" sz="quarter" idx="13"/>
          </p:nvPr>
        </p:nvSpPr>
        <p:spPr/>
        <p:txBody>
          <a:bodyPr/>
          <a:lstStyle/>
          <a:p>
            <a:r>
              <a:rPr lang="en-US" dirty="0"/>
              <a:t>Master of Data Science</a:t>
            </a:r>
            <a:endParaRPr lang="ru-RU" dirty="0"/>
          </a:p>
          <a:p>
            <a:endParaRPr lang="ru-RU" dirty="0"/>
          </a:p>
          <a:p>
            <a:endParaRPr lang="ru-RU" dirty="0"/>
          </a:p>
        </p:txBody>
      </p:sp>
      <p:sp>
        <p:nvSpPr>
          <p:cNvPr id="26" name="Текст 25">
            <a:extLst>
              <a:ext uri="{FF2B5EF4-FFF2-40B4-BE49-F238E27FC236}">
                <a16:creationId xmlns:a16="http://schemas.microsoft.com/office/drawing/2014/main" id="{FE6009A2-02F9-4280-BF0B-92C755B18BE3}"/>
              </a:ext>
            </a:extLst>
          </p:cNvPr>
          <p:cNvSpPr>
            <a:spLocks noGrp="1"/>
          </p:cNvSpPr>
          <p:nvPr>
            <p:ph type="body" sz="quarter" idx="14"/>
          </p:nvPr>
        </p:nvSpPr>
        <p:spPr>
          <a:xfrm>
            <a:off x="3459163" y="548720"/>
            <a:ext cx="2170112" cy="408109"/>
          </a:xfrm>
        </p:spPr>
        <p:txBody>
          <a:bodyPr/>
          <a:lstStyle/>
          <a:p>
            <a:r>
              <a:rPr lang="en-US" dirty="0"/>
              <a:t>Optimal Parameters of Limit Orders in High Frequency Market Making Strategy</a:t>
            </a:r>
            <a:endParaRPr lang="ru-RU" dirty="0"/>
          </a:p>
          <a:p>
            <a:endParaRPr lang="ru-RU" dirty="0"/>
          </a:p>
          <a:p>
            <a:endParaRPr lang="ru-RU" dirty="0"/>
          </a:p>
        </p:txBody>
      </p:sp>
      <p:sp>
        <p:nvSpPr>
          <p:cNvPr id="27" name="Текст 26">
            <a:extLst>
              <a:ext uri="{FF2B5EF4-FFF2-40B4-BE49-F238E27FC236}">
                <a16:creationId xmlns:a16="http://schemas.microsoft.com/office/drawing/2014/main" id="{E41CE9EC-A362-45AF-9451-343E482F6874}"/>
              </a:ext>
            </a:extLst>
          </p:cNvPr>
          <p:cNvSpPr>
            <a:spLocks noGrp="1"/>
          </p:cNvSpPr>
          <p:nvPr>
            <p:ph type="body" sz="quarter" idx="15"/>
          </p:nvPr>
        </p:nvSpPr>
        <p:spPr/>
        <p:txBody>
          <a:bodyPr/>
          <a:lstStyle/>
          <a:p>
            <a:r>
              <a:rPr lang="en-US" dirty="0"/>
              <a:t>Conclusions</a:t>
            </a:r>
            <a:endParaRPr lang="ru-RU" dirty="0"/>
          </a:p>
        </p:txBody>
      </p:sp>
    </p:spTree>
    <p:extLst>
      <p:ext uri="{BB962C8B-B14F-4D97-AF65-F5344CB8AC3E}">
        <p14:creationId xmlns:p14="http://schemas.microsoft.com/office/powerpoint/2010/main" val="217183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Текст 23">
            <a:extLst>
              <a:ext uri="{FF2B5EF4-FFF2-40B4-BE49-F238E27FC236}">
                <a16:creationId xmlns:a16="http://schemas.microsoft.com/office/drawing/2014/main" id="{A6D60911-05A4-430F-8474-49346441760A}"/>
              </a:ext>
            </a:extLst>
          </p:cNvPr>
          <p:cNvSpPr>
            <a:spLocks noGrp="1"/>
          </p:cNvSpPr>
          <p:nvPr>
            <p:ph type="body" sz="quarter" idx="12"/>
          </p:nvPr>
        </p:nvSpPr>
        <p:spPr>
          <a:xfrm>
            <a:off x="515938" y="4137027"/>
            <a:ext cx="8281878" cy="1835148"/>
          </a:xfrm>
          <a:prstGeom prst="rect">
            <a:avLst/>
          </a:prstGeom>
        </p:spPr>
        <p:txBody>
          <a:bodyPr>
            <a:normAutofit fontScale="92500" lnSpcReduction="10000"/>
          </a:bodyPr>
          <a:lstStyle/>
          <a:p>
            <a:pPr>
              <a:tabLst>
                <a:tab pos="1431925" algn="l"/>
              </a:tabLst>
            </a:pPr>
            <a:r>
              <a:rPr lang="en-US" sz="1600" dirty="0"/>
              <a:t>GitHub: 	</a:t>
            </a:r>
            <a:r>
              <a:rPr lang="en-US" sz="1600" dirty="0">
                <a:hlinkClick r:id="rId2"/>
              </a:rPr>
              <a:t>https://github.com/rasharp/FinalMDS</a:t>
            </a:r>
            <a:endParaRPr lang="en-US" sz="1600" dirty="0"/>
          </a:p>
          <a:p>
            <a:pPr lvl="1" indent="974725"/>
            <a:r>
              <a:rPr lang="en-US" sz="1600" dirty="0">
                <a:hlinkClick r:id="rId3"/>
              </a:rPr>
              <a:t>https://github.com/rasharp/FinalMDS/blob/master/Thesis%20report.ipynb</a:t>
            </a:r>
            <a:endParaRPr lang="en-US" sz="1600" dirty="0"/>
          </a:p>
          <a:p>
            <a:pPr>
              <a:tabLst>
                <a:tab pos="1431925" algn="l"/>
              </a:tabLst>
            </a:pPr>
            <a:r>
              <a:rPr lang="en-US" sz="1600" dirty="0"/>
              <a:t>E-mail: 	</a:t>
            </a:r>
            <a:r>
              <a:rPr lang="en-US" sz="1600" dirty="0">
                <a:hlinkClick r:id="rId4"/>
              </a:rPr>
              <a:t>sharp.ra@gmail.com</a:t>
            </a:r>
            <a:endParaRPr lang="en-US" sz="1600" dirty="0"/>
          </a:p>
          <a:p>
            <a:endParaRPr lang="en-US" sz="1600" dirty="0"/>
          </a:p>
          <a:p>
            <a:pPr>
              <a:tabLst>
                <a:tab pos="1431925" algn="l"/>
              </a:tabLst>
            </a:pPr>
            <a:r>
              <a:rPr lang="en-US" sz="1600" dirty="0"/>
              <a:t>Model description</a:t>
            </a:r>
            <a:br>
              <a:rPr lang="en-US" sz="1600" dirty="0"/>
            </a:br>
            <a:r>
              <a:rPr lang="en-US" sz="1600" dirty="0"/>
              <a:t>paper: 	</a:t>
            </a:r>
            <a:r>
              <a:rPr lang="en-US" sz="1600" dirty="0">
                <a:hlinkClick r:id="rId5"/>
              </a:rPr>
              <a:t>https://www.math.nyu.edu/~avellane/HighFrequencyTrading.pdf</a:t>
            </a:r>
            <a:endParaRPr lang="en-US" sz="1600" dirty="0"/>
          </a:p>
          <a:p>
            <a:endParaRPr lang="en-US" sz="1600" dirty="0"/>
          </a:p>
          <a:p>
            <a:endParaRPr lang="en-US" sz="1600" dirty="0"/>
          </a:p>
        </p:txBody>
      </p:sp>
      <p:sp>
        <p:nvSpPr>
          <p:cNvPr id="23" name="Заголовок 22">
            <a:extLst>
              <a:ext uri="{FF2B5EF4-FFF2-40B4-BE49-F238E27FC236}">
                <a16:creationId xmlns:a16="http://schemas.microsoft.com/office/drawing/2014/main" id="{E837C728-E36B-4EA5-B15B-E6C3DE86182F}"/>
              </a:ext>
            </a:extLst>
          </p:cNvPr>
          <p:cNvSpPr>
            <a:spLocks noGrp="1"/>
          </p:cNvSpPr>
          <p:nvPr>
            <p:ph type="title"/>
          </p:nvPr>
        </p:nvSpPr>
        <p:spPr>
          <a:xfrm>
            <a:off x="585897" y="2436081"/>
            <a:ext cx="11057955" cy="777025"/>
          </a:xfrm>
        </p:spPr>
        <p:txBody>
          <a:bodyPr/>
          <a:lstStyle/>
          <a:p>
            <a:pPr algn="ctr"/>
            <a:r>
              <a:rPr lang="en-US" dirty="0"/>
              <a:t>THANK YOU FOR YOUR ATTENTION</a:t>
            </a:r>
            <a:endParaRPr lang="ru-RU" dirty="0"/>
          </a:p>
        </p:txBody>
      </p:sp>
      <p:sp>
        <p:nvSpPr>
          <p:cNvPr id="25" name="Текст 24">
            <a:extLst>
              <a:ext uri="{FF2B5EF4-FFF2-40B4-BE49-F238E27FC236}">
                <a16:creationId xmlns:a16="http://schemas.microsoft.com/office/drawing/2014/main" id="{E867DB48-1B6F-494F-92EF-43B5EA698192}"/>
              </a:ext>
            </a:extLst>
          </p:cNvPr>
          <p:cNvSpPr>
            <a:spLocks noGrp="1"/>
          </p:cNvSpPr>
          <p:nvPr>
            <p:ph type="body" sz="quarter" idx="13"/>
          </p:nvPr>
        </p:nvSpPr>
        <p:spPr/>
        <p:txBody>
          <a:bodyPr/>
          <a:lstStyle/>
          <a:p>
            <a:r>
              <a:rPr lang="en-US" dirty="0"/>
              <a:t>Master of Data Science</a:t>
            </a:r>
            <a:endParaRPr lang="ru-RU" dirty="0"/>
          </a:p>
          <a:p>
            <a:endParaRPr lang="ru-RU" dirty="0"/>
          </a:p>
          <a:p>
            <a:endParaRPr lang="ru-RU" dirty="0"/>
          </a:p>
        </p:txBody>
      </p:sp>
      <p:sp>
        <p:nvSpPr>
          <p:cNvPr id="26" name="Текст 25">
            <a:extLst>
              <a:ext uri="{FF2B5EF4-FFF2-40B4-BE49-F238E27FC236}">
                <a16:creationId xmlns:a16="http://schemas.microsoft.com/office/drawing/2014/main" id="{FE6009A2-02F9-4280-BF0B-92C755B18BE3}"/>
              </a:ext>
            </a:extLst>
          </p:cNvPr>
          <p:cNvSpPr>
            <a:spLocks noGrp="1"/>
          </p:cNvSpPr>
          <p:nvPr>
            <p:ph type="body" sz="quarter" idx="14"/>
          </p:nvPr>
        </p:nvSpPr>
        <p:spPr>
          <a:xfrm>
            <a:off x="3459163" y="548720"/>
            <a:ext cx="2170112" cy="408109"/>
          </a:xfrm>
        </p:spPr>
        <p:txBody>
          <a:bodyPr/>
          <a:lstStyle/>
          <a:p>
            <a:r>
              <a:rPr lang="en-US" dirty="0"/>
              <a:t>Optimal Parameters of Limit Orders in High Frequency Market Making Strategy</a:t>
            </a:r>
            <a:endParaRPr lang="ru-RU" dirty="0"/>
          </a:p>
          <a:p>
            <a:endParaRPr lang="ru-RU" dirty="0"/>
          </a:p>
          <a:p>
            <a:endParaRPr lang="ru-RU" dirty="0"/>
          </a:p>
        </p:txBody>
      </p:sp>
      <p:sp>
        <p:nvSpPr>
          <p:cNvPr id="27" name="Текст 26">
            <a:extLst>
              <a:ext uri="{FF2B5EF4-FFF2-40B4-BE49-F238E27FC236}">
                <a16:creationId xmlns:a16="http://schemas.microsoft.com/office/drawing/2014/main" id="{E41CE9EC-A362-45AF-9451-343E482F6874}"/>
              </a:ext>
            </a:extLst>
          </p:cNvPr>
          <p:cNvSpPr>
            <a:spLocks noGrp="1"/>
          </p:cNvSpPr>
          <p:nvPr>
            <p:ph type="body" sz="quarter" idx="15"/>
          </p:nvPr>
        </p:nvSpPr>
        <p:spPr/>
        <p:txBody>
          <a:bodyPr/>
          <a:lstStyle/>
          <a:p>
            <a:r>
              <a:rPr lang="en-US" dirty="0"/>
              <a:t>Final</a:t>
            </a:r>
            <a:endParaRPr lang="ru-RU" dirty="0"/>
          </a:p>
        </p:txBody>
      </p:sp>
    </p:spTree>
    <p:extLst>
      <p:ext uri="{BB962C8B-B14F-4D97-AF65-F5344CB8AC3E}">
        <p14:creationId xmlns:p14="http://schemas.microsoft.com/office/powerpoint/2010/main" val="181561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07387-98A6-49B7-98D7-3B48F4F984F6}"/>
              </a:ext>
            </a:extLst>
          </p:cNvPr>
          <p:cNvSpPr txBox="1"/>
          <p:nvPr/>
        </p:nvSpPr>
        <p:spPr>
          <a:xfrm>
            <a:off x="5111434" y="2488049"/>
            <a:ext cx="1950658" cy="523220"/>
          </a:xfrm>
          <a:prstGeom prst="rect">
            <a:avLst/>
          </a:prstGeom>
          <a:noFill/>
        </p:spPr>
        <p:txBody>
          <a:bodyPr wrap="square" rtlCol="0">
            <a:spAutoFit/>
          </a:bodyPr>
          <a:lstStyle/>
          <a:p>
            <a:pPr algn="l"/>
            <a:r>
              <a:rPr lang="en-US" sz="1400" dirty="0">
                <a:latin typeface="HSE Sans" panose="02000000000000000000" pitchFamily="2" charset="0"/>
              </a:rPr>
              <a:t>AFTER MARKET ORDER</a:t>
            </a:r>
          </a:p>
          <a:p>
            <a:pPr algn="l"/>
            <a:r>
              <a:rPr lang="en-US" sz="1400" b="1" dirty="0">
                <a:latin typeface="HSE Sans" panose="02000000000000000000" pitchFamily="2" charset="0"/>
              </a:rPr>
              <a:t>SELL 1000</a:t>
            </a:r>
            <a:endParaRPr lang="ru-RU" sz="1400" b="1" dirty="0">
              <a:latin typeface="HSE Sans" panose="02000000000000000000" pitchFamily="2" charset="0"/>
            </a:endParaRPr>
          </a:p>
        </p:txBody>
      </p:sp>
      <p:sp>
        <p:nvSpPr>
          <p:cNvPr id="4" name="TextBox 3">
            <a:extLst>
              <a:ext uri="{FF2B5EF4-FFF2-40B4-BE49-F238E27FC236}">
                <a16:creationId xmlns:a16="http://schemas.microsoft.com/office/drawing/2014/main" id="{78770BF6-808A-4486-9CDE-28FD075E955A}"/>
              </a:ext>
            </a:extLst>
          </p:cNvPr>
          <p:cNvSpPr txBox="1"/>
          <p:nvPr/>
        </p:nvSpPr>
        <p:spPr>
          <a:xfrm>
            <a:off x="1143689" y="2643256"/>
            <a:ext cx="2084643" cy="338554"/>
          </a:xfrm>
          <a:prstGeom prst="rect">
            <a:avLst/>
          </a:prstGeom>
          <a:noFill/>
        </p:spPr>
        <p:txBody>
          <a:bodyPr wrap="square" rtlCol="0">
            <a:spAutoFit/>
          </a:bodyPr>
          <a:lstStyle/>
          <a:p>
            <a:pPr algn="ctr"/>
            <a:r>
              <a:rPr lang="en-US" sz="1600" b="1" dirty="0">
                <a:latin typeface="HSE Sans" panose="02000000000000000000" pitchFamily="2" charset="0"/>
              </a:rPr>
              <a:t>LOB before deal</a:t>
            </a:r>
            <a:endParaRPr lang="ru-RU" sz="1600" b="1" dirty="0">
              <a:latin typeface="HSE Sans" panose="02000000000000000000" pitchFamily="2" charset="0"/>
            </a:endParaRPr>
          </a:p>
        </p:txBody>
      </p:sp>
      <p:sp>
        <p:nvSpPr>
          <p:cNvPr id="34" name="Заголовок 33">
            <a:extLst>
              <a:ext uri="{FF2B5EF4-FFF2-40B4-BE49-F238E27FC236}">
                <a16:creationId xmlns:a16="http://schemas.microsoft.com/office/drawing/2014/main" id="{0D22196A-6387-4ABC-996E-E218C47A2B53}"/>
              </a:ext>
            </a:extLst>
          </p:cNvPr>
          <p:cNvSpPr>
            <a:spLocks noGrp="1"/>
          </p:cNvSpPr>
          <p:nvPr>
            <p:ph type="title"/>
          </p:nvPr>
        </p:nvSpPr>
        <p:spPr/>
        <p:txBody>
          <a:bodyPr/>
          <a:lstStyle/>
          <a:p>
            <a:r>
              <a:rPr lang="en-US" dirty="0"/>
              <a:t>Order execution and price impact example</a:t>
            </a:r>
            <a:endParaRPr lang="ru-RU" dirty="0"/>
          </a:p>
        </p:txBody>
      </p:sp>
      <p:sp>
        <p:nvSpPr>
          <p:cNvPr id="15" name="Текст 14">
            <a:extLst>
              <a:ext uri="{FF2B5EF4-FFF2-40B4-BE49-F238E27FC236}">
                <a16:creationId xmlns:a16="http://schemas.microsoft.com/office/drawing/2014/main" id="{FA8FCA45-A353-40B5-9186-B9263B8400B6}"/>
              </a:ext>
            </a:extLst>
          </p:cNvPr>
          <p:cNvSpPr>
            <a:spLocks noGrp="1"/>
          </p:cNvSpPr>
          <p:nvPr>
            <p:ph type="body" sz="quarter" idx="13"/>
          </p:nvPr>
        </p:nvSpPr>
        <p:spPr/>
        <p:txBody>
          <a:bodyPr/>
          <a:lstStyle/>
          <a:p>
            <a:r>
              <a:rPr lang="en-US" dirty="0"/>
              <a:t>Optimal Parameters of Limit Orders in High Frequency Market Making Strategy</a:t>
            </a:r>
            <a:endParaRPr lang="ru-RU" dirty="0"/>
          </a:p>
          <a:p>
            <a:endParaRPr lang="ru-RU" dirty="0"/>
          </a:p>
          <a:p>
            <a:endParaRPr lang="ru-RU" dirty="0"/>
          </a:p>
          <a:p>
            <a:endParaRPr lang="ru-RU" dirty="0"/>
          </a:p>
        </p:txBody>
      </p:sp>
      <p:sp>
        <p:nvSpPr>
          <p:cNvPr id="16" name="Текст 15">
            <a:extLst>
              <a:ext uri="{FF2B5EF4-FFF2-40B4-BE49-F238E27FC236}">
                <a16:creationId xmlns:a16="http://schemas.microsoft.com/office/drawing/2014/main" id="{8B6C2447-2208-47C6-9E0E-89AAB9A49241}"/>
              </a:ext>
            </a:extLst>
          </p:cNvPr>
          <p:cNvSpPr>
            <a:spLocks noGrp="1"/>
          </p:cNvSpPr>
          <p:nvPr>
            <p:ph type="body" sz="quarter" idx="14"/>
          </p:nvPr>
        </p:nvSpPr>
        <p:spPr/>
        <p:txBody>
          <a:bodyPr/>
          <a:lstStyle/>
          <a:p>
            <a:r>
              <a:rPr lang="en-US" dirty="0"/>
              <a:t>Appendix</a:t>
            </a:r>
            <a:endParaRPr lang="ru-RU" dirty="0"/>
          </a:p>
        </p:txBody>
      </p:sp>
      <p:sp>
        <p:nvSpPr>
          <p:cNvPr id="35" name="Текст 34">
            <a:extLst>
              <a:ext uri="{FF2B5EF4-FFF2-40B4-BE49-F238E27FC236}">
                <a16:creationId xmlns:a16="http://schemas.microsoft.com/office/drawing/2014/main" id="{317D6B5C-2632-45A4-BFA5-D1A4F2E768BE}"/>
              </a:ext>
            </a:extLst>
          </p:cNvPr>
          <p:cNvSpPr>
            <a:spLocks noGrp="1"/>
          </p:cNvSpPr>
          <p:nvPr>
            <p:ph type="body" sz="quarter" idx="15"/>
          </p:nvPr>
        </p:nvSpPr>
        <p:spPr/>
        <p:txBody>
          <a:bodyPr/>
          <a:lstStyle/>
          <a:p>
            <a:endParaRPr lang="ru-RU"/>
          </a:p>
        </p:txBody>
      </p:sp>
      <p:sp>
        <p:nvSpPr>
          <p:cNvPr id="17" name="TextBox 16">
            <a:extLst>
              <a:ext uri="{FF2B5EF4-FFF2-40B4-BE49-F238E27FC236}">
                <a16:creationId xmlns:a16="http://schemas.microsoft.com/office/drawing/2014/main" id="{CCFF0987-BC61-4CD0-B21F-CE80103BCB0A}"/>
              </a:ext>
            </a:extLst>
          </p:cNvPr>
          <p:cNvSpPr txBox="1"/>
          <p:nvPr/>
        </p:nvSpPr>
        <p:spPr>
          <a:xfrm>
            <a:off x="8685907" y="2458835"/>
            <a:ext cx="1950658" cy="523220"/>
          </a:xfrm>
          <a:prstGeom prst="rect">
            <a:avLst/>
          </a:prstGeom>
          <a:noFill/>
        </p:spPr>
        <p:txBody>
          <a:bodyPr wrap="square" rtlCol="0">
            <a:spAutoFit/>
          </a:bodyPr>
          <a:lstStyle/>
          <a:p>
            <a:pPr algn="l"/>
            <a:r>
              <a:rPr lang="en-US" sz="1400" dirty="0">
                <a:latin typeface="HSE Sans" panose="02000000000000000000" pitchFamily="2" charset="0"/>
              </a:rPr>
              <a:t>AFTER LIMIT ORDER</a:t>
            </a:r>
          </a:p>
          <a:p>
            <a:pPr algn="l"/>
            <a:r>
              <a:rPr lang="en-US" sz="1400" b="1" dirty="0">
                <a:latin typeface="HSE Sans" panose="02000000000000000000" pitchFamily="2" charset="0"/>
              </a:rPr>
              <a:t>SELL 1000 @18.484</a:t>
            </a:r>
            <a:endParaRPr lang="ru-RU" sz="1400" b="1" dirty="0">
              <a:latin typeface="HSE Sans" panose="02000000000000000000" pitchFamily="2" charset="0"/>
            </a:endParaRPr>
          </a:p>
        </p:txBody>
      </p:sp>
      <p:pic>
        <p:nvPicPr>
          <p:cNvPr id="20" name="Рисунок 19">
            <a:extLst>
              <a:ext uri="{FF2B5EF4-FFF2-40B4-BE49-F238E27FC236}">
                <a16:creationId xmlns:a16="http://schemas.microsoft.com/office/drawing/2014/main" id="{AD75780E-779F-49D1-A46E-C3D01280EC45}"/>
              </a:ext>
            </a:extLst>
          </p:cNvPr>
          <p:cNvPicPr>
            <a:picLocks noChangeAspect="1"/>
          </p:cNvPicPr>
          <p:nvPr/>
        </p:nvPicPr>
        <p:blipFill>
          <a:blip r:embed="rId2"/>
          <a:stretch>
            <a:fillRect/>
          </a:stretch>
        </p:blipFill>
        <p:spPr>
          <a:xfrm>
            <a:off x="4976117" y="3067731"/>
            <a:ext cx="2085975" cy="1581150"/>
          </a:xfrm>
          <a:prstGeom prst="rect">
            <a:avLst/>
          </a:prstGeom>
        </p:spPr>
      </p:pic>
      <p:sp>
        <p:nvSpPr>
          <p:cNvPr id="21" name="TextBox 20">
            <a:extLst>
              <a:ext uri="{FF2B5EF4-FFF2-40B4-BE49-F238E27FC236}">
                <a16:creationId xmlns:a16="http://schemas.microsoft.com/office/drawing/2014/main" id="{C0E207FA-32D3-4D74-AC42-83D74D4BE0EF}"/>
              </a:ext>
            </a:extLst>
          </p:cNvPr>
          <p:cNvSpPr txBox="1"/>
          <p:nvPr/>
        </p:nvSpPr>
        <p:spPr>
          <a:xfrm>
            <a:off x="5134492" y="4799932"/>
            <a:ext cx="1859805" cy="338554"/>
          </a:xfrm>
          <a:prstGeom prst="rect">
            <a:avLst/>
          </a:prstGeom>
          <a:noFill/>
        </p:spPr>
        <p:txBody>
          <a:bodyPr wrap="none" rtlCol="0">
            <a:spAutoFit/>
          </a:bodyPr>
          <a:lstStyle/>
          <a:p>
            <a:pPr algn="l"/>
            <a:r>
              <a:rPr lang="el-GR" sz="1600" dirty="0">
                <a:latin typeface="Times New Roman" panose="02020603050405020304" pitchFamily="18" charset="0"/>
                <a:cs typeface="Times New Roman" panose="02020603050405020304" pitchFamily="18" charset="0"/>
              </a:rPr>
              <a:t>Δ</a:t>
            </a:r>
            <a:r>
              <a:rPr lang="en-US" sz="1600" dirty="0">
                <a:latin typeface="Times New Roman" panose="02020603050405020304" pitchFamily="18" charset="0"/>
                <a:cs typeface="Times New Roman" panose="02020603050405020304" pitchFamily="18" charset="0"/>
              </a:rPr>
              <a:t>p = 0.006 = 6 ticks</a:t>
            </a:r>
            <a:endParaRPr lang="ru-RU" sz="1600" dirty="0">
              <a:latin typeface="HSE Sans" panose="02000000000000000000" pitchFamily="2" charset="0"/>
            </a:endParaRPr>
          </a:p>
        </p:txBody>
      </p:sp>
      <p:pic>
        <p:nvPicPr>
          <p:cNvPr id="24" name="Рисунок 23">
            <a:extLst>
              <a:ext uri="{FF2B5EF4-FFF2-40B4-BE49-F238E27FC236}">
                <a16:creationId xmlns:a16="http://schemas.microsoft.com/office/drawing/2014/main" id="{5C0FA7A0-C1DB-48AC-B288-16D618A4FD69}"/>
              </a:ext>
            </a:extLst>
          </p:cNvPr>
          <p:cNvPicPr>
            <a:picLocks noChangeAspect="1"/>
          </p:cNvPicPr>
          <p:nvPr/>
        </p:nvPicPr>
        <p:blipFill>
          <a:blip r:embed="rId3"/>
          <a:stretch>
            <a:fillRect/>
          </a:stretch>
        </p:blipFill>
        <p:spPr>
          <a:xfrm>
            <a:off x="1203070" y="3067731"/>
            <a:ext cx="2085975" cy="1581150"/>
          </a:xfrm>
          <a:prstGeom prst="rect">
            <a:avLst/>
          </a:prstGeom>
        </p:spPr>
      </p:pic>
      <p:sp>
        <p:nvSpPr>
          <p:cNvPr id="38" name="Стрелка: вправо 37">
            <a:extLst>
              <a:ext uri="{FF2B5EF4-FFF2-40B4-BE49-F238E27FC236}">
                <a16:creationId xmlns:a16="http://schemas.microsoft.com/office/drawing/2014/main" id="{743027DB-BC89-45F6-82D0-DA133FC85D0C}"/>
              </a:ext>
            </a:extLst>
          </p:cNvPr>
          <p:cNvSpPr/>
          <p:nvPr/>
        </p:nvSpPr>
        <p:spPr>
          <a:xfrm>
            <a:off x="3768436" y="3429000"/>
            <a:ext cx="748146" cy="777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 name="Рисунок 39">
            <a:extLst>
              <a:ext uri="{FF2B5EF4-FFF2-40B4-BE49-F238E27FC236}">
                <a16:creationId xmlns:a16="http://schemas.microsoft.com/office/drawing/2014/main" id="{5E1A0D74-7F66-41FB-ADFE-FAB9C8CEBB85}"/>
              </a:ext>
            </a:extLst>
          </p:cNvPr>
          <p:cNvPicPr>
            <a:picLocks noChangeAspect="1"/>
          </p:cNvPicPr>
          <p:nvPr/>
        </p:nvPicPr>
        <p:blipFill>
          <a:blip r:embed="rId4"/>
          <a:stretch>
            <a:fillRect/>
          </a:stretch>
        </p:blipFill>
        <p:spPr>
          <a:xfrm>
            <a:off x="8550590" y="3067731"/>
            <a:ext cx="2085975" cy="1581150"/>
          </a:xfrm>
          <a:prstGeom prst="rect">
            <a:avLst/>
          </a:prstGeom>
        </p:spPr>
      </p:pic>
      <p:sp>
        <p:nvSpPr>
          <p:cNvPr id="41" name="TextBox 40">
            <a:extLst>
              <a:ext uri="{FF2B5EF4-FFF2-40B4-BE49-F238E27FC236}">
                <a16:creationId xmlns:a16="http://schemas.microsoft.com/office/drawing/2014/main" id="{D6158A0B-A607-4BEA-BB9C-E4B88ED3B1B1}"/>
              </a:ext>
            </a:extLst>
          </p:cNvPr>
          <p:cNvSpPr txBox="1"/>
          <p:nvPr/>
        </p:nvSpPr>
        <p:spPr>
          <a:xfrm>
            <a:off x="8685907" y="4799932"/>
            <a:ext cx="1859805" cy="338554"/>
          </a:xfrm>
          <a:prstGeom prst="rect">
            <a:avLst/>
          </a:prstGeom>
          <a:noFill/>
        </p:spPr>
        <p:txBody>
          <a:bodyPr wrap="none" rtlCol="0">
            <a:spAutoFit/>
          </a:bodyPr>
          <a:lstStyle/>
          <a:p>
            <a:pPr algn="l"/>
            <a:r>
              <a:rPr lang="el-GR" sz="1600" dirty="0">
                <a:latin typeface="Times New Roman" panose="02020603050405020304" pitchFamily="18" charset="0"/>
                <a:cs typeface="Times New Roman" panose="02020603050405020304" pitchFamily="18" charset="0"/>
              </a:rPr>
              <a:t>Δ</a:t>
            </a:r>
            <a:r>
              <a:rPr lang="en-US" sz="1600" dirty="0">
                <a:latin typeface="Times New Roman" panose="02020603050405020304" pitchFamily="18" charset="0"/>
                <a:cs typeface="Times New Roman" panose="02020603050405020304" pitchFamily="18" charset="0"/>
              </a:rPr>
              <a:t>p = 0.002 = 2 ticks</a:t>
            </a:r>
            <a:endParaRPr lang="ru-RU" sz="1600" dirty="0">
              <a:latin typeface="HSE Sans" panose="02000000000000000000" pitchFamily="2" charset="0"/>
            </a:endParaRPr>
          </a:p>
        </p:txBody>
      </p:sp>
      <p:sp>
        <p:nvSpPr>
          <p:cNvPr id="42" name="TextBox 41">
            <a:extLst>
              <a:ext uri="{FF2B5EF4-FFF2-40B4-BE49-F238E27FC236}">
                <a16:creationId xmlns:a16="http://schemas.microsoft.com/office/drawing/2014/main" id="{0C71A8DA-DB28-4255-B24A-C0B494AABC06}"/>
              </a:ext>
            </a:extLst>
          </p:cNvPr>
          <p:cNvSpPr txBox="1"/>
          <p:nvPr/>
        </p:nvSpPr>
        <p:spPr>
          <a:xfrm>
            <a:off x="4976117" y="5347855"/>
            <a:ext cx="2085975" cy="553998"/>
          </a:xfrm>
          <a:prstGeom prst="rect">
            <a:avLst/>
          </a:prstGeom>
          <a:noFill/>
        </p:spPr>
        <p:txBody>
          <a:bodyPr wrap="square" rtlCol="0">
            <a:spAutoFit/>
          </a:bodyPr>
          <a:lstStyle/>
          <a:p>
            <a:pPr algn="l"/>
            <a:r>
              <a:rPr lang="en-US" sz="1000" dirty="0">
                <a:latin typeface="HSE Sans" panose="02000000000000000000" pitchFamily="2" charset="0"/>
              </a:rPr>
              <a:t>BUY 1 @ 18.486</a:t>
            </a:r>
          </a:p>
          <a:p>
            <a:pPr algn="l"/>
            <a:r>
              <a:rPr lang="en-US" sz="1000" dirty="0">
                <a:latin typeface="HSE Sans" panose="02000000000000000000" pitchFamily="2" charset="0"/>
              </a:rPr>
              <a:t>BUY 50 @ 18.484</a:t>
            </a:r>
          </a:p>
          <a:p>
            <a:pPr algn="l"/>
            <a:r>
              <a:rPr lang="en-US" sz="1000" dirty="0">
                <a:latin typeface="HSE Sans" panose="02000000000000000000" pitchFamily="2" charset="0"/>
              </a:rPr>
              <a:t>BUY 949 @ 18.480</a:t>
            </a:r>
            <a:endParaRPr lang="ru-RU" sz="1000" dirty="0">
              <a:latin typeface="HSE Sans" panose="02000000000000000000" pitchFamily="2" charset="0"/>
            </a:endParaRPr>
          </a:p>
        </p:txBody>
      </p:sp>
      <p:sp>
        <p:nvSpPr>
          <p:cNvPr id="43" name="TextBox 42">
            <a:extLst>
              <a:ext uri="{FF2B5EF4-FFF2-40B4-BE49-F238E27FC236}">
                <a16:creationId xmlns:a16="http://schemas.microsoft.com/office/drawing/2014/main" id="{654FA079-DFCF-44EB-A78D-4E834CBE90A8}"/>
              </a:ext>
            </a:extLst>
          </p:cNvPr>
          <p:cNvSpPr txBox="1"/>
          <p:nvPr/>
        </p:nvSpPr>
        <p:spPr>
          <a:xfrm>
            <a:off x="8520518" y="5347855"/>
            <a:ext cx="2085975" cy="400110"/>
          </a:xfrm>
          <a:prstGeom prst="rect">
            <a:avLst/>
          </a:prstGeom>
          <a:noFill/>
        </p:spPr>
        <p:txBody>
          <a:bodyPr wrap="square" rtlCol="0">
            <a:spAutoFit/>
          </a:bodyPr>
          <a:lstStyle/>
          <a:p>
            <a:pPr algn="l"/>
            <a:r>
              <a:rPr lang="en-US" sz="1000" dirty="0">
                <a:latin typeface="HSE Sans" panose="02000000000000000000" pitchFamily="2" charset="0"/>
              </a:rPr>
              <a:t>BUY 1 @ 18.486</a:t>
            </a:r>
          </a:p>
          <a:p>
            <a:pPr algn="l"/>
            <a:r>
              <a:rPr lang="en-US" sz="1000" dirty="0">
                <a:latin typeface="HSE Sans" panose="02000000000000000000" pitchFamily="2" charset="0"/>
              </a:rPr>
              <a:t>BUY 50 @ 18.484</a:t>
            </a:r>
          </a:p>
        </p:txBody>
      </p:sp>
      <p:sp>
        <p:nvSpPr>
          <p:cNvPr id="46" name="Управляющая кнопка: возврат 45">
            <a:hlinkClick r:id="rId5" action="ppaction://hlinksldjump" highlightClick="1"/>
            <a:extLst>
              <a:ext uri="{FF2B5EF4-FFF2-40B4-BE49-F238E27FC236}">
                <a16:creationId xmlns:a16="http://schemas.microsoft.com/office/drawing/2014/main" id="{8CFB84FF-1AD2-441B-9FB8-93CB704E3992}"/>
              </a:ext>
            </a:extLst>
          </p:cNvPr>
          <p:cNvSpPr/>
          <p:nvPr/>
        </p:nvSpPr>
        <p:spPr>
          <a:xfrm>
            <a:off x="11108141" y="6163454"/>
            <a:ext cx="611509" cy="469761"/>
          </a:xfrm>
          <a:prstGeom prst="actionButtonRetur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84910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Order size distribution</a:t>
            </a:r>
            <a:br>
              <a:rPr lang="en-US" dirty="0"/>
            </a:br>
            <a:r>
              <a:rPr lang="en-US" dirty="0"/>
              <a:t>Split into components</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Market microstructure parameters</a:t>
            </a:r>
            <a:endParaRPr lang="ru-RU" dirty="0"/>
          </a:p>
        </p:txBody>
      </p:sp>
      <p:pic>
        <p:nvPicPr>
          <p:cNvPr id="10" name="Рисунок 9">
            <a:extLst>
              <a:ext uri="{FF2B5EF4-FFF2-40B4-BE49-F238E27FC236}">
                <a16:creationId xmlns:a16="http://schemas.microsoft.com/office/drawing/2014/main" id="{B800CF00-EA3D-4780-99A0-933A28BFC16C}"/>
              </a:ext>
            </a:extLst>
          </p:cNvPr>
          <p:cNvPicPr>
            <a:picLocks noChangeAspect="1"/>
          </p:cNvPicPr>
          <p:nvPr/>
        </p:nvPicPr>
        <p:blipFill>
          <a:blip r:embed="rId2"/>
          <a:stretch>
            <a:fillRect/>
          </a:stretch>
        </p:blipFill>
        <p:spPr>
          <a:xfrm>
            <a:off x="4850750" y="5343235"/>
            <a:ext cx="2340612" cy="1099841"/>
          </a:xfrm>
          <a:prstGeom prst="rect">
            <a:avLst/>
          </a:prstGeom>
        </p:spPr>
      </p:pic>
      <p:pic>
        <p:nvPicPr>
          <p:cNvPr id="11" name="Рисунок 10">
            <a:extLst>
              <a:ext uri="{FF2B5EF4-FFF2-40B4-BE49-F238E27FC236}">
                <a16:creationId xmlns:a16="http://schemas.microsoft.com/office/drawing/2014/main" id="{3D84B7F6-1C30-497E-AA65-835DC9499849}"/>
              </a:ext>
            </a:extLst>
          </p:cNvPr>
          <p:cNvPicPr>
            <a:picLocks noChangeAspect="1"/>
          </p:cNvPicPr>
          <p:nvPr/>
        </p:nvPicPr>
        <p:blipFill>
          <a:blip r:embed="rId3"/>
          <a:stretch>
            <a:fillRect/>
          </a:stretch>
        </p:blipFill>
        <p:spPr>
          <a:xfrm>
            <a:off x="8867775" y="5343235"/>
            <a:ext cx="2340612" cy="1084012"/>
          </a:xfrm>
          <a:prstGeom prst="rect">
            <a:avLst/>
          </a:prstGeom>
        </p:spPr>
      </p:pic>
      <p:sp>
        <p:nvSpPr>
          <p:cNvPr id="12" name="TextBox 11">
            <a:extLst>
              <a:ext uri="{FF2B5EF4-FFF2-40B4-BE49-F238E27FC236}">
                <a16:creationId xmlns:a16="http://schemas.microsoft.com/office/drawing/2014/main" id="{2834B27F-B255-497C-9DDF-4384E524F5FF}"/>
              </a:ext>
            </a:extLst>
          </p:cNvPr>
          <p:cNvSpPr txBox="1"/>
          <p:nvPr/>
        </p:nvSpPr>
        <p:spPr>
          <a:xfrm>
            <a:off x="5033471" y="6427247"/>
            <a:ext cx="2151017" cy="338554"/>
          </a:xfrm>
          <a:prstGeom prst="rect">
            <a:avLst/>
          </a:prstGeom>
          <a:noFill/>
        </p:spPr>
        <p:txBody>
          <a:bodyPr wrap="square" rtlCol="0">
            <a:spAutoFit/>
          </a:bodyPr>
          <a:lstStyle/>
          <a:p>
            <a:pPr algn="ctr"/>
            <a:r>
              <a:rPr lang="en-US" sz="1600" dirty="0">
                <a:latin typeface="HSE Sans" panose="02000000000000000000"/>
              </a:rPr>
              <a:t>Regular orders</a:t>
            </a:r>
            <a:endParaRPr lang="ru-RU" sz="1600" dirty="0"/>
          </a:p>
        </p:txBody>
      </p:sp>
      <p:sp>
        <p:nvSpPr>
          <p:cNvPr id="20" name="TextBox 19">
            <a:extLst>
              <a:ext uri="{FF2B5EF4-FFF2-40B4-BE49-F238E27FC236}">
                <a16:creationId xmlns:a16="http://schemas.microsoft.com/office/drawing/2014/main" id="{701F2C7E-3A2A-408A-9A2C-666FAFF71E5A}"/>
              </a:ext>
            </a:extLst>
          </p:cNvPr>
          <p:cNvSpPr txBox="1"/>
          <p:nvPr/>
        </p:nvSpPr>
        <p:spPr>
          <a:xfrm>
            <a:off x="8962572" y="6395586"/>
            <a:ext cx="2151017" cy="338554"/>
          </a:xfrm>
          <a:prstGeom prst="rect">
            <a:avLst/>
          </a:prstGeom>
          <a:noFill/>
        </p:spPr>
        <p:txBody>
          <a:bodyPr wrap="square" rtlCol="0">
            <a:spAutoFit/>
          </a:bodyPr>
          <a:lstStyle/>
          <a:p>
            <a:pPr algn="ctr"/>
            <a:r>
              <a:rPr lang="en-US" sz="1600" dirty="0">
                <a:latin typeface="HSE Sans" panose="02000000000000000000"/>
              </a:rPr>
              <a:t>Factor of 50 orders</a:t>
            </a:r>
            <a:endParaRPr lang="ru-RU" sz="1600" dirty="0"/>
          </a:p>
        </p:txBody>
      </p:sp>
      <p:sp>
        <p:nvSpPr>
          <p:cNvPr id="21" name="Управляющая кнопка: возврат 20">
            <a:hlinkClick r:id="rId4" action="ppaction://hlinksldjump" highlightClick="1"/>
            <a:extLst>
              <a:ext uri="{FF2B5EF4-FFF2-40B4-BE49-F238E27FC236}">
                <a16:creationId xmlns:a16="http://schemas.microsoft.com/office/drawing/2014/main" id="{8C304A26-7BEF-43DB-9522-E3EB68471F4C}"/>
              </a:ext>
            </a:extLst>
          </p:cNvPr>
          <p:cNvSpPr/>
          <p:nvPr/>
        </p:nvSpPr>
        <p:spPr>
          <a:xfrm>
            <a:off x="11239499" y="6066329"/>
            <a:ext cx="600225" cy="485785"/>
          </a:xfrm>
          <a:prstGeom prst="actionButtonReturn">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solidFill>
                <a:schemeClr val="dk1"/>
              </a:solidFill>
            </a:endParaRPr>
          </a:p>
        </p:txBody>
      </p:sp>
      <p:sp>
        <p:nvSpPr>
          <p:cNvPr id="15" name="Прямоугольник 14">
            <a:extLst>
              <a:ext uri="{FF2B5EF4-FFF2-40B4-BE49-F238E27FC236}">
                <a16:creationId xmlns:a16="http://schemas.microsoft.com/office/drawing/2014/main" id="{FC4A57F6-D30B-4D1F-B41D-ED573ECF7D36}"/>
              </a:ext>
            </a:extLst>
          </p:cNvPr>
          <p:cNvSpPr/>
          <p:nvPr/>
        </p:nvSpPr>
        <p:spPr>
          <a:xfrm>
            <a:off x="5944945" y="1514764"/>
            <a:ext cx="3937964" cy="1662249"/>
          </a:xfrm>
          <a:prstGeom prst="rect">
            <a:avLst/>
          </a:prstGeom>
          <a:noFill/>
          <a:ln>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BF99AD88-8B92-46D9-820C-7C6F2C404C00}"/>
              </a:ext>
            </a:extLst>
          </p:cNvPr>
          <p:cNvSpPr/>
          <p:nvPr/>
        </p:nvSpPr>
        <p:spPr>
          <a:xfrm>
            <a:off x="6096000" y="1828799"/>
            <a:ext cx="286327" cy="1348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83442C86-C69D-462D-A7FA-76088656B827}"/>
              </a:ext>
            </a:extLst>
          </p:cNvPr>
          <p:cNvSpPr/>
          <p:nvPr/>
        </p:nvSpPr>
        <p:spPr>
          <a:xfrm>
            <a:off x="6458042" y="2466109"/>
            <a:ext cx="286327" cy="71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6B0C1F10-708D-41F4-B537-1DA718E11926}"/>
              </a:ext>
            </a:extLst>
          </p:cNvPr>
          <p:cNvSpPr/>
          <p:nvPr/>
        </p:nvSpPr>
        <p:spPr>
          <a:xfrm>
            <a:off x="6820084" y="2752436"/>
            <a:ext cx="286327" cy="424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23AEF6D4-2D9A-49E2-809B-2018AE9E27D7}"/>
              </a:ext>
            </a:extLst>
          </p:cNvPr>
          <p:cNvSpPr/>
          <p:nvPr/>
        </p:nvSpPr>
        <p:spPr>
          <a:xfrm>
            <a:off x="7182126" y="2863273"/>
            <a:ext cx="286327" cy="313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14FF744D-0080-47BC-99F2-134472BE7717}"/>
              </a:ext>
            </a:extLst>
          </p:cNvPr>
          <p:cNvSpPr/>
          <p:nvPr/>
        </p:nvSpPr>
        <p:spPr>
          <a:xfrm>
            <a:off x="7544168" y="3001818"/>
            <a:ext cx="286327" cy="175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a:extLst>
              <a:ext uri="{FF2B5EF4-FFF2-40B4-BE49-F238E27FC236}">
                <a16:creationId xmlns:a16="http://schemas.microsoft.com/office/drawing/2014/main" id="{C75B9D6A-F359-4F20-ADC4-E65DD8E69D53}"/>
              </a:ext>
            </a:extLst>
          </p:cNvPr>
          <p:cNvSpPr/>
          <p:nvPr/>
        </p:nvSpPr>
        <p:spPr>
          <a:xfrm>
            <a:off x="7906210" y="3020291"/>
            <a:ext cx="286327" cy="156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Прямоугольник 38">
            <a:extLst>
              <a:ext uri="{FF2B5EF4-FFF2-40B4-BE49-F238E27FC236}">
                <a16:creationId xmlns:a16="http://schemas.microsoft.com/office/drawing/2014/main" id="{67B60EE2-A909-4F35-84CA-EA9942081938}"/>
              </a:ext>
            </a:extLst>
          </p:cNvPr>
          <p:cNvSpPr/>
          <p:nvPr/>
        </p:nvSpPr>
        <p:spPr>
          <a:xfrm>
            <a:off x="8268252" y="3029527"/>
            <a:ext cx="286327" cy="147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a:extLst>
              <a:ext uri="{FF2B5EF4-FFF2-40B4-BE49-F238E27FC236}">
                <a16:creationId xmlns:a16="http://schemas.microsoft.com/office/drawing/2014/main" id="{8EF2DAA5-8825-4154-8D28-326BF6F85BAD}"/>
              </a:ext>
            </a:extLst>
          </p:cNvPr>
          <p:cNvSpPr/>
          <p:nvPr/>
        </p:nvSpPr>
        <p:spPr>
          <a:xfrm>
            <a:off x="8630294" y="3094181"/>
            <a:ext cx="286327" cy="82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87FF0F0D-94E6-4B87-B706-84D1097C3A90}"/>
              </a:ext>
            </a:extLst>
          </p:cNvPr>
          <p:cNvSpPr/>
          <p:nvPr/>
        </p:nvSpPr>
        <p:spPr>
          <a:xfrm>
            <a:off x="8992332" y="2160160"/>
            <a:ext cx="286327" cy="9292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2" name="Прямоугольник 41">
            <a:extLst>
              <a:ext uri="{FF2B5EF4-FFF2-40B4-BE49-F238E27FC236}">
                <a16:creationId xmlns:a16="http://schemas.microsoft.com/office/drawing/2014/main" id="{D17CE400-4293-463F-8891-E50F3D339C74}"/>
              </a:ext>
            </a:extLst>
          </p:cNvPr>
          <p:cNvSpPr/>
          <p:nvPr/>
        </p:nvSpPr>
        <p:spPr>
          <a:xfrm>
            <a:off x="9354370" y="3094181"/>
            <a:ext cx="286327" cy="82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a:extLst>
              <a:ext uri="{FF2B5EF4-FFF2-40B4-BE49-F238E27FC236}">
                <a16:creationId xmlns:a16="http://schemas.microsoft.com/office/drawing/2014/main" id="{40DCEE0D-3462-49B5-AB37-2D51550CD9BD}"/>
              </a:ext>
            </a:extLst>
          </p:cNvPr>
          <p:cNvSpPr/>
          <p:nvPr/>
        </p:nvSpPr>
        <p:spPr>
          <a:xfrm>
            <a:off x="7544047" y="1643592"/>
            <a:ext cx="286327" cy="13482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4" name="Прямоугольник 43">
            <a:extLst>
              <a:ext uri="{FF2B5EF4-FFF2-40B4-BE49-F238E27FC236}">
                <a16:creationId xmlns:a16="http://schemas.microsoft.com/office/drawing/2014/main" id="{4FAE61DE-16A4-4C21-A217-B21FF7378D2E}"/>
              </a:ext>
            </a:extLst>
          </p:cNvPr>
          <p:cNvSpPr/>
          <p:nvPr/>
        </p:nvSpPr>
        <p:spPr>
          <a:xfrm>
            <a:off x="8992328" y="3094181"/>
            <a:ext cx="286327" cy="82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Стрелка: вниз 44">
            <a:extLst>
              <a:ext uri="{FF2B5EF4-FFF2-40B4-BE49-F238E27FC236}">
                <a16:creationId xmlns:a16="http://schemas.microsoft.com/office/drawing/2014/main" id="{FE93BD3B-F5E0-4454-A447-0DBD235F45D3}"/>
              </a:ext>
            </a:extLst>
          </p:cNvPr>
          <p:cNvSpPr/>
          <p:nvPr/>
        </p:nvSpPr>
        <p:spPr>
          <a:xfrm rot="1558011">
            <a:off x="6382327" y="3325091"/>
            <a:ext cx="437757" cy="258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Стрелка: вниз 45">
            <a:extLst>
              <a:ext uri="{FF2B5EF4-FFF2-40B4-BE49-F238E27FC236}">
                <a16:creationId xmlns:a16="http://schemas.microsoft.com/office/drawing/2014/main" id="{946E8C61-B6A2-4B15-A36F-6B2AAFCCE9F9}"/>
              </a:ext>
            </a:extLst>
          </p:cNvPr>
          <p:cNvSpPr/>
          <p:nvPr/>
        </p:nvSpPr>
        <p:spPr>
          <a:xfrm rot="20041989" flipH="1">
            <a:off x="9170013" y="3330053"/>
            <a:ext cx="437757" cy="25861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7" name="Прямоугольник 46">
            <a:extLst>
              <a:ext uri="{FF2B5EF4-FFF2-40B4-BE49-F238E27FC236}">
                <a16:creationId xmlns:a16="http://schemas.microsoft.com/office/drawing/2014/main" id="{306D3F6B-5E65-4DE1-9128-D2911542127B}"/>
              </a:ext>
            </a:extLst>
          </p:cNvPr>
          <p:cNvSpPr/>
          <p:nvPr/>
        </p:nvSpPr>
        <p:spPr>
          <a:xfrm>
            <a:off x="5033471" y="3916218"/>
            <a:ext cx="2148655" cy="1099841"/>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Прямоугольник 47">
            <a:extLst>
              <a:ext uri="{FF2B5EF4-FFF2-40B4-BE49-F238E27FC236}">
                <a16:creationId xmlns:a16="http://schemas.microsoft.com/office/drawing/2014/main" id="{62990619-953B-4178-ACB1-DFF6839AC807}"/>
              </a:ext>
            </a:extLst>
          </p:cNvPr>
          <p:cNvSpPr/>
          <p:nvPr/>
        </p:nvSpPr>
        <p:spPr>
          <a:xfrm>
            <a:off x="9053899" y="3916218"/>
            <a:ext cx="2148655" cy="1099841"/>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756B9B82-BCD9-451D-869F-F4F1FF7635D0}"/>
              </a:ext>
            </a:extLst>
          </p:cNvPr>
          <p:cNvSpPr/>
          <p:nvPr/>
        </p:nvSpPr>
        <p:spPr>
          <a:xfrm>
            <a:off x="9278659" y="4100945"/>
            <a:ext cx="286327" cy="9151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6C0AFEED-63E6-4774-A1CF-B6C595D38B68}"/>
              </a:ext>
            </a:extLst>
          </p:cNvPr>
          <p:cNvSpPr/>
          <p:nvPr/>
        </p:nvSpPr>
        <p:spPr>
          <a:xfrm>
            <a:off x="9792109" y="4350327"/>
            <a:ext cx="286327" cy="665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1" name="Прямоугольник 50">
            <a:extLst>
              <a:ext uri="{FF2B5EF4-FFF2-40B4-BE49-F238E27FC236}">
                <a16:creationId xmlns:a16="http://schemas.microsoft.com/office/drawing/2014/main" id="{0024B01E-F977-4E40-B00E-F5828074C11E}"/>
              </a:ext>
            </a:extLst>
          </p:cNvPr>
          <p:cNvSpPr/>
          <p:nvPr/>
        </p:nvSpPr>
        <p:spPr>
          <a:xfrm>
            <a:off x="10305559" y="4544291"/>
            <a:ext cx="286327" cy="4717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2" name="Прямоугольник 51">
            <a:extLst>
              <a:ext uri="{FF2B5EF4-FFF2-40B4-BE49-F238E27FC236}">
                <a16:creationId xmlns:a16="http://schemas.microsoft.com/office/drawing/2014/main" id="{1C2A8677-4B7A-4CE5-AD71-B5533FCE7EE1}"/>
              </a:ext>
            </a:extLst>
          </p:cNvPr>
          <p:cNvSpPr/>
          <p:nvPr/>
        </p:nvSpPr>
        <p:spPr>
          <a:xfrm>
            <a:off x="10819008" y="4682835"/>
            <a:ext cx="286327" cy="333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3" name="TextBox 52">
            <a:extLst>
              <a:ext uri="{FF2B5EF4-FFF2-40B4-BE49-F238E27FC236}">
                <a16:creationId xmlns:a16="http://schemas.microsoft.com/office/drawing/2014/main" id="{A2637DF8-8BA3-4251-B369-773DC4BBF766}"/>
              </a:ext>
            </a:extLst>
          </p:cNvPr>
          <p:cNvSpPr txBox="1"/>
          <p:nvPr/>
        </p:nvSpPr>
        <p:spPr>
          <a:xfrm>
            <a:off x="9882909" y="3648784"/>
            <a:ext cx="601447" cy="246221"/>
          </a:xfrm>
          <a:prstGeom prst="rect">
            <a:avLst/>
          </a:prstGeom>
          <a:noFill/>
        </p:spPr>
        <p:txBody>
          <a:bodyPr wrap="none" rtlCol="0">
            <a:spAutoFit/>
          </a:bodyPr>
          <a:lstStyle/>
          <a:p>
            <a:pPr algn="l"/>
            <a:r>
              <a:rPr lang="en-US" sz="1000" dirty="0">
                <a:latin typeface="HSE Sans" panose="02000000000000000000" pitchFamily="2" charset="0"/>
              </a:rPr>
              <a:t>discrete</a:t>
            </a:r>
            <a:endParaRPr lang="ru-RU" sz="1000" dirty="0">
              <a:latin typeface="HSE Sans" panose="02000000000000000000" pitchFamily="2" charset="0"/>
            </a:endParaRPr>
          </a:p>
        </p:txBody>
      </p:sp>
      <p:sp>
        <p:nvSpPr>
          <p:cNvPr id="54" name="TextBox 53">
            <a:extLst>
              <a:ext uri="{FF2B5EF4-FFF2-40B4-BE49-F238E27FC236}">
                <a16:creationId xmlns:a16="http://schemas.microsoft.com/office/drawing/2014/main" id="{49B27897-39FD-4460-B125-E8531D9B06FE}"/>
              </a:ext>
            </a:extLst>
          </p:cNvPr>
          <p:cNvSpPr txBox="1"/>
          <p:nvPr/>
        </p:nvSpPr>
        <p:spPr>
          <a:xfrm>
            <a:off x="5741131" y="3648784"/>
            <a:ext cx="764953" cy="246221"/>
          </a:xfrm>
          <a:prstGeom prst="rect">
            <a:avLst/>
          </a:prstGeom>
          <a:noFill/>
        </p:spPr>
        <p:txBody>
          <a:bodyPr wrap="none" rtlCol="0">
            <a:spAutoFit/>
          </a:bodyPr>
          <a:lstStyle/>
          <a:p>
            <a:pPr algn="l"/>
            <a:r>
              <a:rPr lang="en-US" sz="1000" dirty="0">
                <a:latin typeface="HSE Sans" panose="02000000000000000000" pitchFamily="2" charset="0"/>
              </a:rPr>
              <a:t>continuous</a:t>
            </a:r>
            <a:endParaRPr lang="ru-RU" sz="1000" dirty="0">
              <a:latin typeface="HSE Sans" panose="02000000000000000000" pitchFamily="2" charset="0"/>
            </a:endParaRPr>
          </a:p>
        </p:txBody>
      </p:sp>
      <p:sp>
        <p:nvSpPr>
          <p:cNvPr id="64" name="Полилиния: фигура 63">
            <a:extLst>
              <a:ext uri="{FF2B5EF4-FFF2-40B4-BE49-F238E27FC236}">
                <a16:creationId xmlns:a16="http://schemas.microsoft.com/office/drawing/2014/main" id="{5226211C-DDCD-435D-9D41-2E5A784455E3}"/>
              </a:ext>
            </a:extLst>
          </p:cNvPr>
          <p:cNvSpPr/>
          <p:nvPr/>
        </p:nvSpPr>
        <p:spPr>
          <a:xfrm>
            <a:off x="5200073" y="4054764"/>
            <a:ext cx="1828800" cy="877454"/>
          </a:xfrm>
          <a:custGeom>
            <a:avLst/>
            <a:gdLst>
              <a:gd name="connsiteX0" fmla="*/ 0 w 1828800"/>
              <a:gd name="connsiteY0" fmla="*/ 0 h 877454"/>
              <a:gd name="connsiteX1" fmla="*/ 240145 w 1828800"/>
              <a:gd name="connsiteY1" fmla="*/ 480291 h 877454"/>
              <a:gd name="connsiteX2" fmla="*/ 600363 w 1828800"/>
              <a:gd name="connsiteY2" fmla="*/ 683491 h 877454"/>
              <a:gd name="connsiteX3" fmla="*/ 1366982 w 1828800"/>
              <a:gd name="connsiteY3" fmla="*/ 803563 h 877454"/>
              <a:gd name="connsiteX4" fmla="*/ 1828800 w 1828800"/>
              <a:gd name="connsiteY4" fmla="*/ 877454 h 877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877454">
                <a:moveTo>
                  <a:pt x="0" y="0"/>
                </a:moveTo>
                <a:cubicBezTo>
                  <a:pt x="70042" y="183188"/>
                  <a:pt x="140085" y="366376"/>
                  <a:pt x="240145" y="480291"/>
                </a:cubicBezTo>
                <a:cubicBezTo>
                  <a:pt x="340205" y="594206"/>
                  <a:pt x="412557" y="629612"/>
                  <a:pt x="600363" y="683491"/>
                </a:cubicBezTo>
                <a:cubicBezTo>
                  <a:pt x="788169" y="737370"/>
                  <a:pt x="1366982" y="803563"/>
                  <a:pt x="1366982" y="803563"/>
                </a:cubicBezTo>
                <a:lnTo>
                  <a:pt x="1828800" y="877454"/>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pic>
        <p:nvPicPr>
          <p:cNvPr id="66" name="Рисунок 65">
            <a:extLst>
              <a:ext uri="{FF2B5EF4-FFF2-40B4-BE49-F238E27FC236}">
                <a16:creationId xmlns:a16="http://schemas.microsoft.com/office/drawing/2014/main" id="{AAF271B2-ED9A-438C-BA88-AEFBF098E706}"/>
              </a:ext>
            </a:extLst>
          </p:cNvPr>
          <p:cNvPicPr>
            <a:picLocks noChangeAspect="1"/>
          </p:cNvPicPr>
          <p:nvPr/>
        </p:nvPicPr>
        <p:blipFill>
          <a:blip r:embed="rId5"/>
          <a:stretch>
            <a:fillRect/>
          </a:stretch>
        </p:blipFill>
        <p:spPr>
          <a:xfrm>
            <a:off x="471047" y="2160160"/>
            <a:ext cx="4143953" cy="4020111"/>
          </a:xfrm>
          <a:prstGeom prst="rect">
            <a:avLst/>
          </a:prstGeom>
        </p:spPr>
      </p:pic>
    </p:spTree>
    <p:extLst>
      <p:ext uri="{BB962C8B-B14F-4D97-AF65-F5344CB8AC3E}">
        <p14:creationId xmlns:p14="http://schemas.microsoft.com/office/powerpoint/2010/main" val="209381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id="{B40BDE44-3780-4A07-99FA-D17C127F4CD7}"/>
              </a:ext>
            </a:extLst>
          </p:cNvPr>
          <p:cNvSpPr>
            <a:spLocks noGrp="1"/>
          </p:cNvSpPr>
          <p:nvPr>
            <p:ph type="body" sz="quarter" idx="13"/>
          </p:nvPr>
        </p:nvSpPr>
        <p:spPr/>
        <p:txBody>
          <a:bodyPr/>
          <a:lstStyle/>
          <a:p>
            <a:r>
              <a:rPr lang="en-US" dirty="0"/>
              <a:t>Master of Data Science</a:t>
            </a:r>
            <a:endParaRPr lang="ru-RU" dirty="0"/>
          </a:p>
          <a:p>
            <a:endParaRPr lang="ru-RU" dirty="0"/>
          </a:p>
        </p:txBody>
      </p:sp>
      <p:sp>
        <p:nvSpPr>
          <p:cNvPr id="10" name="Текст 9">
            <a:extLst>
              <a:ext uri="{FF2B5EF4-FFF2-40B4-BE49-F238E27FC236}">
                <a16:creationId xmlns:a16="http://schemas.microsoft.com/office/drawing/2014/main" id="{D8B341F0-5674-4173-AC8B-34A55D433BA9}"/>
              </a:ext>
            </a:extLst>
          </p:cNvPr>
          <p:cNvSpPr>
            <a:spLocks noGrp="1"/>
          </p:cNvSpPr>
          <p:nvPr>
            <p:ph type="body" sz="quarter" idx="14"/>
          </p:nvPr>
        </p:nvSpPr>
        <p:spPr>
          <a:xfrm>
            <a:off x="3459162" y="548720"/>
            <a:ext cx="2179637" cy="408109"/>
          </a:xfrm>
        </p:spPr>
        <p:txBody>
          <a:bodyPr/>
          <a:lstStyle/>
          <a:p>
            <a:r>
              <a:rPr lang="en-US" dirty="0"/>
              <a:t>Optimal Parameters of Limit Orders in High Frequency Market Making Strategy</a:t>
            </a:r>
            <a:endParaRPr lang="ru-RU" dirty="0"/>
          </a:p>
          <a:p>
            <a:endParaRPr lang="ru-RU" dirty="0"/>
          </a:p>
        </p:txBody>
      </p:sp>
      <p:sp>
        <p:nvSpPr>
          <p:cNvPr id="11" name="Текст 10">
            <a:extLst>
              <a:ext uri="{FF2B5EF4-FFF2-40B4-BE49-F238E27FC236}">
                <a16:creationId xmlns:a16="http://schemas.microsoft.com/office/drawing/2014/main" id="{39E06DEA-E6C2-4666-8384-8B5A0FAA2E36}"/>
              </a:ext>
            </a:extLst>
          </p:cNvPr>
          <p:cNvSpPr>
            <a:spLocks noGrp="1"/>
          </p:cNvSpPr>
          <p:nvPr>
            <p:ph type="body" sz="quarter" idx="15"/>
          </p:nvPr>
        </p:nvSpPr>
        <p:spPr/>
        <p:txBody>
          <a:bodyPr/>
          <a:lstStyle/>
          <a:p>
            <a:r>
              <a:rPr lang="en-US" dirty="0"/>
              <a:t>Appendix</a:t>
            </a:r>
            <a:endParaRPr lang="ru-RU" dirty="0"/>
          </a:p>
        </p:txBody>
      </p:sp>
      <p:sp>
        <p:nvSpPr>
          <p:cNvPr id="13" name="Заголовок 13">
            <a:extLst>
              <a:ext uri="{FF2B5EF4-FFF2-40B4-BE49-F238E27FC236}">
                <a16:creationId xmlns:a16="http://schemas.microsoft.com/office/drawing/2014/main" id="{0A899DC6-2B3F-40A7-A97D-1F5C024EB909}"/>
              </a:ext>
            </a:extLst>
          </p:cNvPr>
          <p:cNvSpPr txBox="1">
            <a:spLocks/>
          </p:cNvSpPr>
          <p:nvPr/>
        </p:nvSpPr>
        <p:spPr>
          <a:xfrm>
            <a:off x="585898" y="1447790"/>
            <a:ext cx="11055239" cy="4857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Data generation algorithm</a:t>
            </a:r>
            <a:endParaRPr lang="ru-RU" sz="2400" b="1" dirty="0"/>
          </a:p>
        </p:txBody>
      </p:sp>
      <p:sp>
        <p:nvSpPr>
          <p:cNvPr id="14" name="Текст 28">
            <a:extLst>
              <a:ext uri="{FF2B5EF4-FFF2-40B4-BE49-F238E27FC236}">
                <a16:creationId xmlns:a16="http://schemas.microsoft.com/office/drawing/2014/main" id="{D22D8DBB-6A47-431F-82E2-8D3FA46E4188}"/>
              </a:ext>
            </a:extLst>
          </p:cNvPr>
          <p:cNvSpPr txBox="1">
            <a:spLocks/>
          </p:cNvSpPr>
          <p:nvPr/>
        </p:nvSpPr>
        <p:spPr>
          <a:xfrm>
            <a:off x="515938" y="2152650"/>
            <a:ext cx="5543550" cy="412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dirty="0"/>
              <a:t>Poisson process with intensity </a:t>
            </a:r>
            <a:r>
              <a:rPr lang="el-GR" sz="1800" dirty="0">
                <a:latin typeface="Times New Roman" panose="02020603050405020304" pitchFamily="18" charset="0"/>
                <a:cs typeface="Times New Roman" panose="02020603050405020304" pitchFamily="18" charset="0"/>
              </a:rPr>
              <a:t>Λ</a:t>
            </a:r>
            <a:r>
              <a:rPr lang="en-US" sz="1800" dirty="0">
                <a:latin typeface="Times New Roman" panose="02020603050405020304" pitchFamily="18" charset="0"/>
                <a:cs typeface="Times New Roman" panose="02020603050405020304" pitchFamily="18" charset="0"/>
              </a:rPr>
              <a:t> </a:t>
            </a:r>
            <a:r>
              <a:rPr lang="en-US" sz="1800" dirty="0"/>
              <a:t>to generate moments of market order events.</a:t>
            </a:r>
          </a:p>
          <a:p>
            <a:pPr marL="342900" indent="-342900">
              <a:buFont typeface="+mj-lt"/>
              <a:buAutoNum type="arabicPeriod"/>
            </a:pPr>
            <a:r>
              <a:rPr lang="en-US" sz="1800" dirty="0"/>
              <a:t>With </a:t>
            </a:r>
            <a:r>
              <a:rPr lang="en-US" sz="1800" dirty="0" err="1"/>
              <a:t>P</a:t>
            </a:r>
            <a:r>
              <a:rPr lang="en-US" sz="1800" baseline="-25000" dirty="0" err="1"/>
              <a:t>buy</a:t>
            </a:r>
            <a:r>
              <a:rPr lang="en-US" sz="1800" dirty="0"/>
              <a:t> probability new market order is buy order (rounded to 50%)</a:t>
            </a:r>
          </a:p>
          <a:p>
            <a:pPr marL="342900" indent="-342900">
              <a:buFont typeface="+mj-lt"/>
              <a:buAutoNum type="arabicPeriod"/>
            </a:pPr>
            <a:r>
              <a:rPr lang="en-US" sz="1800" dirty="0"/>
              <a:t>With P</a:t>
            </a:r>
            <a:r>
              <a:rPr lang="en-US" sz="1800" baseline="-25000" dirty="0"/>
              <a:t>x50</a:t>
            </a:r>
            <a:r>
              <a:rPr lang="en-US" sz="1800" dirty="0"/>
              <a:t> probability new market order is factor of 50 order (36% based on historical data)</a:t>
            </a:r>
          </a:p>
          <a:p>
            <a:pPr marL="342900" indent="-342900">
              <a:buFont typeface="+mj-lt"/>
              <a:buAutoNum type="arabicPeriod"/>
            </a:pPr>
            <a:r>
              <a:rPr lang="en-US" sz="1800" dirty="0"/>
              <a:t>Use empirical PDF (KDE) for regular orders, empirical PMF for x50 orders</a:t>
            </a:r>
          </a:p>
          <a:p>
            <a:pPr marL="342900" indent="-342900">
              <a:buFont typeface="+mj-lt"/>
              <a:buAutoNum type="arabicPeriod"/>
            </a:pPr>
            <a:r>
              <a:rPr lang="en-US" sz="1800" dirty="0"/>
              <a:t>Brownian motion for mid price evolution</a:t>
            </a:r>
          </a:p>
          <a:p>
            <a:pPr marL="342900" indent="-342900">
              <a:buFont typeface="+mj-lt"/>
              <a:buAutoNum type="arabicPeriod"/>
            </a:pPr>
            <a:endParaRPr lang="en-US" sz="1800" dirty="0"/>
          </a:p>
        </p:txBody>
      </p:sp>
      <p:sp>
        <p:nvSpPr>
          <p:cNvPr id="15" name="Текст 28">
            <a:extLst>
              <a:ext uri="{FF2B5EF4-FFF2-40B4-BE49-F238E27FC236}">
                <a16:creationId xmlns:a16="http://schemas.microsoft.com/office/drawing/2014/main" id="{6427B9A5-9FAD-4D5D-ABE7-F93887A28880}"/>
              </a:ext>
            </a:extLst>
          </p:cNvPr>
          <p:cNvSpPr txBox="1">
            <a:spLocks/>
          </p:cNvSpPr>
          <p:nvPr/>
        </p:nvSpPr>
        <p:spPr>
          <a:xfrm>
            <a:off x="6373813" y="2152650"/>
            <a:ext cx="4865687" cy="28670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2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Brownian motion parameters: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σ = 0.17, μ = 0</a:t>
            </a:r>
          </a:p>
          <a:p>
            <a:pPr marL="342900" lvl="0" indent="-342900" algn="just">
              <a:lnSpc>
                <a:spcPct val="12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Market microstructure parameters: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α = 2.0, K = 0.0067</a:t>
            </a:r>
            <a:endParaRPr lang="ru-RU" sz="1800" dirty="0">
              <a:effectLst/>
              <a:latin typeface="Times New Roman" panose="02020603050405020304" pitchFamily="18" charset="0"/>
              <a:ea typeface="Calibri" panose="020F0502020204030204" pitchFamily="34" charset="0"/>
            </a:endParaRPr>
          </a:p>
          <a:p>
            <a:pPr marL="342900" lvl="0" indent="-342900" algn="just">
              <a:lnSpc>
                <a:spcPct val="12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Spread for benchmark strategy is equal to 4 ticks.</a:t>
            </a:r>
            <a:endParaRPr lang="ru-RU" sz="1800" dirty="0">
              <a:effectLst/>
              <a:latin typeface="Times New Roman" panose="02020603050405020304" pitchFamily="18" charset="0"/>
              <a:ea typeface="Calibri" panose="020F0502020204030204" pitchFamily="34" charset="0"/>
            </a:endParaRPr>
          </a:p>
          <a:p>
            <a:pPr marL="342900" lvl="0" indent="-342900" algn="just">
              <a:lnSpc>
                <a:spcPct val="12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Risk aversion γ = 0.2.</a:t>
            </a:r>
            <a:endParaRPr lang="ru-RU" sz="1800" dirty="0">
              <a:effectLst/>
              <a:latin typeface="Times New Roman" panose="02020603050405020304" pitchFamily="18" charset="0"/>
              <a:ea typeface="Calibri" panose="020F0502020204030204" pitchFamily="34" charset="0"/>
            </a:endParaRPr>
          </a:p>
          <a:p>
            <a:pPr marL="342900" indent="-342900">
              <a:buFont typeface="+mj-lt"/>
              <a:buAutoNum type="arabicPeriod"/>
            </a:pPr>
            <a:endParaRPr lang="en-US" sz="1800" dirty="0"/>
          </a:p>
        </p:txBody>
      </p:sp>
      <p:sp>
        <p:nvSpPr>
          <p:cNvPr id="2" name="Управляющая кнопка: возврат 1">
            <a:hlinkClick r:id="rId2" action="ppaction://hlinksldjump" highlightClick="1"/>
            <a:extLst>
              <a:ext uri="{FF2B5EF4-FFF2-40B4-BE49-F238E27FC236}">
                <a16:creationId xmlns:a16="http://schemas.microsoft.com/office/drawing/2014/main" id="{5B9BA864-20E6-4D1A-9136-946A896FFB38}"/>
              </a:ext>
            </a:extLst>
          </p:cNvPr>
          <p:cNvSpPr/>
          <p:nvPr/>
        </p:nvSpPr>
        <p:spPr>
          <a:xfrm>
            <a:off x="11239499" y="6066329"/>
            <a:ext cx="600225" cy="485785"/>
          </a:xfrm>
          <a:prstGeom prst="actionButtonReturn">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solidFill>
                <a:schemeClr val="dk1"/>
              </a:solidFill>
            </a:endParaRPr>
          </a:p>
        </p:txBody>
      </p:sp>
    </p:spTree>
    <p:extLst>
      <p:ext uri="{BB962C8B-B14F-4D97-AF65-F5344CB8AC3E}">
        <p14:creationId xmlns:p14="http://schemas.microsoft.com/office/powerpoint/2010/main" val="80339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Introduction. Task definition</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p:txBody>
          <a:bodyPr>
            <a:normAutofit lnSpcReduction="10000"/>
          </a:bodyPr>
          <a:lstStyle/>
          <a:p>
            <a:r>
              <a:rPr lang="en-US" dirty="0"/>
              <a:t>Market maker provides liquidity, by setting buy and sell limit orders.</a:t>
            </a:r>
          </a:p>
          <a:p>
            <a:r>
              <a:rPr lang="en-US" dirty="0"/>
              <a:t>Base requirements:</a:t>
            </a:r>
          </a:p>
          <a:p>
            <a:pPr marL="285750" indent="-285750">
              <a:spcBef>
                <a:spcPts val="600"/>
              </a:spcBef>
              <a:buFont typeface="Wingdings" panose="05000000000000000000" pitchFamily="2" charset="2"/>
              <a:buChar char="§"/>
            </a:pPr>
            <a:r>
              <a:rPr lang="en-US" dirty="0"/>
              <a:t>Be in market most of time</a:t>
            </a:r>
          </a:p>
          <a:p>
            <a:pPr marL="285750" indent="-285750">
              <a:spcBef>
                <a:spcPts val="600"/>
              </a:spcBef>
              <a:buFont typeface="Wingdings" panose="05000000000000000000" pitchFamily="2" charset="2"/>
              <a:buChar char="§"/>
            </a:pPr>
            <a:r>
              <a:rPr lang="en-US" dirty="0"/>
              <a:t>Limit orders only</a:t>
            </a:r>
          </a:p>
          <a:p>
            <a:pPr marL="285750" indent="-285750">
              <a:spcBef>
                <a:spcPts val="600"/>
              </a:spcBef>
              <a:buFont typeface="Wingdings" panose="05000000000000000000" pitchFamily="2" charset="2"/>
              <a:buChar char="§"/>
            </a:pPr>
            <a:r>
              <a:rPr lang="en-US" dirty="0"/>
              <a:t>Both side orders simultaneously</a:t>
            </a:r>
          </a:p>
          <a:p>
            <a:pPr marL="285750" indent="-285750">
              <a:spcBef>
                <a:spcPts val="600"/>
              </a:spcBef>
              <a:buFont typeface="Wingdings" panose="05000000000000000000" pitchFamily="2" charset="2"/>
              <a:buChar char="§"/>
            </a:pPr>
            <a:r>
              <a:rPr lang="en-US" dirty="0"/>
              <a:t>Not far from medium price (spread limit)</a:t>
            </a:r>
          </a:p>
          <a:p>
            <a:pPr marL="285750" indent="-285750">
              <a:spcBef>
                <a:spcPts val="600"/>
              </a:spcBef>
              <a:buFont typeface="Wingdings" panose="05000000000000000000" pitchFamily="2" charset="2"/>
              <a:buChar char="§"/>
            </a:pPr>
            <a:endParaRPr lang="en-US" dirty="0"/>
          </a:p>
          <a:p>
            <a:pPr>
              <a:spcBef>
                <a:spcPts val="600"/>
              </a:spcBef>
            </a:pPr>
            <a:r>
              <a:rPr lang="en-US" b="1" dirty="0"/>
              <a:t>WHERE IS BETTER TO SET LIMIT ORDERS?</a:t>
            </a:r>
          </a:p>
          <a:p>
            <a:endParaRPr lang="en-US" dirty="0"/>
          </a:p>
        </p:txBody>
      </p:sp>
      <p:sp>
        <p:nvSpPr>
          <p:cNvPr id="20" name="Текст 19">
            <a:extLst>
              <a:ext uri="{FF2B5EF4-FFF2-40B4-BE49-F238E27FC236}">
                <a16:creationId xmlns:a16="http://schemas.microsoft.com/office/drawing/2014/main" id="{92AD4ACC-D733-5B44-9125-DD7DA6A4484A}"/>
              </a:ext>
            </a:extLst>
          </p:cNvPr>
          <p:cNvSpPr>
            <a:spLocks noGrp="1"/>
          </p:cNvSpPr>
          <p:nvPr>
            <p:ph type="body" sz="quarter" idx="16"/>
          </p:nvPr>
        </p:nvSpPr>
        <p:spPr/>
        <p:txBody>
          <a:bodyPr/>
          <a:lstStyle/>
          <a:p>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Introduction.</a:t>
            </a:r>
            <a:endParaRPr lang="ru-RU" dirty="0"/>
          </a:p>
        </p:txBody>
      </p:sp>
      <p:pic>
        <p:nvPicPr>
          <p:cNvPr id="3" name="Рисунок 2">
            <a:extLst>
              <a:ext uri="{FF2B5EF4-FFF2-40B4-BE49-F238E27FC236}">
                <a16:creationId xmlns:a16="http://schemas.microsoft.com/office/drawing/2014/main" id="{CC92077A-327D-47BA-A26C-EF22A2ED75B8}"/>
              </a:ext>
            </a:extLst>
          </p:cNvPr>
          <p:cNvPicPr>
            <a:picLocks noChangeAspect="1"/>
          </p:cNvPicPr>
          <p:nvPr/>
        </p:nvPicPr>
        <p:blipFill rotWithShape="1">
          <a:blip r:embed="rId2"/>
          <a:srcRect l="4734" t="7269" r="21663" b="5969"/>
          <a:stretch/>
        </p:blipFill>
        <p:spPr>
          <a:xfrm>
            <a:off x="5661892" y="1447789"/>
            <a:ext cx="5944210" cy="5255212"/>
          </a:xfrm>
          <a:prstGeom prst="rect">
            <a:avLst/>
          </a:prstGeom>
        </p:spPr>
      </p:pic>
      <p:sp>
        <p:nvSpPr>
          <p:cNvPr id="4" name="TextBox 3">
            <a:extLst>
              <a:ext uri="{FF2B5EF4-FFF2-40B4-BE49-F238E27FC236}">
                <a16:creationId xmlns:a16="http://schemas.microsoft.com/office/drawing/2014/main" id="{4F3ED009-9F80-49FD-BEA8-66738260553E}"/>
              </a:ext>
            </a:extLst>
          </p:cNvPr>
          <p:cNvSpPr txBox="1"/>
          <p:nvPr/>
        </p:nvSpPr>
        <p:spPr>
          <a:xfrm>
            <a:off x="9559636" y="1449388"/>
            <a:ext cx="1376219" cy="261610"/>
          </a:xfrm>
          <a:prstGeom prst="rect">
            <a:avLst/>
          </a:prstGeom>
          <a:noFill/>
        </p:spPr>
        <p:txBody>
          <a:bodyPr wrap="square" rtlCol="0">
            <a:spAutoFit/>
          </a:bodyPr>
          <a:lstStyle/>
          <a:p>
            <a:pPr algn="ctr"/>
            <a:r>
              <a:rPr lang="en-US" sz="1100" dirty="0">
                <a:latin typeface="HSE Sans" panose="02000000000000000000" pitchFamily="2" charset="0"/>
              </a:rPr>
              <a:t>Limit Order Book</a:t>
            </a:r>
            <a:endParaRPr lang="ru-RU" sz="1100" dirty="0">
              <a:latin typeface="HSE Sans" panose="02000000000000000000" pitchFamily="2" charset="0"/>
            </a:endParaRPr>
          </a:p>
        </p:txBody>
      </p:sp>
      <p:sp>
        <p:nvSpPr>
          <p:cNvPr id="5" name="TextBox 4">
            <a:extLst>
              <a:ext uri="{FF2B5EF4-FFF2-40B4-BE49-F238E27FC236}">
                <a16:creationId xmlns:a16="http://schemas.microsoft.com/office/drawing/2014/main" id="{8A437F56-FA2C-4D8D-83FF-E07D2F5B680E}"/>
              </a:ext>
            </a:extLst>
          </p:cNvPr>
          <p:cNvSpPr txBox="1"/>
          <p:nvPr/>
        </p:nvSpPr>
        <p:spPr>
          <a:xfrm>
            <a:off x="6259892" y="1449388"/>
            <a:ext cx="2837927" cy="261610"/>
          </a:xfrm>
          <a:prstGeom prst="rect">
            <a:avLst/>
          </a:prstGeom>
          <a:noFill/>
        </p:spPr>
        <p:txBody>
          <a:bodyPr wrap="square" rtlCol="0">
            <a:spAutoFit/>
          </a:bodyPr>
          <a:lstStyle/>
          <a:p>
            <a:pPr algn="ctr"/>
            <a:r>
              <a:rPr lang="en-US" sz="1100" dirty="0">
                <a:latin typeface="HSE Sans" panose="02000000000000000000" pitchFamily="2" charset="0"/>
              </a:rPr>
              <a:t>Price Graph</a:t>
            </a:r>
            <a:endParaRPr lang="ru-RU" sz="1100" dirty="0">
              <a:latin typeface="HSE Sans" panose="02000000000000000000" pitchFamily="2" charset="0"/>
            </a:endParaRPr>
          </a:p>
        </p:txBody>
      </p:sp>
    </p:spTree>
    <p:extLst>
      <p:ext uri="{BB962C8B-B14F-4D97-AF65-F5344CB8AC3E}">
        <p14:creationId xmlns:p14="http://schemas.microsoft.com/office/powerpoint/2010/main" val="115334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a:xfrm>
            <a:off x="585898" y="1447790"/>
            <a:ext cx="11055239" cy="777025"/>
          </a:xfrm>
        </p:spPr>
        <p:txBody>
          <a:bodyPr/>
          <a:lstStyle/>
          <a:p>
            <a:r>
              <a:rPr lang="en-US" dirty="0"/>
              <a:t>Simple (benchmark) strategy</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85898" y="2379663"/>
            <a:ext cx="2873265" cy="2399371"/>
          </a:xfrm>
        </p:spPr>
        <p:txBody>
          <a:bodyPr>
            <a:normAutofit/>
          </a:bodyPr>
          <a:lstStyle/>
          <a:p>
            <a:r>
              <a:rPr lang="en-US" dirty="0"/>
              <a:t>Fix distance from current mid price.</a:t>
            </a:r>
          </a:p>
          <a:p>
            <a:r>
              <a:rPr lang="en-US" sz="1400" dirty="0">
                <a:effectLst/>
                <a:latin typeface="Cambria Math" panose="02040503050406030204" pitchFamily="18" charset="0"/>
                <a:ea typeface="Calibri" panose="020F0502020204030204" pitchFamily="34" charset="0"/>
                <a:cs typeface="Cambria Math" panose="02040503050406030204" pitchFamily="18" charset="0"/>
              </a:rPr>
              <a:t>𝑝</a:t>
            </a:r>
            <a:r>
              <a:rPr lang="en-US" sz="1400" baseline="-25000" dirty="0">
                <a:effectLst/>
                <a:latin typeface="Cambria Math" panose="02040503050406030204" pitchFamily="18" charset="0"/>
                <a:ea typeface="Calibri" panose="020F0502020204030204" pitchFamily="34" charset="0"/>
                <a:cs typeface="Cambria Math" panose="02040503050406030204" pitchFamily="18" charset="0"/>
              </a:rPr>
              <a:t>𝑏</a:t>
            </a:r>
            <a:r>
              <a:rPr lang="en-US" sz="1400" i="1" baseline="-25000" dirty="0">
                <a:effectLst/>
                <a:latin typeface="Cambria Math" panose="02040503050406030204" pitchFamily="18" charset="0"/>
                <a:ea typeface="Calibri" panose="020F0502020204030204" pitchFamily="34" charset="0"/>
                <a:cs typeface="Cambria Math" panose="02040503050406030204" pitchFamily="18" charset="0"/>
              </a:rPr>
              <a:t>id</a:t>
            </a:r>
            <a:r>
              <a:rPr lang="en-US" sz="1400" dirty="0">
                <a:effectLst/>
                <a:latin typeface="Cambria Math" panose="02040503050406030204" pitchFamily="18" charset="0"/>
                <a:ea typeface="Calibri" panose="020F0502020204030204" pitchFamily="34" charset="0"/>
                <a:cs typeface="Cambria Math" panose="02040503050406030204" pitchFamily="18" charset="0"/>
              </a:rPr>
              <a:t> </a:t>
            </a:r>
            <a:r>
              <a:rPr lang="en-US" sz="1400" dirty="0">
                <a:effectLst/>
                <a:latin typeface="Times New Roman" panose="02020603050405020304" pitchFamily="18" charset="0"/>
                <a:ea typeface="Calibri" panose="020F0502020204030204" pitchFamily="34" charset="0"/>
              </a:rPr>
              <a:t>= </a:t>
            </a:r>
            <a:r>
              <a:rPr lang="en-US" sz="1400" dirty="0">
                <a:effectLst/>
                <a:latin typeface="Cambria Math" panose="02040503050406030204" pitchFamily="18" charset="0"/>
                <a:ea typeface="Calibri" panose="020F0502020204030204" pitchFamily="34" charset="0"/>
                <a:cs typeface="Cambria Math" panose="02040503050406030204" pitchFamily="18" charset="0"/>
              </a:rPr>
              <a:t>mid </a:t>
            </a:r>
            <a:r>
              <a:rPr lang="en-US" sz="1400" dirty="0">
                <a:effectLst/>
                <a:latin typeface="Times New Roman" panose="02020603050405020304" pitchFamily="18" charset="0"/>
                <a:ea typeface="Calibri" panose="020F0502020204030204" pitchFamily="34" charset="0"/>
              </a:rPr>
              <a:t>– </a:t>
            </a:r>
            <a:r>
              <a:rPr lang="en-US" sz="1400" i="1" dirty="0">
                <a:effectLst/>
                <a:latin typeface="Times New Roman" panose="02020603050405020304" pitchFamily="18" charset="0"/>
                <a:ea typeface="Calibri" panose="020F0502020204030204" pitchFamily="34" charset="0"/>
              </a:rPr>
              <a:t>spread</a:t>
            </a:r>
            <a:r>
              <a:rPr lang="en-US" sz="1400" dirty="0">
                <a:effectLst/>
                <a:latin typeface="Times New Roman" panose="02020603050405020304" pitchFamily="18" charset="0"/>
                <a:ea typeface="Calibri" panose="020F0502020204030204" pitchFamily="34" charset="0"/>
              </a:rPr>
              <a:t>/2</a:t>
            </a:r>
            <a:endParaRPr lang="ru-RU" sz="1400" dirty="0">
              <a:effectLst/>
              <a:latin typeface="Times New Roman" panose="02020603050405020304" pitchFamily="18" charset="0"/>
              <a:ea typeface="Calibri" panose="020F0502020204030204" pitchFamily="34" charset="0"/>
            </a:endParaRPr>
          </a:p>
          <a:p>
            <a:r>
              <a:rPr lang="en-US" sz="1400" dirty="0">
                <a:effectLst/>
                <a:latin typeface="Cambria Math" panose="02040503050406030204" pitchFamily="18" charset="0"/>
                <a:ea typeface="Calibri" panose="020F0502020204030204" pitchFamily="34" charset="0"/>
                <a:cs typeface="Cambria Math" panose="02040503050406030204" pitchFamily="18" charset="0"/>
              </a:rPr>
              <a:t>𝑝</a:t>
            </a:r>
            <a:r>
              <a:rPr lang="en-US" sz="1400" i="1" baseline="-25000" dirty="0">
                <a:effectLst/>
                <a:latin typeface="Cambria Math" panose="02040503050406030204" pitchFamily="18" charset="0"/>
                <a:ea typeface="Calibri" panose="020F0502020204030204" pitchFamily="34" charset="0"/>
                <a:cs typeface="Cambria Math" panose="02040503050406030204" pitchFamily="18" charset="0"/>
              </a:rPr>
              <a:t>ask</a:t>
            </a:r>
            <a:r>
              <a:rPr lang="en-US" sz="1400" dirty="0">
                <a:effectLst/>
                <a:latin typeface="Cambria Math" panose="02040503050406030204" pitchFamily="18" charset="0"/>
                <a:ea typeface="Calibri" panose="020F0502020204030204" pitchFamily="34" charset="0"/>
                <a:cs typeface="Cambria Math" panose="02040503050406030204" pitchFamily="18" charset="0"/>
              </a:rPr>
              <a:t> </a:t>
            </a:r>
            <a:r>
              <a:rPr lang="en-US" sz="1400" dirty="0">
                <a:effectLst/>
                <a:latin typeface="Times New Roman" panose="02020603050405020304" pitchFamily="18" charset="0"/>
                <a:ea typeface="Calibri" panose="020F0502020204030204" pitchFamily="34" charset="0"/>
              </a:rPr>
              <a:t>= </a:t>
            </a:r>
            <a:r>
              <a:rPr lang="en-US" sz="1400" dirty="0">
                <a:effectLst/>
                <a:latin typeface="Cambria Math" panose="02040503050406030204" pitchFamily="18" charset="0"/>
                <a:ea typeface="Calibri" panose="020F0502020204030204" pitchFamily="34" charset="0"/>
                <a:cs typeface="Cambria Math" panose="02040503050406030204" pitchFamily="18" charset="0"/>
              </a:rPr>
              <a:t>mid </a:t>
            </a:r>
            <a:r>
              <a:rPr lang="en-US" sz="1400" dirty="0">
                <a:effectLst/>
                <a:latin typeface="Times New Roman" panose="02020603050405020304" pitchFamily="18" charset="0"/>
                <a:ea typeface="Calibri" panose="020F0502020204030204" pitchFamily="34" charset="0"/>
              </a:rPr>
              <a:t>+ </a:t>
            </a:r>
            <a:r>
              <a:rPr lang="en-US" sz="1400" i="1" dirty="0">
                <a:effectLst/>
                <a:latin typeface="Times New Roman" panose="02020603050405020304" pitchFamily="18" charset="0"/>
                <a:ea typeface="Calibri" panose="020F0502020204030204" pitchFamily="34" charset="0"/>
              </a:rPr>
              <a:t>spread</a:t>
            </a:r>
            <a:r>
              <a:rPr lang="en-US" sz="1400" dirty="0">
                <a:effectLst/>
                <a:latin typeface="Times New Roman" panose="02020603050405020304" pitchFamily="18" charset="0"/>
                <a:ea typeface="Calibri" panose="020F0502020204030204" pitchFamily="34" charset="0"/>
              </a:rPr>
              <a:t>/2</a:t>
            </a:r>
          </a:p>
          <a:p>
            <a:r>
              <a:rPr lang="en-US" dirty="0"/>
              <a:t>𝑠𝑝𝑟𝑒𝑎𝑑 = 𝑐𝑜𝑛𝑠𝑡</a:t>
            </a:r>
          </a:p>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δ</a:t>
            </a:r>
            <a:r>
              <a:rPr lang="en-US" sz="1400" baseline="-25000" dirty="0" err="1">
                <a:latin typeface="Times New Roman" panose="02020603050405020304" pitchFamily="18" charset="0"/>
                <a:cs typeface="Times New Roman" panose="02020603050405020304" pitchFamily="18" charset="0"/>
              </a:rPr>
              <a:t>bid</a:t>
            </a:r>
            <a:r>
              <a:rPr lang="en-US" sz="1400" dirty="0">
                <a:latin typeface="Times New Roman" panose="02020603050405020304" pitchFamily="18" charset="0"/>
                <a:cs typeface="Times New Roman" panose="02020603050405020304" pitchFamily="18" charset="0"/>
              </a:rPr>
              <a:t> = </a:t>
            </a:r>
            <a:r>
              <a:rPr lang="el-GR" sz="1400" dirty="0">
                <a:latin typeface="Times New Roman" panose="02020603050405020304" pitchFamily="18" charset="0"/>
                <a:cs typeface="Times New Roman" panose="02020603050405020304" pitchFamily="18" charset="0"/>
              </a:rPr>
              <a:t>δ</a:t>
            </a:r>
            <a:r>
              <a:rPr lang="en-US" sz="1400" baseline="-25000" dirty="0">
                <a:latin typeface="Times New Roman" panose="02020603050405020304" pitchFamily="18" charset="0"/>
                <a:cs typeface="Times New Roman" panose="02020603050405020304" pitchFamily="18" charset="0"/>
              </a:rPr>
              <a:t>ask</a:t>
            </a:r>
            <a:r>
              <a:rPr lang="en-US" sz="1400" dirty="0">
                <a:latin typeface="Times New Roman" panose="02020603050405020304" pitchFamily="18" charset="0"/>
                <a:cs typeface="Times New Roman" panose="02020603050405020304" pitchFamily="18" charset="0"/>
              </a:rPr>
              <a:t> =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spread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p>
            <a:endParaRPr lang="en-US" dirty="0"/>
          </a:p>
          <a:p>
            <a:r>
              <a:rPr lang="en-US" dirty="0"/>
              <a:t>We use this strategy as a benchmark</a:t>
            </a:r>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Introduction</a:t>
            </a:r>
            <a:endParaRPr lang="ru-RU" dirty="0"/>
          </a:p>
        </p:txBody>
      </p:sp>
      <p:pic>
        <p:nvPicPr>
          <p:cNvPr id="11" name="Рисунок 10">
            <a:extLst>
              <a:ext uri="{FF2B5EF4-FFF2-40B4-BE49-F238E27FC236}">
                <a16:creationId xmlns:a16="http://schemas.microsoft.com/office/drawing/2014/main" id="{DDCC20F1-B2A5-4515-9A3A-DCB61DC14132}"/>
              </a:ext>
            </a:extLst>
          </p:cNvPr>
          <p:cNvPicPr>
            <a:picLocks noChangeAspect="1"/>
          </p:cNvPicPr>
          <p:nvPr/>
        </p:nvPicPr>
        <p:blipFill>
          <a:blip r:embed="rId2"/>
          <a:stretch>
            <a:fillRect/>
          </a:stretch>
        </p:blipFill>
        <p:spPr>
          <a:xfrm>
            <a:off x="3459163" y="2224815"/>
            <a:ext cx="8181975" cy="3080781"/>
          </a:xfrm>
          <a:prstGeom prst="rect">
            <a:avLst/>
          </a:prstGeom>
        </p:spPr>
      </p:pic>
      <p:sp>
        <p:nvSpPr>
          <p:cNvPr id="13" name="TextBox 12">
            <a:extLst>
              <a:ext uri="{FF2B5EF4-FFF2-40B4-BE49-F238E27FC236}">
                <a16:creationId xmlns:a16="http://schemas.microsoft.com/office/drawing/2014/main" id="{C74653B9-CE67-428F-B4E7-696956F4D093}"/>
              </a:ext>
            </a:extLst>
          </p:cNvPr>
          <p:cNvSpPr txBox="1"/>
          <p:nvPr/>
        </p:nvSpPr>
        <p:spPr>
          <a:xfrm>
            <a:off x="3657600" y="5305596"/>
            <a:ext cx="7983538" cy="246221"/>
          </a:xfrm>
          <a:prstGeom prst="rect">
            <a:avLst/>
          </a:prstGeom>
          <a:noFill/>
        </p:spPr>
        <p:txBody>
          <a:bodyPr wrap="square">
            <a:spAutoFit/>
          </a:bodyPr>
          <a:lstStyle/>
          <a:p>
            <a:r>
              <a:rPr lang="en-US" sz="1000" i="1" dirty="0"/>
              <a:t>mid</a:t>
            </a:r>
            <a:r>
              <a:rPr lang="en-US" sz="1000" dirty="0"/>
              <a:t> or medium price is average of current best bid and best ask prices</a:t>
            </a:r>
            <a:endParaRPr lang="ru-RU" sz="1000" dirty="0"/>
          </a:p>
        </p:txBody>
      </p:sp>
      <p:sp>
        <p:nvSpPr>
          <p:cNvPr id="2" name="TextBox 1">
            <a:extLst>
              <a:ext uri="{FF2B5EF4-FFF2-40B4-BE49-F238E27FC236}">
                <a16:creationId xmlns:a16="http://schemas.microsoft.com/office/drawing/2014/main" id="{8A6EA721-2A27-456B-BAD7-15CEA5C212CE}"/>
              </a:ext>
            </a:extLst>
          </p:cNvPr>
          <p:cNvSpPr txBox="1"/>
          <p:nvPr/>
        </p:nvSpPr>
        <p:spPr>
          <a:xfrm>
            <a:off x="6299200" y="3083902"/>
            <a:ext cx="434109" cy="276999"/>
          </a:xfrm>
          <a:prstGeom prst="rect">
            <a:avLst/>
          </a:prstGeom>
          <a:noFill/>
        </p:spPr>
        <p:txBody>
          <a:bodyPr wrap="square" rtlCol="0">
            <a:spAutoFit/>
          </a:bodyPr>
          <a:lstStyle/>
          <a:p>
            <a:pPr algn="l"/>
            <a:r>
              <a:rPr lang="el-GR" sz="1200" dirty="0">
                <a:latin typeface="HSE Sans" panose="02000000000000000000" pitchFamily="2" charset="0"/>
              </a:rPr>
              <a:t>δ</a:t>
            </a:r>
            <a:r>
              <a:rPr lang="en-US" sz="1200" baseline="-25000" dirty="0">
                <a:latin typeface="HSE Sans" panose="02000000000000000000" pitchFamily="2" charset="0"/>
              </a:rPr>
              <a:t>ask</a:t>
            </a:r>
            <a:endParaRPr lang="ru-RU" sz="1200" baseline="-25000" dirty="0">
              <a:latin typeface="HSE Sans" panose="02000000000000000000" pitchFamily="2" charset="0"/>
            </a:endParaRPr>
          </a:p>
        </p:txBody>
      </p:sp>
      <p:sp>
        <p:nvSpPr>
          <p:cNvPr id="10" name="TextBox 9">
            <a:extLst>
              <a:ext uri="{FF2B5EF4-FFF2-40B4-BE49-F238E27FC236}">
                <a16:creationId xmlns:a16="http://schemas.microsoft.com/office/drawing/2014/main" id="{237BF762-BD87-496A-AF5F-CF0CAC50EE2A}"/>
              </a:ext>
            </a:extLst>
          </p:cNvPr>
          <p:cNvSpPr txBox="1"/>
          <p:nvPr/>
        </p:nvSpPr>
        <p:spPr>
          <a:xfrm>
            <a:off x="11207027" y="4791432"/>
            <a:ext cx="434109" cy="276999"/>
          </a:xfrm>
          <a:prstGeom prst="rect">
            <a:avLst/>
          </a:prstGeom>
          <a:noFill/>
        </p:spPr>
        <p:txBody>
          <a:bodyPr wrap="square" rtlCol="0">
            <a:spAutoFit/>
          </a:bodyPr>
          <a:lstStyle/>
          <a:p>
            <a:pPr algn="l"/>
            <a:r>
              <a:rPr lang="en-US" sz="1200" dirty="0" err="1">
                <a:latin typeface="HSE Sans" panose="02000000000000000000" pitchFamily="2" charset="0"/>
              </a:rPr>
              <a:t>p</a:t>
            </a:r>
            <a:r>
              <a:rPr lang="en-US" sz="1200" baseline="-25000" dirty="0" err="1">
                <a:latin typeface="HSE Sans" panose="02000000000000000000" pitchFamily="2" charset="0"/>
              </a:rPr>
              <a:t>bid</a:t>
            </a:r>
            <a:endParaRPr lang="ru-RU" sz="1200" baseline="-25000" dirty="0">
              <a:latin typeface="HSE Sans" panose="02000000000000000000" pitchFamily="2" charset="0"/>
            </a:endParaRPr>
          </a:p>
        </p:txBody>
      </p:sp>
      <p:sp>
        <p:nvSpPr>
          <p:cNvPr id="12" name="TextBox 11">
            <a:extLst>
              <a:ext uri="{FF2B5EF4-FFF2-40B4-BE49-F238E27FC236}">
                <a16:creationId xmlns:a16="http://schemas.microsoft.com/office/drawing/2014/main" id="{9393C39D-7071-464E-8647-9BF4789181A3}"/>
              </a:ext>
            </a:extLst>
          </p:cNvPr>
          <p:cNvSpPr txBox="1"/>
          <p:nvPr/>
        </p:nvSpPr>
        <p:spPr>
          <a:xfrm>
            <a:off x="11207028" y="4395850"/>
            <a:ext cx="434109" cy="276999"/>
          </a:xfrm>
          <a:prstGeom prst="rect">
            <a:avLst/>
          </a:prstGeom>
          <a:noFill/>
        </p:spPr>
        <p:txBody>
          <a:bodyPr wrap="square" rtlCol="0">
            <a:spAutoFit/>
          </a:bodyPr>
          <a:lstStyle/>
          <a:p>
            <a:pPr algn="l"/>
            <a:r>
              <a:rPr lang="en-US" sz="1200" dirty="0">
                <a:latin typeface="HSE Sans" panose="02000000000000000000" pitchFamily="2" charset="0"/>
              </a:rPr>
              <a:t>mid</a:t>
            </a:r>
            <a:endParaRPr lang="ru-RU" sz="1200" dirty="0">
              <a:latin typeface="HSE Sans" panose="02000000000000000000" pitchFamily="2" charset="0"/>
            </a:endParaRPr>
          </a:p>
        </p:txBody>
      </p:sp>
      <p:cxnSp>
        <p:nvCxnSpPr>
          <p:cNvPr id="4" name="Прямая со стрелкой 3">
            <a:extLst>
              <a:ext uri="{FF2B5EF4-FFF2-40B4-BE49-F238E27FC236}">
                <a16:creationId xmlns:a16="http://schemas.microsoft.com/office/drawing/2014/main" id="{AADF8F3E-E867-40CE-8B0B-19C5090A8120}"/>
              </a:ext>
            </a:extLst>
          </p:cNvPr>
          <p:cNvCxnSpPr>
            <a:cxnSpLocks/>
          </p:cNvCxnSpPr>
          <p:nvPr/>
        </p:nvCxnSpPr>
        <p:spPr>
          <a:xfrm>
            <a:off x="6332428" y="3033333"/>
            <a:ext cx="0" cy="39566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9" name="Прямая со стрелкой 8">
            <a:extLst>
              <a:ext uri="{FF2B5EF4-FFF2-40B4-BE49-F238E27FC236}">
                <a16:creationId xmlns:a16="http://schemas.microsoft.com/office/drawing/2014/main" id="{A8D3C4FD-1B6F-4A39-A049-A1DFB7D10F03}"/>
              </a:ext>
            </a:extLst>
          </p:cNvPr>
          <p:cNvCxnSpPr>
            <a:cxnSpLocks/>
          </p:cNvCxnSpPr>
          <p:nvPr/>
        </p:nvCxnSpPr>
        <p:spPr>
          <a:xfrm>
            <a:off x="6687127" y="3429000"/>
            <a:ext cx="0" cy="404091"/>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21" name="TextBox 20">
            <a:extLst>
              <a:ext uri="{FF2B5EF4-FFF2-40B4-BE49-F238E27FC236}">
                <a16:creationId xmlns:a16="http://schemas.microsoft.com/office/drawing/2014/main" id="{E7F2CB03-6570-49E5-A40B-0931B4ED404A}"/>
              </a:ext>
            </a:extLst>
          </p:cNvPr>
          <p:cNvSpPr txBox="1"/>
          <p:nvPr/>
        </p:nvSpPr>
        <p:spPr>
          <a:xfrm>
            <a:off x="6332428" y="3440848"/>
            <a:ext cx="434109" cy="276999"/>
          </a:xfrm>
          <a:prstGeom prst="rect">
            <a:avLst/>
          </a:prstGeom>
          <a:noFill/>
        </p:spPr>
        <p:txBody>
          <a:bodyPr wrap="square" rtlCol="0">
            <a:spAutoFit/>
          </a:bodyPr>
          <a:lstStyle/>
          <a:p>
            <a:pPr algn="l"/>
            <a:r>
              <a:rPr lang="el-GR" sz="1200" dirty="0">
                <a:latin typeface="HSE Sans" panose="02000000000000000000" pitchFamily="2" charset="0"/>
              </a:rPr>
              <a:t>δ</a:t>
            </a:r>
            <a:r>
              <a:rPr lang="en-US" sz="1200" baseline="-25000" dirty="0">
                <a:latin typeface="HSE Sans" panose="02000000000000000000" pitchFamily="2" charset="0"/>
              </a:rPr>
              <a:t>bid</a:t>
            </a:r>
            <a:endParaRPr lang="ru-RU" sz="1200" baseline="-25000" dirty="0">
              <a:latin typeface="HSE Sans" panose="02000000000000000000" pitchFamily="2" charset="0"/>
            </a:endParaRPr>
          </a:p>
        </p:txBody>
      </p:sp>
    </p:spTree>
    <p:extLst>
      <p:ext uri="{BB962C8B-B14F-4D97-AF65-F5344CB8AC3E}">
        <p14:creationId xmlns:p14="http://schemas.microsoft.com/office/powerpoint/2010/main" val="41824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Inventory risk</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15938" y="1974206"/>
            <a:ext cx="2458171" cy="3188921"/>
          </a:xfrm>
        </p:spPr>
        <p:txBody>
          <a:bodyPr>
            <a:normAutofit/>
          </a:bodyPr>
          <a:lstStyle/>
          <a:p>
            <a:r>
              <a:rPr lang="en-US" dirty="0"/>
              <a:t>Risk of adverse price movement having large inventory</a:t>
            </a:r>
          </a:p>
          <a:p>
            <a:r>
              <a:rPr lang="en-US" dirty="0"/>
              <a:t>Example for benchmark strategy with spread 0.01 RUB</a:t>
            </a:r>
          </a:p>
          <a:p>
            <a:endParaRPr lang="en-US" dirty="0"/>
          </a:p>
          <a:p>
            <a:endParaRPr lang="en-US" dirty="0"/>
          </a:p>
          <a:p>
            <a:endParaRPr lang="en-US" dirty="0"/>
          </a:p>
        </p:txBody>
      </p:sp>
      <p:sp>
        <p:nvSpPr>
          <p:cNvPr id="20" name="Текст 19">
            <a:extLst>
              <a:ext uri="{FF2B5EF4-FFF2-40B4-BE49-F238E27FC236}">
                <a16:creationId xmlns:a16="http://schemas.microsoft.com/office/drawing/2014/main" id="{92AD4ACC-D733-5B44-9125-DD7DA6A4484A}"/>
              </a:ext>
            </a:extLst>
          </p:cNvPr>
          <p:cNvSpPr>
            <a:spLocks noGrp="1"/>
          </p:cNvSpPr>
          <p:nvPr>
            <p:ph type="body" sz="quarter" idx="16"/>
          </p:nvPr>
        </p:nvSpPr>
        <p:spPr>
          <a:xfrm>
            <a:off x="3667527" y="1510069"/>
            <a:ext cx="3348036" cy="200929"/>
          </a:xfrm>
        </p:spPr>
        <p:txBody>
          <a:bodyPr>
            <a:noAutofit/>
          </a:bodyPr>
          <a:lstStyle/>
          <a:p>
            <a:r>
              <a:rPr lang="en-US" sz="1200" dirty="0"/>
              <a:t>1 minute of trades, 7 Jul 21, 11:00-11:01</a:t>
            </a:r>
            <a:endParaRPr lang="ru-RU" sz="1200"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Introduction</a:t>
            </a:r>
            <a:endParaRPr lang="ru-RU" dirty="0"/>
          </a:p>
        </p:txBody>
      </p:sp>
      <p:pic>
        <p:nvPicPr>
          <p:cNvPr id="6" name="Рисунок 5">
            <a:extLst>
              <a:ext uri="{FF2B5EF4-FFF2-40B4-BE49-F238E27FC236}">
                <a16:creationId xmlns:a16="http://schemas.microsoft.com/office/drawing/2014/main" id="{31007F65-1664-431B-91E4-A3806D3001C4}"/>
              </a:ext>
            </a:extLst>
          </p:cNvPr>
          <p:cNvPicPr>
            <a:picLocks noChangeAspect="1"/>
          </p:cNvPicPr>
          <p:nvPr/>
        </p:nvPicPr>
        <p:blipFill>
          <a:blip r:embed="rId2"/>
          <a:stretch>
            <a:fillRect/>
          </a:stretch>
        </p:blipFill>
        <p:spPr>
          <a:xfrm>
            <a:off x="3215812" y="1710998"/>
            <a:ext cx="8697539" cy="3982006"/>
          </a:xfrm>
          <a:prstGeom prst="rect">
            <a:avLst/>
          </a:prstGeom>
        </p:spPr>
      </p:pic>
      <p:sp>
        <p:nvSpPr>
          <p:cNvPr id="7" name="Равнобедренный треугольник 6">
            <a:extLst>
              <a:ext uri="{FF2B5EF4-FFF2-40B4-BE49-F238E27FC236}">
                <a16:creationId xmlns:a16="http://schemas.microsoft.com/office/drawing/2014/main" id="{81A4B2B1-B350-435E-A2BA-4D8869063BE4}"/>
              </a:ext>
            </a:extLst>
          </p:cNvPr>
          <p:cNvSpPr/>
          <p:nvPr/>
        </p:nvSpPr>
        <p:spPr>
          <a:xfrm>
            <a:off x="3916209" y="2918057"/>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Равнобедренный треугольник 14">
            <a:extLst>
              <a:ext uri="{FF2B5EF4-FFF2-40B4-BE49-F238E27FC236}">
                <a16:creationId xmlns:a16="http://schemas.microsoft.com/office/drawing/2014/main" id="{1334B20B-B5BE-4C0B-98A8-7E64D9834E62}"/>
              </a:ext>
            </a:extLst>
          </p:cNvPr>
          <p:cNvSpPr/>
          <p:nvPr/>
        </p:nvSpPr>
        <p:spPr>
          <a:xfrm>
            <a:off x="4304137" y="2593922"/>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1" name="Равнобедренный треугольник 20">
            <a:extLst>
              <a:ext uri="{FF2B5EF4-FFF2-40B4-BE49-F238E27FC236}">
                <a16:creationId xmlns:a16="http://schemas.microsoft.com/office/drawing/2014/main" id="{754C7769-3323-4F45-9E57-20F46FF607C7}"/>
              </a:ext>
            </a:extLst>
          </p:cNvPr>
          <p:cNvSpPr/>
          <p:nvPr/>
        </p:nvSpPr>
        <p:spPr>
          <a:xfrm>
            <a:off x="5587995" y="3043924"/>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2" name="Равнобедренный треугольник 21">
            <a:extLst>
              <a:ext uri="{FF2B5EF4-FFF2-40B4-BE49-F238E27FC236}">
                <a16:creationId xmlns:a16="http://schemas.microsoft.com/office/drawing/2014/main" id="{58593815-A1EA-4DB6-93F2-B0CD0611BD4B}"/>
              </a:ext>
            </a:extLst>
          </p:cNvPr>
          <p:cNvSpPr/>
          <p:nvPr/>
        </p:nvSpPr>
        <p:spPr>
          <a:xfrm>
            <a:off x="5874322" y="3487269"/>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3" name="Равнобедренный треугольник 22">
            <a:extLst>
              <a:ext uri="{FF2B5EF4-FFF2-40B4-BE49-F238E27FC236}">
                <a16:creationId xmlns:a16="http://schemas.microsoft.com/office/drawing/2014/main" id="{EA2F9BE3-1C31-441C-91CC-729F8293B366}"/>
              </a:ext>
            </a:extLst>
          </p:cNvPr>
          <p:cNvSpPr/>
          <p:nvPr/>
        </p:nvSpPr>
        <p:spPr>
          <a:xfrm>
            <a:off x="6428504" y="3671996"/>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4" name="Равнобедренный треугольник 23">
            <a:extLst>
              <a:ext uri="{FF2B5EF4-FFF2-40B4-BE49-F238E27FC236}">
                <a16:creationId xmlns:a16="http://schemas.microsoft.com/office/drawing/2014/main" id="{3FFCC3D7-C5E1-42AD-A4B8-21F5A99308F1}"/>
              </a:ext>
            </a:extLst>
          </p:cNvPr>
          <p:cNvSpPr/>
          <p:nvPr/>
        </p:nvSpPr>
        <p:spPr>
          <a:xfrm>
            <a:off x="9384135" y="4383022"/>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5" name="Равнобедренный треугольник 24">
            <a:extLst>
              <a:ext uri="{FF2B5EF4-FFF2-40B4-BE49-F238E27FC236}">
                <a16:creationId xmlns:a16="http://schemas.microsoft.com/office/drawing/2014/main" id="{D857147E-9E0D-4CDF-8911-EFE6ADCA0D6C}"/>
              </a:ext>
            </a:extLst>
          </p:cNvPr>
          <p:cNvSpPr/>
          <p:nvPr/>
        </p:nvSpPr>
        <p:spPr>
          <a:xfrm>
            <a:off x="9467267" y="4780360"/>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6" name="Равнобедренный треугольник 25">
            <a:extLst>
              <a:ext uri="{FF2B5EF4-FFF2-40B4-BE49-F238E27FC236}">
                <a16:creationId xmlns:a16="http://schemas.microsoft.com/office/drawing/2014/main" id="{566E6264-40D7-475C-B47A-F80464B67F0A}"/>
              </a:ext>
            </a:extLst>
          </p:cNvPr>
          <p:cNvSpPr/>
          <p:nvPr/>
        </p:nvSpPr>
        <p:spPr>
          <a:xfrm>
            <a:off x="9772067" y="5044487"/>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7" name="Равнобедренный треугольник 26">
            <a:extLst>
              <a:ext uri="{FF2B5EF4-FFF2-40B4-BE49-F238E27FC236}">
                <a16:creationId xmlns:a16="http://schemas.microsoft.com/office/drawing/2014/main" id="{B80B93EE-A7C3-4427-B0B6-1836024A1F9D}"/>
              </a:ext>
            </a:extLst>
          </p:cNvPr>
          <p:cNvSpPr/>
          <p:nvPr/>
        </p:nvSpPr>
        <p:spPr>
          <a:xfrm>
            <a:off x="9799776" y="5131342"/>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8" name="Равнобедренный треугольник 27">
            <a:extLst>
              <a:ext uri="{FF2B5EF4-FFF2-40B4-BE49-F238E27FC236}">
                <a16:creationId xmlns:a16="http://schemas.microsoft.com/office/drawing/2014/main" id="{0F9E37FE-D092-43B5-AFB9-3F6ABFD7D0DA}"/>
              </a:ext>
            </a:extLst>
          </p:cNvPr>
          <p:cNvSpPr/>
          <p:nvPr/>
        </p:nvSpPr>
        <p:spPr>
          <a:xfrm>
            <a:off x="10612576" y="4983560"/>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29" name="Равнобедренный треугольник 28">
            <a:extLst>
              <a:ext uri="{FF2B5EF4-FFF2-40B4-BE49-F238E27FC236}">
                <a16:creationId xmlns:a16="http://schemas.microsoft.com/office/drawing/2014/main" id="{93604A28-410E-44FC-85DB-FB712275B14E}"/>
              </a:ext>
            </a:extLst>
          </p:cNvPr>
          <p:cNvSpPr/>
          <p:nvPr/>
        </p:nvSpPr>
        <p:spPr>
          <a:xfrm>
            <a:off x="9799776" y="5243121"/>
            <a:ext cx="147792" cy="121854"/>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30" name="Равнобедренный треугольник 29">
            <a:extLst>
              <a:ext uri="{FF2B5EF4-FFF2-40B4-BE49-F238E27FC236}">
                <a16:creationId xmlns:a16="http://schemas.microsoft.com/office/drawing/2014/main" id="{A62F2172-FF65-4ED0-A8D1-7A3117845F16}"/>
              </a:ext>
            </a:extLst>
          </p:cNvPr>
          <p:cNvSpPr/>
          <p:nvPr/>
        </p:nvSpPr>
        <p:spPr>
          <a:xfrm rot="10800000">
            <a:off x="8702953" y="3077427"/>
            <a:ext cx="147792" cy="1218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31" name="Равнобедренный треугольник 30">
            <a:extLst>
              <a:ext uri="{FF2B5EF4-FFF2-40B4-BE49-F238E27FC236}">
                <a16:creationId xmlns:a16="http://schemas.microsoft.com/office/drawing/2014/main" id="{30D4C4F8-A2B4-4666-9AEE-190B59A8BD39}"/>
              </a:ext>
            </a:extLst>
          </p:cNvPr>
          <p:cNvSpPr/>
          <p:nvPr/>
        </p:nvSpPr>
        <p:spPr>
          <a:xfrm rot="10800000">
            <a:off x="9811317" y="4028773"/>
            <a:ext cx="147792" cy="12185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C2E5A003-9406-4040-ADEE-7EAEAA6BCA79}"/>
              </a:ext>
            </a:extLst>
          </p:cNvPr>
          <p:cNvSpPr txBox="1"/>
          <p:nvPr/>
        </p:nvSpPr>
        <p:spPr>
          <a:xfrm>
            <a:off x="6599573" y="5875461"/>
            <a:ext cx="1930016" cy="338554"/>
          </a:xfrm>
          <a:prstGeom prst="rect">
            <a:avLst/>
          </a:prstGeom>
          <a:noFill/>
        </p:spPr>
        <p:txBody>
          <a:bodyPr wrap="none" rtlCol="0">
            <a:spAutoFit/>
          </a:bodyPr>
          <a:lstStyle/>
          <a:p>
            <a:pPr algn="l"/>
            <a:r>
              <a:rPr lang="en-US" sz="1600" dirty="0">
                <a:latin typeface="HSE Sans" panose="02000000000000000000" pitchFamily="2" charset="0"/>
              </a:rPr>
              <a:t>11 buys – 2 sells = +9</a:t>
            </a:r>
            <a:endParaRPr lang="ru-RU" sz="1600" dirty="0">
              <a:latin typeface="HSE Sans" panose="02000000000000000000" pitchFamily="2" charset="0"/>
            </a:endParaRPr>
          </a:p>
        </p:txBody>
      </p:sp>
    </p:spTree>
    <p:extLst>
      <p:ext uri="{BB962C8B-B14F-4D97-AF65-F5344CB8AC3E}">
        <p14:creationId xmlns:p14="http://schemas.microsoft.com/office/powerpoint/2010/main" val="150513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D8FB9D89-EE20-4628-8385-C7256E03789C}"/>
              </a:ext>
            </a:extLst>
          </p:cNvPr>
          <p:cNvSpPr/>
          <p:nvPr/>
        </p:nvSpPr>
        <p:spPr>
          <a:xfrm>
            <a:off x="5977804" y="3165523"/>
            <a:ext cx="5545138" cy="2911427"/>
          </a:xfrm>
          <a:prstGeom prst="rect">
            <a:avLst/>
          </a:prstGeom>
          <a:solidFill>
            <a:schemeClr val="bg1">
              <a:lumMod val="9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normAutofit/>
          </a:bodyPr>
          <a:lstStyle/>
          <a:p>
            <a:r>
              <a:rPr lang="en-US" dirty="0"/>
              <a:t>Model description </a:t>
            </a:r>
            <a:br>
              <a:rPr lang="en-US" dirty="0"/>
            </a:br>
            <a:r>
              <a:rPr lang="en-US" dirty="0"/>
              <a:t>and base assumptions</a:t>
            </a:r>
            <a:endParaRPr lang="ru-RU" dirty="0"/>
          </a:p>
        </p:txBody>
      </p:sp>
      <mc:AlternateContent xmlns:mc="http://schemas.openxmlformats.org/markup-compatibility/2006" xmlns:a14="http://schemas.microsoft.com/office/drawing/2010/main">
        <mc:Choice Requires="a14">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85898" y="2379662"/>
                <a:ext cx="5122175" cy="2911427"/>
              </a:xfrm>
            </p:spPr>
            <p:txBody>
              <a:bodyPr>
                <a:noAutofit/>
              </a:bodyPr>
              <a:lstStyle/>
              <a:p>
                <a:pPr>
                  <a:spcBef>
                    <a:spcPts val="600"/>
                  </a:spcBef>
                  <a:spcAft>
                    <a:spcPts val="600"/>
                  </a:spcAft>
                </a:pPr>
                <a:r>
                  <a:rPr lang="en-US" dirty="0"/>
                  <a:t>1. Brownian motion for prices</a:t>
                </a:r>
              </a:p>
              <a:p>
                <a:pPr algn="ctr">
                  <a:spcBef>
                    <a:spcPts val="600"/>
                  </a:spcBef>
                  <a:spcAft>
                    <a:spcPts val="1000"/>
                  </a:spcAft>
                </a:pPr>
                <a:r>
                  <a:rPr lang="en-US" dirty="0"/>
                  <a:t>𝑑𝑆= </a:t>
                </a:r>
                <a:r>
                  <a:rPr lang="el-GR" dirty="0"/>
                  <a:t>μ</a:t>
                </a:r>
                <a:r>
                  <a:rPr lang="en-US" dirty="0"/>
                  <a:t> </a:t>
                </a:r>
                <a:r>
                  <a:rPr lang="el-GR" dirty="0"/>
                  <a:t>𝑑𝑡+ σ 𝑑𝑍</a:t>
                </a:r>
              </a:p>
              <a:p>
                <a:pPr>
                  <a:spcBef>
                    <a:spcPts val="600"/>
                  </a:spcBef>
                  <a:spcAft>
                    <a:spcPts val="600"/>
                  </a:spcAft>
                </a:pPr>
                <a:r>
                  <a:rPr lang="en-US" dirty="0"/>
                  <a:t>2. Constant market orders intensity:</a:t>
                </a:r>
              </a:p>
              <a:p>
                <a:pPr algn="ctr">
                  <a:spcBef>
                    <a:spcPts val="600"/>
                  </a:spcBef>
                  <a:spcAft>
                    <a:spcPts val="1000"/>
                  </a:spcAft>
                </a:pPr>
                <a:r>
                  <a:rPr lang="en-US" dirty="0"/>
                  <a:t>𝑑</a:t>
                </a:r>
                <a:r>
                  <a:rPr lang="el-GR" dirty="0"/>
                  <a:t>λ/𝑑𝑡=0</a:t>
                </a:r>
              </a:p>
              <a:p>
                <a:pPr>
                  <a:spcBef>
                    <a:spcPts val="600"/>
                  </a:spcBef>
                  <a:spcAft>
                    <a:spcPts val="600"/>
                  </a:spcAft>
                </a:pPr>
                <a:r>
                  <a:rPr lang="en-US" dirty="0"/>
                  <a:t>3. Large orders size distribution obeys power law:</a:t>
                </a:r>
              </a:p>
              <a:p>
                <a:pPr algn="ctr">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𝑉</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𝑉</m:t>
                          </m:r>
                        </m:e>
                        <m:sup>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oMath>
                  </m:oMathPara>
                </a14:m>
                <a:endParaRPr lang="en-US" dirty="0"/>
              </a:p>
              <a:p>
                <a:pPr>
                  <a:spcBef>
                    <a:spcPts val="600"/>
                  </a:spcBef>
                  <a:spcAft>
                    <a:spcPts val="600"/>
                  </a:spcAft>
                </a:pPr>
                <a:r>
                  <a:rPr lang="en-US" dirty="0"/>
                  <a:t>4. Price impact on average is logarithm of size:</a:t>
                </a:r>
              </a:p>
              <a:p>
                <a:pPr algn="ctr">
                  <a:spcBef>
                    <a:spcPts val="600"/>
                  </a:spcBef>
                  <a:spcAft>
                    <a:spcPts val="600"/>
                  </a:spcAft>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ea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𝑝</m:t>
                          </m:r>
                        </m:e>
                      </m:acc>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𝑉</m:t>
                          </m:r>
                        </m:e>
                      </m:func>
                    </m:oMath>
                  </m:oMathPara>
                </a14:m>
                <a:endParaRPr lang="ru-RU" dirty="0"/>
              </a:p>
            </p:txBody>
          </p:sp>
        </mc:Choice>
        <mc:Fallback xmlns="">
          <p:sp>
            <p:nvSpPr>
              <p:cNvPr id="16" name="Текст 15">
                <a:extLst>
                  <a:ext uri="{FF2B5EF4-FFF2-40B4-BE49-F238E27FC236}">
                    <a16:creationId xmlns:a16="http://schemas.microsoft.com/office/drawing/2014/main" id="{50D06A58-9783-744B-8ED5-A490C825F5D6}"/>
                  </a:ext>
                </a:extLst>
              </p:cNvPr>
              <p:cNvSpPr>
                <a:spLocks noGrp="1" noRot="1" noChangeAspect="1" noMove="1" noResize="1" noEditPoints="1" noAdjustHandles="1" noChangeArrowheads="1" noChangeShapeType="1" noTextEdit="1"/>
              </p:cNvSpPr>
              <p:nvPr>
                <p:ph type="body" sz="quarter" idx="12"/>
              </p:nvPr>
            </p:nvSpPr>
            <p:spPr>
              <a:xfrm>
                <a:off x="585898" y="2379662"/>
                <a:ext cx="5122175" cy="2911427"/>
              </a:xfrm>
              <a:blipFill>
                <a:blip r:embed="rId2"/>
                <a:stretch>
                  <a:fillRect l="-1905" t="-1674"/>
                </a:stretch>
              </a:blipFill>
            </p:spPr>
            <p:txBody>
              <a:bodyPr/>
              <a:lstStyle/>
              <a:p>
                <a:r>
                  <a:rPr lang="ru-RU">
                    <a:noFill/>
                  </a:rPr>
                  <a:t> </a:t>
                </a:r>
              </a:p>
            </p:txBody>
          </p:sp>
        </mc:Fallback>
      </mc:AlternateContent>
      <p:sp>
        <p:nvSpPr>
          <p:cNvPr id="20" name="Текст 19">
            <a:extLst>
              <a:ext uri="{FF2B5EF4-FFF2-40B4-BE49-F238E27FC236}">
                <a16:creationId xmlns:a16="http://schemas.microsoft.com/office/drawing/2014/main" id="{92AD4ACC-D733-5B44-9125-DD7DA6A4484A}"/>
              </a:ext>
            </a:extLst>
          </p:cNvPr>
          <p:cNvSpPr>
            <a:spLocks noGrp="1"/>
          </p:cNvSpPr>
          <p:nvPr>
            <p:ph type="body" sz="quarter" idx="16"/>
          </p:nvPr>
        </p:nvSpPr>
        <p:spPr>
          <a:xfrm>
            <a:off x="585897" y="5603778"/>
            <a:ext cx="4558758" cy="713318"/>
          </a:xfrm>
        </p:spPr>
        <p:txBody>
          <a:bodyPr>
            <a:normAutofit lnSpcReduction="10000"/>
          </a:bodyPr>
          <a:lstStyle/>
          <a:p>
            <a:r>
              <a:rPr lang="en-US" sz="1000" dirty="0">
                <a:effectLst/>
                <a:latin typeface="Times New Roman" panose="02020603050405020304" pitchFamily="18" charset="0"/>
                <a:ea typeface="Times New Roman" panose="02020603050405020304" pitchFamily="18" charset="0"/>
              </a:rPr>
              <a:t>Avellaneda, M., </a:t>
            </a:r>
            <a:r>
              <a:rPr lang="en-US" sz="1000" dirty="0" err="1">
                <a:effectLst/>
                <a:latin typeface="Times New Roman" panose="02020603050405020304" pitchFamily="18" charset="0"/>
                <a:ea typeface="Times New Roman" panose="02020603050405020304" pitchFamily="18" charset="0"/>
              </a:rPr>
              <a:t>Stoikov</a:t>
            </a:r>
            <a:r>
              <a:rPr lang="en-US" sz="1000" dirty="0">
                <a:effectLst/>
                <a:latin typeface="Times New Roman" panose="02020603050405020304" pitchFamily="18" charset="0"/>
                <a:ea typeface="Times New Roman" panose="02020603050405020304" pitchFamily="18" charset="0"/>
              </a:rPr>
              <a:t> S. High-frequency trading in a limit order book. </a:t>
            </a:r>
            <a:br>
              <a:rPr lang="en-US" sz="1000" dirty="0">
                <a:effectLst/>
                <a:latin typeface="Times New Roman" panose="02020603050405020304" pitchFamily="18" charset="0"/>
                <a:ea typeface="Times New Roman" panose="02020603050405020304" pitchFamily="18" charset="0"/>
              </a:rPr>
            </a:br>
            <a:r>
              <a:rPr lang="ru-RU" sz="1000" dirty="0" err="1">
                <a:effectLst/>
                <a:latin typeface="Times New Roman" panose="02020603050405020304" pitchFamily="18" charset="0"/>
                <a:ea typeface="Times New Roman" panose="02020603050405020304" pitchFamily="18" charset="0"/>
              </a:rPr>
              <a:t>Quantitative</a:t>
            </a:r>
            <a:r>
              <a:rPr lang="ru-RU" sz="1000" dirty="0">
                <a:effectLst/>
                <a:latin typeface="Times New Roman" panose="02020603050405020304" pitchFamily="18" charset="0"/>
                <a:ea typeface="Times New Roman" panose="02020603050405020304" pitchFamily="18" charset="0"/>
              </a:rPr>
              <a:t> Finance, 2008</a:t>
            </a:r>
            <a:endParaRPr lang="en-US" sz="1000" dirty="0">
              <a:effectLst/>
              <a:latin typeface="Times New Roman" panose="02020603050405020304" pitchFamily="18" charset="0"/>
              <a:ea typeface="Times New Roman" panose="02020603050405020304" pitchFamily="18" charset="0"/>
            </a:endParaRPr>
          </a:p>
          <a:p>
            <a:pPr>
              <a:spcBef>
                <a:spcPts val="600"/>
              </a:spcBef>
            </a:pPr>
            <a:r>
              <a:rPr lang="en-US" dirty="0">
                <a:latin typeface="Times New Roman" panose="02020603050405020304" pitchFamily="18" charset="0"/>
              </a:rPr>
              <a:t>Ho, T. and Stoll, H., Optimal dealer pricing under transactions and return uncertainty. Journal of Financial Economics, 1981</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a:p>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179637" cy="408109"/>
          </a:xfrm>
        </p:spPr>
        <p:txBody>
          <a:bodyPr/>
          <a:lstStyle/>
          <a:p>
            <a:r>
              <a:rPr lang="en-US" dirty="0"/>
              <a:t>Optimal Parameters of Limit Orders in High Frequency Market Making Strategy</a:t>
            </a:r>
            <a:endParaRPr lang="ru-RU" dirty="0"/>
          </a:p>
          <a:p>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Model description</a:t>
            </a:r>
            <a:endParaRPr lang="ru-RU"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6D68F3-911A-4ED4-9F33-1833F8AE6F73}"/>
                  </a:ext>
                </a:extLst>
              </p:cNvPr>
              <p:cNvSpPr txBox="1"/>
              <p:nvPr/>
            </p:nvSpPr>
            <p:spPr>
              <a:xfrm>
                <a:off x="5977804" y="1916426"/>
                <a:ext cx="2464232" cy="563842"/>
              </a:xfrm>
              <a:prstGeom prst="roundRect">
                <a:avLst/>
              </a:prstGeom>
              <a:noFill/>
              <a:ln w="28575"/>
            </p:spPr>
            <p:style>
              <a:lnRef idx="2">
                <a:schemeClr val="accent3"/>
              </a:lnRef>
              <a:fillRef idx="1">
                <a:schemeClr val="lt1"/>
              </a:fillRef>
              <a:effectRef idx="0">
                <a:schemeClr val="accent3"/>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unc>
                        <m:funcPr>
                          <m:ctrlPr>
                            <a:rPr lang="ru-RU" i="1" smtClean="0">
                              <a:solidFill>
                                <a:srgbClr val="836967"/>
                              </a:solidFill>
                              <a:latin typeface="Cambria Math" panose="02040503050406030204" pitchFamily="18" charset="0"/>
                            </a:rPr>
                          </m:ctrlPr>
                        </m:funcPr>
                        <m:fName>
                          <m:limLow>
                            <m:limLowPr>
                              <m:ctrlPr>
                                <a:rPr lang="ru-RU" i="1">
                                  <a:solidFill>
                                    <a:srgbClr val="836967"/>
                                  </a:solidFill>
                                  <a:latin typeface="Cambria Math" panose="02040503050406030204" pitchFamily="18" charset="0"/>
                                </a:rPr>
                              </m:ctrlPr>
                            </m:limLowPr>
                            <m:e>
                              <m:r>
                                <m:rPr>
                                  <m:sty m:val="p"/>
                                </m:rPr>
                                <a:rPr lang="ru-RU">
                                  <a:latin typeface="Cambria Math" panose="02040503050406030204" pitchFamily="18" charset="0"/>
                                </a:rPr>
                                <m:t>max</m:t>
                              </m:r>
                            </m:e>
                            <m:lim>
                              <m:sSub>
                                <m:sSubPr>
                                  <m:ctrlPr>
                                    <a:rPr lang="ru-RU" i="1">
                                      <a:solidFill>
                                        <a:srgbClr val="836967"/>
                                      </a:solidFill>
                                      <a:latin typeface="Cambria Math" panose="02040503050406030204" pitchFamily="18" charset="0"/>
                                    </a:rPr>
                                  </m:ctrlPr>
                                </m:sSubPr>
                                <m:e>
                                  <m:r>
                                    <m:rPr>
                                      <m:sty m:val="p"/>
                                    </m:rPr>
                                    <a:rPr lang="ru-RU" i="0">
                                      <a:latin typeface="Cambria Math" panose="02040503050406030204" pitchFamily="18" charset="0"/>
                                    </a:rPr>
                                    <m:t>δ</m:t>
                                  </m:r>
                                </m:e>
                                <m:sub>
                                  <m:r>
                                    <a:rPr lang="ru-RU" i="1">
                                      <a:latin typeface="Cambria Math" panose="02040503050406030204" pitchFamily="18" charset="0"/>
                                    </a:rPr>
                                    <m:t>𝑏</m:t>
                                  </m:r>
                                </m:sub>
                              </m:sSub>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m:rPr>
                                      <m:sty m:val="p"/>
                                    </m:rPr>
                                    <a:rPr lang="ru-RU" i="0">
                                      <a:latin typeface="Cambria Math" panose="02040503050406030204" pitchFamily="18" charset="0"/>
                                    </a:rPr>
                                    <m:t>δ</m:t>
                                  </m:r>
                                </m:e>
                                <m:sub>
                                  <m:r>
                                    <a:rPr lang="ru-RU" i="1">
                                      <a:latin typeface="Cambria Math" panose="02040503050406030204" pitchFamily="18" charset="0"/>
                                    </a:rPr>
                                    <m:t>𝑎</m:t>
                                  </m:r>
                                </m:sub>
                              </m:sSub>
                            </m:lim>
                          </m:limLow>
                        </m:fName>
                        <m:e>
                          <m:r>
                            <a:rPr lang="ru-RU" i="1">
                              <a:latin typeface="Cambria Math" panose="02040503050406030204" pitchFamily="18" charset="0"/>
                            </a:rPr>
                            <m:t>𝐸</m:t>
                          </m:r>
                        </m:e>
                      </m:func>
                      <m:d>
                        <m:dPr>
                          <m:begChr m:val="["/>
                          <m:endChr m:val="]"/>
                          <m:ctrlPr>
                            <a:rPr lang="ru-RU" i="1">
                              <a:solidFill>
                                <a:srgbClr val="836967"/>
                              </a:solidFill>
                              <a:latin typeface="Cambria Math" panose="02040503050406030204" pitchFamily="18" charset="0"/>
                            </a:rPr>
                          </m:ctrlPr>
                        </m:dPr>
                        <m:e>
                          <m:r>
                            <a:rPr lang="ru-RU" i="0">
                              <a:latin typeface="Cambria Math" panose="02040503050406030204" pitchFamily="18" charset="0"/>
                            </a:rPr>
                            <m:t>−</m:t>
                          </m:r>
                          <m:sSup>
                            <m:sSupPr>
                              <m:ctrlPr>
                                <a:rPr lang="ru-RU" i="1">
                                  <a:solidFill>
                                    <a:srgbClr val="836967"/>
                                  </a:solidFill>
                                  <a:latin typeface="Cambria Math" panose="02040503050406030204" pitchFamily="18" charset="0"/>
                                </a:rPr>
                              </m:ctrlPr>
                            </m:sSupPr>
                            <m:e>
                              <m:r>
                                <a:rPr lang="ru-RU" i="1">
                                  <a:latin typeface="Cambria Math" panose="02040503050406030204" pitchFamily="18" charset="0"/>
                                </a:rPr>
                                <m:t>𝑒</m:t>
                              </m:r>
                            </m:e>
                            <m:sup>
                              <m:r>
                                <a:rPr lang="ru-RU" i="0">
                                  <a:latin typeface="Cambria Math" panose="02040503050406030204" pitchFamily="18" charset="0"/>
                                </a:rPr>
                                <m:t>−</m:t>
                              </m:r>
                              <m:r>
                                <m:rPr>
                                  <m:sty m:val="p"/>
                                </m:rPr>
                                <a:rPr lang="ru-RU" i="0">
                                  <a:latin typeface="Cambria Math" panose="02040503050406030204" pitchFamily="18" charset="0"/>
                                </a:rPr>
                                <m:t>γ</m:t>
                              </m:r>
                              <m:r>
                                <a:rPr lang="ru-RU" i="0">
                                  <a:latin typeface="Cambria Math" panose="02040503050406030204" pitchFamily="18" charset="0"/>
                                </a:rPr>
                                <m:t>∗</m:t>
                              </m:r>
                              <m:sSub>
                                <m:sSubPr>
                                  <m:ctrlPr>
                                    <a:rPr lang="ru-RU"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𝑇</m:t>
                                      </m:r>
                                    </m:sub>
                                  </m:sSub>
                                  <m:r>
                                    <a:rPr lang="en-US" b="0" i="1" smtClean="0">
                                      <a:latin typeface="Cambria Math" panose="02040503050406030204" pitchFamily="18" charset="0"/>
                                    </a:rPr>
                                    <m:t>𝑠</m:t>
                                  </m:r>
                                </m:e>
                                <m:sub>
                                  <m:r>
                                    <a:rPr lang="ru-RU" i="1">
                                      <a:latin typeface="Cambria Math" panose="02040503050406030204" pitchFamily="18" charset="0"/>
                                    </a:rPr>
                                    <m:t>𝑇</m:t>
                                  </m:r>
                                </m:sub>
                              </m:sSub>
                              <m:r>
                                <a:rPr lang="en-US" b="0" i="1" smtClean="0">
                                  <a:latin typeface="Cambria Math" panose="02040503050406030204" pitchFamily="18" charset="0"/>
                                </a:rPr>
                                <m:t>)</m:t>
                              </m:r>
                            </m:sup>
                          </m:sSup>
                        </m:e>
                      </m:d>
                    </m:oMath>
                  </m:oMathPara>
                </a14:m>
                <a:endParaRPr lang="ru-RU" dirty="0"/>
              </a:p>
            </p:txBody>
          </p:sp>
        </mc:Choice>
        <mc:Fallback xmlns="">
          <p:sp>
            <p:nvSpPr>
              <p:cNvPr id="9" name="TextBox 8">
                <a:extLst>
                  <a:ext uri="{FF2B5EF4-FFF2-40B4-BE49-F238E27FC236}">
                    <a16:creationId xmlns:a16="http://schemas.microsoft.com/office/drawing/2014/main" id="{DF6D68F3-911A-4ED4-9F33-1833F8AE6F73}"/>
                  </a:ext>
                </a:extLst>
              </p:cNvPr>
              <p:cNvSpPr txBox="1">
                <a:spLocks noRot="1" noChangeAspect="1" noMove="1" noResize="1" noEditPoints="1" noAdjustHandles="1" noChangeArrowheads="1" noChangeShapeType="1" noTextEdit="1"/>
              </p:cNvSpPr>
              <p:nvPr/>
            </p:nvSpPr>
            <p:spPr>
              <a:xfrm>
                <a:off x="5977804" y="1916426"/>
                <a:ext cx="2464232" cy="563842"/>
              </a:xfrm>
              <a:prstGeom prst="roundRect">
                <a:avLst/>
              </a:prstGeom>
              <a:blipFill>
                <a:blip r:embed="rId3"/>
                <a:stretch>
                  <a:fillRect/>
                </a:stretch>
              </a:blipFill>
              <a:ln w="28575"/>
            </p:spPr>
            <p:txBody>
              <a:bodyPr/>
              <a:lstStyle/>
              <a:p>
                <a:r>
                  <a:rPr lang="ru-RU">
                    <a:noFill/>
                  </a:rPr>
                  <a:t> </a:t>
                </a:r>
              </a:p>
            </p:txBody>
          </p:sp>
        </mc:Fallback>
      </mc:AlternateContent>
      <p:sp>
        <p:nvSpPr>
          <p:cNvPr id="2" name="TextBox 1">
            <a:extLst>
              <a:ext uri="{FF2B5EF4-FFF2-40B4-BE49-F238E27FC236}">
                <a16:creationId xmlns:a16="http://schemas.microsoft.com/office/drawing/2014/main" id="{E00FEE7C-558C-4A89-BC9E-3B24383C4C9D}"/>
              </a:ext>
            </a:extLst>
          </p:cNvPr>
          <p:cNvSpPr txBox="1"/>
          <p:nvPr/>
        </p:nvSpPr>
        <p:spPr>
          <a:xfrm>
            <a:off x="8992178" y="1827872"/>
            <a:ext cx="2530764" cy="738664"/>
          </a:xfrm>
          <a:prstGeom prst="rect">
            <a:avLst/>
          </a:prstGeom>
          <a:noFill/>
        </p:spPr>
        <p:txBody>
          <a:bodyPr wrap="square" rtlCol="0">
            <a:spAutoFit/>
          </a:bodyPr>
          <a:lstStyle/>
          <a:p>
            <a:pPr algn="l"/>
            <a:r>
              <a:rPr lang="en-US" sz="1400" dirty="0">
                <a:latin typeface="HSE Sans" panose="02000000000000000000" pitchFamily="2" charset="0"/>
              </a:rPr>
              <a:t>Maximize expected exponential utility of final wealth choosing optimal prices for limit orders </a:t>
            </a:r>
            <a:endParaRPr lang="ru-RU" sz="1400" dirty="0">
              <a:latin typeface="HSE Sans" panose="02000000000000000000" pitchFamily="2"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1EF484-6A3C-4A58-B5A5-5A7A869E8368}"/>
                  </a:ext>
                </a:extLst>
              </p:cNvPr>
              <p:cNvSpPr txBox="1"/>
              <p:nvPr/>
            </p:nvSpPr>
            <p:spPr>
              <a:xfrm>
                <a:off x="6096000" y="3165523"/>
                <a:ext cx="5545138" cy="109369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ru-RU" sz="1400" i="1" smtClean="0">
                              <a:solidFill>
                                <a:srgbClr val="836967"/>
                              </a:solidFill>
                              <a:latin typeface="Cambria Math" panose="02040503050406030204" pitchFamily="18" charset="0"/>
                            </a:rPr>
                          </m:ctrlPr>
                        </m:fPr>
                        <m:num>
                          <m:r>
                            <a:rPr lang="ru-RU" sz="1400">
                              <a:latin typeface="Cambria Math" panose="02040503050406030204" pitchFamily="18" charset="0"/>
                            </a:rPr>
                            <m:t>𝜕</m:t>
                          </m:r>
                          <m:r>
                            <m:rPr>
                              <m:sty m:val="p"/>
                            </m:rPr>
                            <a:rPr lang="ru-RU" sz="1400" i="0">
                              <a:latin typeface="Cambria Math" panose="02040503050406030204" pitchFamily="18" charset="0"/>
                            </a:rPr>
                            <m:t>θ</m:t>
                          </m:r>
                        </m:num>
                        <m:den>
                          <m:r>
                            <a:rPr lang="ru-RU" sz="1400" i="0">
                              <a:latin typeface="Cambria Math" panose="02040503050406030204" pitchFamily="18" charset="0"/>
                            </a:rPr>
                            <m:t>𝜕</m:t>
                          </m:r>
                          <m:r>
                            <a:rPr lang="ru-RU" sz="1400" i="1">
                              <a:latin typeface="Cambria Math" panose="02040503050406030204" pitchFamily="18" charset="0"/>
                            </a:rPr>
                            <m:t>𝑡</m:t>
                          </m:r>
                        </m:den>
                      </m:f>
                      <m:r>
                        <a:rPr lang="ru-RU" sz="1400" i="0">
                          <a:latin typeface="Cambria Math" panose="02040503050406030204" pitchFamily="18" charset="0"/>
                        </a:rPr>
                        <m:t>+</m:t>
                      </m:r>
                      <m:r>
                        <m:rPr>
                          <m:sty m:val="p"/>
                        </m:rPr>
                        <a:rPr lang="ru-RU" sz="1400" i="0">
                          <a:latin typeface="Cambria Math" panose="02040503050406030204" pitchFamily="18" charset="0"/>
                        </a:rPr>
                        <m:t>μ</m:t>
                      </m:r>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m:t>
                          </m:r>
                          <m:r>
                            <m:rPr>
                              <m:sty m:val="p"/>
                            </m:rPr>
                            <a:rPr lang="ru-RU" sz="1400" i="0">
                              <a:latin typeface="Cambria Math" panose="02040503050406030204" pitchFamily="18" charset="0"/>
                            </a:rPr>
                            <m:t>θ</m:t>
                          </m:r>
                        </m:num>
                        <m:den>
                          <m:r>
                            <a:rPr lang="ru-RU" sz="1400" i="0">
                              <a:latin typeface="Cambria Math" panose="02040503050406030204" pitchFamily="18" charset="0"/>
                            </a:rPr>
                            <m:t>𝜕</m:t>
                          </m:r>
                          <m:r>
                            <a:rPr lang="ru-RU" sz="1400" i="1">
                              <a:latin typeface="Cambria Math" panose="02040503050406030204" pitchFamily="18" charset="0"/>
                            </a:rPr>
                            <m:t>𝑠</m:t>
                          </m:r>
                        </m:den>
                      </m:f>
                      <m:r>
                        <a:rPr lang="ru-RU" sz="1400" i="0">
                          <a:latin typeface="Cambria Math" panose="02040503050406030204" pitchFamily="18" charset="0"/>
                        </a:rPr>
                        <m:t>+</m:t>
                      </m:r>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1</m:t>
                          </m:r>
                        </m:num>
                        <m:den>
                          <m:r>
                            <a:rPr lang="ru-RU" sz="1400" i="0">
                              <a:latin typeface="Cambria Math" panose="02040503050406030204" pitchFamily="18" charset="0"/>
                            </a:rPr>
                            <m:t>2</m:t>
                          </m:r>
                        </m:den>
                      </m:f>
                      <m:sSup>
                        <m:sSupPr>
                          <m:ctrlPr>
                            <a:rPr lang="ru-RU" sz="1400" i="1">
                              <a:solidFill>
                                <a:srgbClr val="836967"/>
                              </a:solidFill>
                              <a:latin typeface="Cambria Math" panose="02040503050406030204" pitchFamily="18" charset="0"/>
                            </a:rPr>
                          </m:ctrlPr>
                        </m:sSupPr>
                        <m:e>
                          <m:r>
                            <m:rPr>
                              <m:sty m:val="p"/>
                            </m:rPr>
                            <a:rPr lang="ru-RU" sz="1400" i="0">
                              <a:latin typeface="Cambria Math" panose="02040503050406030204" pitchFamily="18" charset="0"/>
                            </a:rPr>
                            <m:t>σ</m:t>
                          </m:r>
                        </m:e>
                        <m:sup>
                          <m:r>
                            <a:rPr lang="ru-RU" sz="1400" i="0">
                              <a:latin typeface="Cambria Math" panose="02040503050406030204" pitchFamily="18" charset="0"/>
                            </a:rPr>
                            <m:t>2</m:t>
                          </m:r>
                        </m:sup>
                      </m:sSup>
                      <m:d>
                        <m:dPr>
                          <m:ctrlPr>
                            <a:rPr lang="ru-RU" sz="1400" i="1">
                              <a:solidFill>
                                <a:srgbClr val="836967"/>
                              </a:solidFill>
                              <a:latin typeface="Cambria Math" panose="02040503050406030204" pitchFamily="18" charset="0"/>
                            </a:rPr>
                          </m:ctrlPr>
                        </m:dPr>
                        <m:e>
                          <m:f>
                            <m:fPr>
                              <m:ctrlPr>
                                <a:rPr lang="ru-RU" sz="1400" i="1">
                                  <a:solidFill>
                                    <a:srgbClr val="836967"/>
                                  </a:solidFill>
                                  <a:latin typeface="Cambria Math" panose="02040503050406030204" pitchFamily="18" charset="0"/>
                                </a:rPr>
                              </m:ctrlPr>
                            </m:fPr>
                            <m:num>
                              <m:sSup>
                                <m:sSupPr>
                                  <m:ctrlPr>
                                    <a:rPr lang="ru-RU" sz="1400" i="1">
                                      <a:solidFill>
                                        <a:srgbClr val="836967"/>
                                      </a:solidFill>
                                      <a:latin typeface="Cambria Math" panose="02040503050406030204" pitchFamily="18" charset="0"/>
                                    </a:rPr>
                                  </m:ctrlPr>
                                </m:sSupPr>
                                <m:e>
                                  <m:r>
                                    <a:rPr lang="ru-RU" sz="1400" i="0">
                                      <a:latin typeface="Cambria Math" panose="02040503050406030204" pitchFamily="18" charset="0"/>
                                    </a:rPr>
                                    <m:t>𝜕</m:t>
                                  </m:r>
                                </m:e>
                                <m:sup>
                                  <m:r>
                                    <a:rPr lang="ru-RU" sz="1400" i="0">
                                      <a:latin typeface="Cambria Math" panose="02040503050406030204" pitchFamily="18" charset="0"/>
                                    </a:rPr>
                                    <m:t>2</m:t>
                                  </m:r>
                                </m:sup>
                              </m:sSup>
                              <m:r>
                                <m:rPr>
                                  <m:sty m:val="p"/>
                                </m:rPr>
                                <a:rPr lang="ru-RU" sz="1400" i="0">
                                  <a:latin typeface="Cambria Math" panose="02040503050406030204" pitchFamily="18" charset="0"/>
                                </a:rPr>
                                <m:t>θ</m:t>
                              </m:r>
                            </m:num>
                            <m:den>
                              <m:r>
                                <a:rPr lang="ru-RU" sz="1400" i="0">
                                  <a:latin typeface="Cambria Math" panose="02040503050406030204" pitchFamily="18" charset="0"/>
                                </a:rPr>
                                <m:t>𝜕</m:t>
                              </m:r>
                              <m:sSup>
                                <m:sSupPr>
                                  <m:ctrlPr>
                                    <a:rPr lang="ru-RU" sz="1400" i="1">
                                      <a:solidFill>
                                        <a:srgbClr val="836967"/>
                                      </a:solidFill>
                                      <a:latin typeface="Cambria Math" panose="02040503050406030204" pitchFamily="18" charset="0"/>
                                    </a:rPr>
                                  </m:ctrlPr>
                                </m:sSupPr>
                                <m:e>
                                  <m:r>
                                    <a:rPr lang="ru-RU" sz="1400" i="1">
                                      <a:latin typeface="Cambria Math" panose="02040503050406030204" pitchFamily="18" charset="0"/>
                                    </a:rPr>
                                    <m:t>𝑠</m:t>
                                  </m:r>
                                </m:e>
                                <m:sup>
                                  <m:r>
                                    <a:rPr lang="ru-RU" sz="1400" i="0">
                                      <a:latin typeface="Cambria Math" panose="02040503050406030204" pitchFamily="18" charset="0"/>
                                    </a:rPr>
                                    <m:t>2</m:t>
                                  </m:r>
                                </m:sup>
                              </m:sSup>
                            </m:den>
                          </m:f>
                          <m:r>
                            <a:rPr lang="ru-RU" sz="1400" i="0">
                              <a:latin typeface="Cambria Math" panose="02040503050406030204" pitchFamily="18" charset="0"/>
                            </a:rPr>
                            <m:t>−</m:t>
                          </m:r>
                          <m:r>
                            <m:rPr>
                              <m:sty m:val="p"/>
                            </m:rPr>
                            <a:rPr lang="ru-RU" sz="1400" i="0">
                              <a:latin typeface="Cambria Math" panose="02040503050406030204" pitchFamily="18" charset="0"/>
                            </a:rPr>
                            <m:t>γ</m:t>
                          </m:r>
                          <m:sSup>
                            <m:sSupPr>
                              <m:ctrlPr>
                                <a:rPr lang="ru-RU" sz="1400" i="1">
                                  <a:solidFill>
                                    <a:srgbClr val="836967"/>
                                  </a:solidFill>
                                  <a:latin typeface="Cambria Math" panose="02040503050406030204" pitchFamily="18" charset="0"/>
                                </a:rPr>
                              </m:ctrlPr>
                            </m:sSupPr>
                            <m:e>
                              <m:d>
                                <m:dPr>
                                  <m:ctrlPr>
                                    <a:rPr lang="ru-RU" sz="1400" i="1">
                                      <a:solidFill>
                                        <a:srgbClr val="836967"/>
                                      </a:solidFill>
                                      <a:latin typeface="Cambria Math" panose="02040503050406030204" pitchFamily="18" charset="0"/>
                                    </a:rPr>
                                  </m:ctrlPr>
                                </m:dPr>
                                <m:e>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m:t>
                                      </m:r>
                                      <m:r>
                                        <m:rPr>
                                          <m:sty m:val="p"/>
                                        </m:rPr>
                                        <a:rPr lang="ru-RU" sz="1400" i="0">
                                          <a:latin typeface="Cambria Math" panose="02040503050406030204" pitchFamily="18" charset="0"/>
                                        </a:rPr>
                                        <m:t>θ</m:t>
                                      </m:r>
                                    </m:num>
                                    <m:den>
                                      <m:r>
                                        <a:rPr lang="ru-RU" sz="1400" i="0">
                                          <a:latin typeface="Cambria Math" panose="02040503050406030204" pitchFamily="18" charset="0"/>
                                        </a:rPr>
                                        <m:t>𝜕</m:t>
                                      </m:r>
                                      <m:r>
                                        <a:rPr lang="ru-RU" sz="1400" i="1">
                                          <a:latin typeface="Cambria Math" panose="02040503050406030204" pitchFamily="18" charset="0"/>
                                        </a:rPr>
                                        <m:t>𝑠</m:t>
                                      </m:r>
                                    </m:den>
                                  </m:f>
                                </m:e>
                              </m:d>
                            </m:e>
                            <m:sup>
                              <m:r>
                                <a:rPr lang="ru-RU" sz="1400" i="0">
                                  <a:latin typeface="Cambria Math" panose="02040503050406030204" pitchFamily="18" charset="0"/>
                                </a:rPr>
                                <m:t>2</m:t>
                              </m:r>
                            </m:sup>
                          </m:sSup>
                        </m:e>
                      </m:d>
                      <m:r>
                        <a:rPr lang="ru-RU" sz="1400" i="0">
                          <a:latin typeface="Cambria Math" panose="02040503050406030204" pitchFamily="18" charset="0"/>
                        </a:rPr>
                        <m:t>+</m:t>
                      </m:r>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1</m:t>
                          </m:r>
                        </m:num>
                        <m:den>
                          <m:r>
                            <m:rPr>
                              <m:sty m:val="p"/>
                            </m:rPr>
                            <a:rPr lang="ru-RU" sz="1400" i="0">
                              <a:latin typeface="Cambria Math" panose="02040503050406030204" pitchFamily="18" charset="0"/>
                            </a:rPr>
                            <m:t>γ</m:t>
                          </m:r>
                        </m:den>
                      </m:f>
                      <m:func>
                        <m:funcPr>
                          <m:ctrlPr>
                            <a:rPr lang="ru-RU" sz="1400" i="1">
                              <a:latin typeface="Cambria Math" panose="02040503050406030204" pitchFamily="18" charset="0"/>
                            </a:rPr>
                          </m:ctrlPr>
                        </m:funcPr>
                        <m:fName>
                          <m:limLow>
                            <m:limLowPr>
                              <m:ctrlPr>
                                <a:rPr lang="ru-RU" sz="1400" i="1">
                                  <a:solidFill>
                                    <a:srgbClr val="836967"/>
                                  </a:solidFill>
                                  <a:latin typeface="Cambria Math" panose="02040503050406030204" pitchFamily="18" charset="0"/>
                                </a:rPr>
                              </m:ctrlPr>
                            </m:limLowPr>
                            <m:e>
                              <m:r>
                                <m:rPr>
                                  <m:sty m:val="p"/>
                                </m:rPr>
                                <a:rPr lang="ru-RU" sz="1400" i="0">
                                  <a:latin typeface="Cambria Math" panose="02040503050406030204" pitchFamily="18" charset="0"/>
                                </a:rPr>
                                <m:t>max</m:t>
                              </m:r>
                            </m:e>
                            <m:lim>
                              <m:sSub>
                                <m:sSubPr>
                                  <m:ctrlPr>
                                    <a:rPr lang="ru-RU" sz="1400" i="1">
                                      <a:solidFill>
                                        <a:srgbClr val="836967"/>
                                      </a:solidFill>
                                      <a:latin typeface="Cambria Math" panose="02040503050406030204" pitchFamily="18" charset="0"/>
                                    </a:rPr>
                                  </m:ctrlPr>
                                </m:sSubPr>
                                <m:e>
                                  <m:r>
                                    <m:rPr>
                                      <m:sty m:val="p"/>
                                    </m:rPr>
                                    <a:rPr lang="ru-RU" sz="1400" i="0">
                                      <a:latin typeface="Cambria Math" panose="02040503050406030204" pitchFamily="18" charset="0"/>
                                    </a:rPr>
                                    <m:t>δ</m:t>
                                  </m:r>
                                </m:e>
                                <m:sub>
                                  <m:r>
                                    <a:rPr lang="ru-RU" sz="1400" i="1">
                                      <a:latin typeface="Cambria Math" panose="02040503050406030204" pitchFamily="18" charset="0"/>
                                    </a:rPr>
                                    <m:t>𝑏</m:t>
                                  </m:r>
                                </m:sub>
                              </m:sSub>
                            </m:lim>
                          </m:limLow>
                        </m:fName>
                        <m:e>
                          <m:sSup>
                            <m:sSupPr>
                              <m:ctrlPr>
                                <a:rPr lang="ru-RU" sz="1400" i="1">
                                  <a:solidFill>
                                    <a:srgbClr val="836967"/>
                                  </a:solidFill>
                                  <a:latin typeface="Cambria Math" panose="02040503050406030204" pitchFamily="18" charset="0"/>
                                </a:rPr>
                              </m:ctrlPr>
                            </m:sSupPr>
                            <m:e>
                              <m:r>
                                <a:rPr lang="ru-RU" sz="1400" i="1">
                                  <a:latin typeface="Cambria Math" panose="02040503050406030204" pitchFamily="18" charset="0"/>
                                </a:rPr>
                                <m:t>𝜆</m:t>
                              </m:r>
                            </m:e>
                            <m:sup>
                              <m:r>
                                <a:rPr lang="ru-RU" sz="1400" i="1">
                                  <a:latin typeface="Cambria Math" panose="02040503050406030204" pitchFamily="18" charset="0"/>
                                </a:rPr>
                                <m:t>𝑏</m:t>
                              </m:r>
                            </m:sup>
                          </m:sSup>
                          <m:d>
                            <m:dPr>
                              <m:ctrlPr>
                                <a:rPr lang="ru-RU" sz="1400" i="1">
                                  <a:solidFill>
                                    <a:srgbClr val="836967"/>
                                  </a:solidFill>
                                  <a:latin typeface="Cambria Math" panose="02040503050406030204" pitchFamily="18" charset="0"/>
                                </a:rPr>
                              </m:ctrlPr>
                            </m:dPr>
                            <m:e>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𝛿</m:t>
                                  </m:r>
                                </m:e>
                                <m:sub>
                                  <m:r>
                                    <a:rPr lang="ru-RU" sz="1400" i="1">
                                      <a:latin typeface="Cambria Math" panose="02040503050406030204" pitchFamily="18" charset="0"/>
                                    </a:rPr>
                                    <m:t>𝑏</m:t>
                                  </m:r>
                                </m:sub>
                              </m:sSub>
                            </m:e>
                          </m:d>
                          <m:d>
                            <m:dPr>
                              <m:ctrlPr>
                                <a:rPr lang="ru-RU" sz="1400" i="1">
                                  <a:solidFill>
                                    <a:srgbClr val="836967"/>
                                  </a:solidFill>
                                  <a:latin typeface="Cambria Math" panose="02040503050406030204" pitchFamily="18" charset="0"/>
                                </a:rPr>
                              </m:ctrlPr>
                            </m:dPr>
                            <m:e>
                              <m:r>
                                <a:rPr lang="ru-RU" sz="1400" i="0">
                                  <a:latin typeface="Cambria Math" panose="02040503050406030204" pitchFamily="18" charset="0"/>
                                </a:rPr>
                                <m:t>1−</m:t>
                              </m:r>
                              <m:sSup>
                                <m:sSupPr>
                                  <m:ctrlPr>
                                    <a:rPr lang="ru-RU" sz="1400" i="1">
                                      <a:solidFill>
                                        <a:srgbClr val="836967"/>
                                      </a:solidFill>
                                      <a:latin typeface="Cambria Math" panose="02040503050406030204" pitchFamily="18" charset="0"/>
                                    </a:rPr>
                                  </m:ctrlPr>
                                </m:sSupPr>
                                <m:e>
                                  <m:r>
                                    <a:rPr lang="ru-RU" sz="1400" i="1">
                                      <a:latin typeface="Cambria Math" panose="02040503050406030204" pitchFamily="18" charset="0"/>
                                    </a:rPr>
                                    <m:t>𝑒</m:t>
                                  </m:r>
                                </m:e>
                                <m:sup>
                                  <m:r>
                                    <a:rPr lang="ru-RU" sz="1400" i="0">
                                      <a:latin typeface="Cambria Math" panose="02040503050406030204" pitchFamily="18" charset="0"/>
                                    </a:rPr>
                                    <m:t>−</m:t>
                                  </m:r>
                                  <m:r>
                                    <a:rPr lang="ru-RU" sz="1400" i="1">
                                      <a:latin typeface="Cambria Math" panose="02040503050406030204" pitchFamily="18" charset="0"/>
                                    </a:rPr>
                                    <m:t>𝛾</m:t>
                                  </m:r>
                                  <m:d>
                                    <m:dPr>
                                      <m:ctrlPr>
                                        <a:rPr lang="ru-RU" sz="1400" i="1">
                                          <a:solidFill>
                                            <a:srgbClr val="836967"/>
                                          </a:solidFill>
                                          <a:latin typeface="Cambria Math" panose="02040503050406030204" pitchFamily="18" charset="0"/>
                                        </a:rPr>
                                      </m:ctrlPr>
                                    </m:dPr>
                                    <m:e>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𝑟</m:t>
                                          </m:r>
                                        </m:e>
                                        <m:sub>
                                          <m:r>
                                            <a:rPr lang="ru-RU" sz="1400" i="1">
                                              <a:latin typeface="Cambria Math" panose="02040503050406030204" pitchFamily="18" charset="0"/>
                                            </a:rPr>
                                            <m:t>𝑏</m:t>
                                          </m:r>
                                        </m:sub>
                                      </m:sSub>
                                      <m:r>
                                        <a:rPr lang="ru-RU" sz="1400" i="0">
                                          <a:latin typeface="Cambria Math" panose="02040503050406030204" pitchFamily="18" charset="0"/>
                                        </a:rPr>
                                        <m:t>−</m:t>
                                      </m:r>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𝑝</m:t>
                                          </m:r>
                                        </m:e>
                                        <m:sub>
                                          <m:r>
                                            <a:rPr lang="ru-RU" sz="1400" i="1">
                                              <a:latin typeface="Cambria Math" panose="02040503050406030204" pitchFamily="18" charset="0"/>
                                            </a:rPr>
                                            <m:t>𝑏</m:t>
                                          </m:r>
                                        </m:sub>
                                      </m:sSub>
                                    </m:e>
                                  </m:d>
                                </m:sup>
                              </m:sSup>
                            </m:e>
                          </m:d>
                        </m:e>
                      </m:func>
                      <m:r>
                        <a:rPr lang="ru-RU" sz="1400" i="0">
                          <a:latin typeface="Cambria Math" panose="02040503050406030204" pitchFamily="18" charset="0"/>
                        </a:rPr>
                        <m:t>+</m:t>
                      </m:r>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1</m:t>
                          </m:r>
                        </m:num>
                        <m:den>
                          <m:r>
                            <m:rPr>
                              <m:sty m:val="p"/>
                            </m:rPr>
                            <a:rPr lang="ru-RU" sz="1400" i="0">
                              <a:latin typeface="Cambria Math" panose="02040503050406030204" pitchFamily="18" charset="0"/>
                            </a:rPr>
                            <m:t>γ</m:t>
                          </m:r>
                        </m:den>
                      </m:f>
                      <m:func>
                        <m:funcPr>
                          <m:ctrlPr>
                            <a:rPr lang="ru-RU" sz="1400" i="1">
                              <a:latin typeface="Cambria Math" panose="02040503050406030204" pitchFamily="18" charset="0"/>
                            </a:rPr>
                          </m:ctrlPr>
                        </m:funcPr>
                        <m:fName>
                          <m:limLow>
                            <m:limLowPr>
                              <m:ctrlPr>
                                <a:rPr lang="ru-RU" sz="1400" i="1">
                                  <a:solidFill>
                                    <a:srgbClr val="836967"/>
                                  </a:solidFill>
                                  <a:latin typeface="Cambria Math" panose="02040503050406030204" pitchFamily="18" charset="0"/>
                                </a:rPr>
                              </m:ctrlPr>
                            </m:limLowPr>
                            <m:e>
                              <m:r>
                                <m:rPr>
                                  <m:sty m:val="p"/>
                                </m:rPr>
                                <a:rPr lang="ru-RU" sz="1400" i="0">
                                  <a:latin typeface="Cambria Math" panose="02040503050406030204" pitchFamily="18" charset="0"/>
                                </a:rPr>
                                <m:t>max</m:t>
                              </m:r>
                            </m:e>
                            <m:lim>
                              <m:sSub>
                                <m:sSubPr>
                                  <m:ctrlPr>
                                    <a:rPr lang="ru-RU" sz="1400" i="1">
                                      <a:solidFill>
                                        <a:srgbClr val="836967"/>
                                      </a:solidFill>
                                      <a:latin typeface="Cambria Math" panose="02040503050406030204" pitchFamily="18" charset="0"/>
                                    </a:rPr>
                                  </m:ctrlPr>
                                </m:sSubPr>
                                <m:e>
                                  <m:r>
                                    <m:rPr>
                                      <m:sty m:val="p"/>
                                    </m:rPr>
                                    <a:rPr lang="ru-RU" sz="1400" i="0">
                                      <a:latin typeface="Cambria Math" panose="02040503050406030204" pitchFamily="18" charset="0"/>
                                    </a:rPr>
                                    <m:t>δ</m:t>
                                  </m:r>
                                </m:e>
                                <m:sub>
                                  <m:r>
                                    <a:rPr lang="ru-RU" sz="1400" i="1">
                                      <a:latin typeface="Cambria Math" panose="02040503050406030204" pitchFamily="18" charset="0"/>
                                    </a:rPr>
                                    <m:t>𝑎</m:t>
                                  </m:r>
                                </m:sub>
                              </m:sSub>
                            </m:lim>
                          </m:limLow>
                        </m:fName>
                        <m:e>
                          <m:sSup>
                            <m:sSupPr>
                              <m:ctrlPr>
                                <a:rPr lang="ru-RU" sz="1400" i="1">
                                  <a:solidFill>
                                    <a:srgbClr val="836967"/>
                                  </a:solidFill>
                                  <a:latin typeface="Cambria Math" panose="02040503050406030204" pitchFamily="18" charset="0"/>
                                </a:rPr>
                              </m:ctrlPr>
                            </m:sSupPr>
                            <m:e>
                              <m:r>
                                <a:rPr lang="ru-RU" sz="1400" i="1">
                                  <a:latin typeface="Cambria Math" panose="02040503050406030204" pitchFamily="18" charset="0"/>
                                </a:rPr>
                                <m:t>𝜆</m:t>
                              </m:r>
                            </m:e>
                            <m:sup>
                              <m:r>
                                <a:rPr lang="ru-RU" sz="1400" i="1">
                                  <a:latin typeface="Cambria Math" panose="02040503050406030204" pitchFamily="18" charset="0"/>
                                </a:rPr>
                                <m:t>𝑏</m:t>
                              </m:r>
                            </m:sup>
                          </m:sSup>
                          <m:d>
                            <m:dPr>
                              <m:ctrlPr>
                                <a:rPr lang="ru-RU" sz="1400" i="1">
                                  <a:solidFill>
                                    <a:srgbClr val="836967"/>
                                  </a:solidFill>
                                  <a:latin typeface="Cambria Math" panose="02040503050406030204" pitchFamily="18" charset="0"/>
                                </a:rPr>
                              </m:ctrlPr>
                            </m:dPr>
                            <m:e>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𝛿</m:t>
                                  </m:r>
                                </m:e>
                                <m:sub>
                                  <m:r>
                                    <a:rPr lang="ru-RU" sz="1400" i="1">
                                      <a:latin typeface="Cambria Math" panose="02040503050406030204" pitchFamily="18" charset="0"/>
                                    </a:rPr>
                                    <m:t>𝑏</m:t>
                                  </m:r>
                                </m:sub>
                              </m:sSub>
                            </m:e>
                          </m:d>
                          <m:d>
                            <m:dPr>
                              <m:ctrlPr>
                                <a:rPr lang="ru-RU" sz="1400" i="1">
                                  <a:solidFill>
                                    <a:srgbClr val="836967"/>
                                  </a:solidFill>
                                  <a:latin typeface="Cambria Math" panose="02040503050406030204" pitchFamily="18" charset="0"/>
                                </a:rPr>
                              </m:ctrlPr>
                            </m:dPr>
                            <m:e>
                              <m:r>
                                <a:rPr lang="ru-RU" sz="1400" i="0">
                                  <a:latin typeface="Cambria Math" panose="02040503050406030204" pitchFamily="18" charset="0"/>
                                </a:rPr>
                                <m:t>1−</m:t>
                              </m:r>
                              <m:sSup>
                                <m:sSupPr>
                                  <m:ctrlPr>
                                    <a:rPr lang="ru-RU" sz="1400" i="1">
                                      <a:solidFill>
                                        <a:srgbClr val="836967"/>
                                      </a:solidFill>
                                      <a:latin typeface="Cambria Math" panose="02040503050406030204" pitchFamily="18" charset="0"/>
                                    </a:rPr>
                                  </m:ctrlPr>
                                </m:sSupPr>
                                <m:e>
                                  <m:r>
                                    <a:rPr lang="ru-RU" sz="1400" i="1">
                                      <a:latin typeface="Cambria Math" panose="02040503050406030204" pitchFamily="18" charset="0"/>
                                    </a:rPr>
                                    <m:t>𝑒</m:t>
                                  </m:r>
                                </m:e>
                                <m:sup>
                                  <m:r>
                                    <a:rPr lang="ru-RU" sz="1400" i="0">
                                      <a:latin typeface="Cambria Math" panose="02040503050406030204" pitchFamily="18" charset="0"/>
                                    </a:rPr>
                                    <m:t>−</m:t>
                                  </m:r>
                                  <m:r>
                                    <a:rPr lang="ru-RU" sz="1400" i="1">
                                      <a:latin typeface="Cambria Math" panose="02040503050406030204" pitchFamily="18" charset="0"/>
                                    </a:rPr>
                                    <m:t>𝛾</m:t>
                                  </m:r>
                                  <m:d>
                                    <m:dPr>
                                      <m:ctrlPr>
                                        <a:rPr lang="ru-RU" sz="1400" i="1">
                                          <a:solidFill>
                                            <a:srgbClr val="836967"/>
                                          </a:solidFill>
                                          <a:latin typeface="Cambria Math" panose="02040503050406030204" pitchFamily="18" charset="0"/>
                                        </a:rPr>
                                      </m:ctrlPr>
                                    </m:dPr>
                                    <m:e>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𝑟</m:t>
                                          </m:r>
                                        </m:e>
                                        <m:sub>
                                          <m:r>
                                            <a:rPr lang="ru-RU" sz="1400" i="1">
                                              <a:latin typeface="Cambria Math" panose="02040503050406030204" pitchFamily="18" charset="0"/>
                                            </a:rPr>
                                            <m:t>𝑏</m:t>
                                          </m:r>
                                        </m:sub>
                                      </m:sSub>
                                      <m:r>
                                        <a:rPr lang="ru-RU" sz="1400" i="0">
                                          <a:latin typeface="Cambria Math" panose="02040503050406030204" pitchFamily="18" charset="0"/>
                                        </a:rPr>
                                        <m:t>−</m:t>
                                      </m:r>
                                      <m:sSub>
                                        <m:sSubPr>
                                          <m:ctrlPr>
                                            <a:rPr lang="ru-RU" sz="1400" i="1">
                                              <a:solidFill>
                                                <a:srgbClr val="836967"/>
                                              </a:solidFill>
                                              <a:latin typeface="Cambria Math" panose="02040503050406030204" pitchFamily="18" charset="0"/>
                                            </a:rPr>
                                          </m:ctrlPr>
                                        </m:sSubPr>
                                        <m:e>
                                          <m:r>
                                            <a:rPr lang="ru-RU" sz="1400" i="1">
                                              <a:latin typeface="Cambria Math" panose="02040503050406030204" pitchFamily="18" charset="0"/>
                                            </a:rPr>
                                            <m:t>𝑝</m:t>
                                          </m:r>
                                        </m:e>
                                        <m:sub>
                                          <m:r>
                                            <a:rPr lang="ru-RU" sz="1400" i="1">
                                              <a:latin typeface="Cambria Math" panose="02040503050406030204" pitchFamily="18" charset="0"/>
                                            </a:rPr>
                                            <m:t>𝑏</m:t>
                                          </m:r>
                                        </m:sub>
                                      </m:sSub>
                                    </m:e>
                                  </m:d>
                                </m:sup>
                              </m:sSup>
                            </m:e>
                          </m:d>
                        </m:e>
                      </m:func>
                      <m:r>
                        <a:rPr lang="ru-RU" sz="1400" i="0">
                          <a:latin typeface="Cambria Math" panose="02040503050406030204" pitchFamily="18" charset="0"/>
                        </a:rPr>
                        <m:t>=0</m:t>
                      </m:r>
                    </m:oMath>
                  </m:oMathPara>
                </a14:m>
                <a:endParaRPr lang="ru-RU" sz="1600" dirty="0"/>
              </a:p>
            </p:txBody>
          </p:sp>
        </mc:Choice>
        <mc:Fallback xmlns="">
          <p:sp>
            <p:nvSpPr>
              <p:cNvPr id="11" name="TextBox 10">
                <a:extLst>
                  <a:ext uri="{FF2B5EF4-FFF2-40B4-BE49-F238E27FC236}">
                    <a16:creationId xmlns:a16="http://schemas.microsoft.com/office/drawing/2014/main" id="{4A1EF484-6A3C-4A58-B5A5-5A7A869E8368}"/>
                  </a:ext>
                </a:extLst>
              </p:cNvPr>
              <p:cNvSpPr txBox="1">
                <a:spLocks noRot="1" noChangeAspect="1" noMove="1" noResize="1" noEditPoints="1" noAdjustHandles="1" noChangeArrowheads="1" noChangeShapeType="1" noTextEdit="1"/>
              </p:cNvSpPr>
              <p:nvPr/>
            </p:nvSpPr>
            <p:spPr>
              <a:xfrm>
                <a:off x="6096000" y="3165523"/>
                <a:ext cx="5545138" cy="1093697"/>
              </a:xfrm>
              <a:prstGeom prst="rect">
                <a:avLst/>
              </a:prstGeom>
              <a:blipFill>
                <a:blip r:embed="rId4"/>
                <a:stretch>
                  <a:fillRect/>
                </a:stretch>
              </a:blipFill>
            </p:spPr>
            <p:txBody>
              <a:bodyPr/>
              <a:lstStyle/>
              <a:p>
                <a:r>
                  <a:rPr lang="ru-RU">
                    <a:noFill/>
                  </a:rPr>
                  <a:t> </a:t>
                </a:r>
              </a:p>
            </p:txBody>
          </p:sp>
        </mc:Fallback>
      </mc:AlternateContent>
      <p:sp>
        <p:nvSpPr>
          <p:cNvPr id="12" name="TextBox 11">
            <a:extLst>
              <a:ext uri="{FF2B5EF4-FFF2-40B4-BE49-F238E27FC236}">
                <a16:creationId xmlns:a16="http://schemas.microsoft.com/office/drawing/2014/main" id="{976F0C23-7F93-46D0-B36A-398FB75F3BA2}"/>
              </a:ext>
            </a:extLst>
          </p:cNvPr>
          <p:cNvSpPr txBox="1"/>
          <p:nvPr/>
        </p:nvSpPr>
        <p:spPr>
          <a:xfrm>
            <a:off x="6259892" y="4259220"/>
            <a:ext cx="1654629" cy="307777"/>
          </a:xfrm>
          <a:prstGeom prst="rect">
            <a:avLst/>
          </a:prstGeom>
          <a:noFill/>
        </p:spPr>
        <p:txBody>
          <a:bodyPr wrap="square">
            <a:spAutoFit/>
          </a:bodyPr>
          <a:lstStyle/>
          <a:p>
            <a:r>
              <a:rPr lang="ru-RU" sz="1400" dirty="0">
                <a:effectLst/>
                <a:latin typeface="Cambria Math" panose="02040503050406030204" pitchFamily="18" charset="0"/>
                <a:ea typeface="Calibri" panose="020F0502020204030204" pitchFamily="34" charset="0"/>
                <a:cs typeface="Cambria Math" panose="02040503050406030204" pitchFamily="18" charset="0"/>
              </a:rPr>
              <a:t>𝜃(</a:t>
            </a:r>
            <a:r>
              <a:rPr lang="ru-RU" sz="1400" i="1" dirty="0">
                <a:effectLst/>
                <a:latin typeface="Cambria Math" panose="02040503050406030204" pitchFamily="18" charset="0"/>
                <a:ea typeface="Calibri" panose="020F0502020204030204" pitchFamily="34" charset="0"/>
                <a:cs typeface="Cambria Math" panose="02040503050406030204" pitchFamily="18" charset="0"/>
              </a:rPr>
              <a:t>q, s, t</a:t>
            </a:r>
            <a:r>
              <a:rPr lang="ru-RU" sz="1400" dirty="0">
                <a:effectLst/>
                <a:latin typeface="Cambria Math" panose="02040503050406030204" pitchFamily="18" charset="0"/>
                <a:ea typeface="Calibri" panose="020F0502020204030204" pitchFamily="34" charset="0"/>
                <a:cs typeface="Cambria Math" panose="02040503050406030204" pitchFamily="18" charset="0"/>
              </a:rPr>
              <a:t>) = </a:t>
            </a:r>
            <a:r>
              <a:rPr lang="ru-RU" sz="1400" i="1" dirty="0" err="1">
                <a:effectLst/>
                <a:latin typeface="Cambria Math" panose="02040503050406030204" pitchFamily="18" charset="0"/>
                <a:ea typeface="Calibri" panose="020F0502020204030204" pitchFamily="34" charset="0"/>
                <a:cs typeface="Cambria Math" panose="02040503050406030204" pitchFamily="18" charset="0"/>
              </a:rPr>
              <a:t>qs</a:t>
            </a:r>
            <a:r>
              <a:rPr lang="ru-RU" sz="1400" dirty="0">
                <a:effectLst/>
                <a:latin typeface="Cambria Math" panose="02040503050406030204" pitchFamily="18" charset="0"/>
                <a:ea typeface="Calibri" panose="020F0502020204030204" pitchFamily="34" charset="0"/>
                <a:cs typeface="Cambria Math" panose="02040503050406030204" pitchFamily="18" charset="0"/>
              </a:rPr>
              <a:t>. </a:t>
            </a:r>
            <a:endParaRPr lang="ru-RU" sz="1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CCB656-61CA-493D-A813-D197C52B6DDB}"/>
                  </a:ext>
                </a:extLst>
              </p:cNvPr>
              <p:cNvSpPr txBox="1"/>
              <p:nvPr/>
            </p:nvSpPr>
            <p:spPr>
              <a:xfrm>
                <a:off x="6062713" y="4856645"/>
                <a:ext cx="2674888" cy="6868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1200" i="1" smtClean="0">
                          <a:latin typeface="Cambria Math" panose="02040503050406030204" pitchFamily="18" charset="0"/>
                        </a:rPr>
                        <m:t>𝑠</m:t>
                      </m:r>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m:rPr>
                              <m:sty m:val="p"/>
                            </m:rPr>
                            <a:rPr lang="ru-RU" sz="1200" i="0">
                              <a:latin typeface="Cambria Math" panose="02040503050406030204" pitchFamily="18" charset="0"/>
                            </a:rPr>
                            <m:t>δ</m:t>
                          </m:r>
                        </m:e>
                        <m:sub>
                          <m:r>
                            <a:rPr lang="ru-RU" sz="1200" i="1">
                              <a:latin typeface="Cambria Math" panose="02040503050406030204" pitchFamily="18" charset="0"/>
                            </a:rPr>
                            <m:t>𝑏</m:t>
                          </m:r>
                        </m:sub>
                      </m:sSub>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𝑟</m:t>
                          </m:r>
                        </m:e>
                        <m:sub>
                          <m:r>
                            <a:rPr lang="ru-RU" sz="1200" i="1">
                              <a:latin typeface="Cambria Math" panose="02040503050406030204" pitchFamily="18" charset="0"/>
                            </a:rPr>
                            <m:t>𝑏</m:t>
                          </m:r>
                        </m:sub>
                      </m:sSub>
                      <m:r>
                        <a:rPr lang="ru-RU" sz="1200" i="0">
                          <a:latin typeface="Cambria Math" panose="02040503050406030204" pitchFamily="18" charset="0"/>
                        </a:rPr>
                        <m:t>−</m:t>
                      </m:r>
                      <m:f>
                        <m:fPr>
                          <m:ctrlPr>
                            <a:rPr lang="ru-RU" sz="1200" i="1">
                              <a:solidFill>
                                <a:srgbClr val="836967"/>
                              </a:solidFill>
                              <a:latin typeface="Cambria Math" panose="02040503050406030204" pitchFamily="18" charset="0"/>
                            </a:rPr>
                          </m:ctrlPr>
                        </m:fPr>
                        <m:num>
                          <m:r>
                            <a:rPr lang="ru-RU" sz="1200" i="0">
                              <a:latin typeface="Cambria Math" panose="02040503050406030204" pitchFamily="18" charset="0"/>
                            </a:rPr>
                            <m:t>1</m:t>
                          </m:r>
                        </m:num>
                        <m:den>
                          <m:r>
                            <m:rPr>
                              <m:sty m:val="p"/>
                            </m:rPr>
                            <a:rPr lang="ru-RU" sz="1200" i="0">
                              <a:latin typeface="Cambria Math" panose="02040503050406030204" pitchFamily="18" charset="0"/>
                            </a:rPr>
                            <m:t>γ</m:t>
                          </m:r>
                        </m:den>
                      </m:f>
                      <m:func>
                        <m:funcPr>
                          <m:ctrlPr>
                            <a:rPr lang="ru-RU" sz="1200" i="1">
                              <a:latin typeface="Cambria Math" panose="02040503050406030204" pitchFamily="18" charset="0"/>
                            </a:rPr>
                          </m:ctrlPr>
                        </m:funcPr>
                        <m:fName>
                          <m:r>
                            <m:rPr>
                              <m:sty m:val="p"/>
                            </m:rPr>
                            <a:rPr lang="ru-RU" sz="1200" i="0">
                              <a:latin typeface="Cambria Math" panose="02040503050406030204" pitchFamily="18" charset="0"/>
                            </a:rPr>
                            <m:t>ln</m:t>
                          </m:r>
                        </m:fName>
                        <m:e>
                          <m:d>
                            <m:dPr>
                              <m:ctrlPr>
                                <a:rPr lang="ru-RU" sz="1200" i="1">
                                  <a:solidFill>
                                    <a:srgbClr val="836967"/>
                                  </a:solidFill>
                                  <a:latin typeface="Cambria Math" panose="02040503050406030204" pitchFamily="18" charset="0"/>
                                </a:rPr>
                              </m:ctrlPr>
                            </m:dPr>
                            <m:e>
                              <m:r>
                                <a:rPr lang="ru-RU" sz="1200" i="0">
                                  <a:latin typeface="Cambria Math" panose="02040503050406030204" pitchFamily="18" charset="0"/>
                                </a:rPr>
                                <m:t>1−</m:t>
                              </m:r>
                              <m:r>
                                <a:rPr lang="ru-RU" sz="1200" i="1">
                                  <a:latin typeface="Cambria Math" panose="02040503050406030204" pitchFamily="18" charset="0"/>
                                </a:rPr>
                                <m:t>𝛾</m:t>
                              </m:r>
                              <m:f>
                                <m:fPr>
                                  <m:ctrlPr>
                                    <a:rPr lang="ru-RU" sz="1200" i="1">
                                      <a:solidFill>
                                        <a:srgbClr val="836967"/>
                                      </a:solidFill>
                                      <a:latin typeface="Cambria Math" panose="02040503050406030204" pitchFamily="18" charset="0"/>
                                    </a:rPr>
                                  </m:ctrlPr>
                                </m:fPr>
                                <m:num>
                                  <m:sSup>
                                    <m:sSupPr>
                                      <m:ctrlPr>
                                        <a:rPr lang="ru-RU" sz="1200" i="1">
                                          <a:solidFill>
                                            <a:srgbClr val="836967"/>
                                          </a:solidFill>
                                          <a:latin typeface="Cambria Math" panose="02040503050406030204" pitchFamily="18" charset="0"/>
                                        </a:rPr>
                                      </m:ctrlPr>
                                    </m:sSupPr>
                                    <m:e>
                                      <m:r>
                                        <a:rPr lang="ru-RU" sz="1200" i="1">
                                          <a:latin typeface="Cambria Math" panose="02040503050406030204" pitchFamily="18" charset="0"/>
                                        </a:rPr>
                                        <m:t>𝜆</m:t>
                                      </m:r>
                                    </m:e>
                                    <m:sup>
                                      <m:r>
                                        <a:rPr lang="ru-RU" sz="1200" i="1">
                                          <a:latin typeface="Cambria Math" panose="02040503050406030204" pitchFamily="18" charset="0"/>
                                        </a:rPr>
                                        <m:t>𝑏</m:t>
                                      </m:r>
                                    </m:sup>
                                  </m:sSup>
                                  <m:d>
                                    <m:dPr>
                                      <m:ctrlPr>
                                        <a:rPr lang="ru-RU" sz="1200" i="1">
                                          <a:solidFill>
                                            <a:srgbClr val="836967"/>
                                          </a:solidFill>
                                          <a:latin typeface="Cambria Math" panose="02040503050406030204" pitchFamily="18" charset="0"/>
                                        </a:rPr>
                                      </m:ctrlPr>
                                    </m:dPr>
                                    <m:e>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𝑏</m:t>
                                          </m:r>
                                        </m:sub>
                                      </m:sSub>
                                    </m:e>
                                  </m:d>
                                </m:num>
                                <m:den>
                                  <m:f>
                                    <m:fPr>
                                      <m:ctrlPr>
                                        <a:rPr lang="ru-RU" sz="1200" i="1">
                                          <a:solidFill>
                                            <a:srgbClr val="836967"/>
                                          </a:solidFill>
                                          <a:latin typeface="Cambria Math" panose="02040503050406030204" pitchFamily="18" charset="0"/>
                                        </a:rPr>
                                      </m:ctrlPr>
                                    </m:fPr>
                                    <m:num>
                                      <m:r>
                                        <a:rPr lang="ru-RU" sz="1200" i="0">
                                          <a:latin typeface="Cambria Math" panose="02040503050406030204" pitchFamily="18" charset="0"/>
                                        </a:rPr>
                                        <m:t>𝜕</m:t>
                                      </m:r>
                                      <m:sSup>
                                        <m:sSupPr>
                                          <m:ctrlPr>
                                            <a:rPr lang="ru-RU" sz="1200" i="1">
                                              <a:solidFill>
                                                <a:srgbClr val="836967"/>
                                              </a:solidFill>
                                              <a:latin typeface="Cambria Math" panose="02040503050406030204" pitchFamily="18" charset="0"/>
                                            </a:rPr>
                                          </m:ctrlPr>
                                        </m:sSupPr>
                                        <m:e>
                                          <m:r>
                                            <a:rPr lang="ru-RU" sz="1200" i="1">
                                              <a:latin typeface="Cambria Math" panose="02040503050406030204" pitchFamily="18" charset="0"/>
                                            </a:rPr>
                                            <m:t>𝜆</m:t>
                                          </m:r>
                                        </m:e>
                                        <m:sup>
                                          <m:r>
                                            <a:rPr lang="ru-RU" sz="1200" i="1">
                                              <a:latin typeface="Cambria Math" panose="02040503050406030204" pitchFamily="18" charset="0"/>
                                            </a:rPr>
                                            <m:t>𝑏</m:t>
                                          </m:r>
                                        </m:sup>
                                      </m:sSup>
                                    </m:num>
                                    <m:den>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𝑏</m:t>
                                          </m:r>
                                        </m:sub>
                                      </m:sSub>
                                    </m:den>
                                  </m:f>
                                  <m:d>
                                    <m:dPr>
                                      <m:ctrlPr>
                                        <a:rPr lang="ru-RU" sz="1200" i="1">
                                          <a:solidFill>
                                            <a:srgbClr val="836967"/>
                                          </a:solidFill>
                                          <a:latin typeface="Cambria Math" panose="02040503050406030204" pitchFamily="18" charset="0"/>
                                        </a:rPr>
                                      </m:ctrlPr>
                                    </m:dPr>
                                    <m:e>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𝑏</m:t>
                                          </m:r>
                                        </m:sub>
                                      </m:sSub>
                                    </m:e>
                                  </m:d>
                                </m:den>
                              </m:f>
                            </m:e>
                          </m:d>
                        </m:e>
                      </m:func>
                    </m:oMath>
                  </m:oMathPara>
                </a14:m>
                <a:endParaRPr lang="ru-RU" sz="1200" dirty="0"/>
              </a:p>
            </p:txBody>
          </p:sp>
        </mc:Choice>
        <mc:Fallback xmlns="">
          <p:sp>
            <p:nvSpPr>
              <p:cNvPr id="13" name="TextBox 12">
                <a:extLst>
                  <a:ext uri="{FF2B5EF4-FFF2-40B4-BE49-F238E27FC236}">
                    <a16:creationId xmlns:a16="http://schemas.microsoft.com/office/drawing/2014/main" id="{23CCB656-61CA-493D-A813-D197C52B6DDB}"/>
                  </a:ext>
                </a:extLst>
              </p:cNvPr>
              <p:cNvSpPr txBox="1">
                <a:spLocks noRot="1" noChangeAspect="1" noMove="1" noResize="1" noEditPoints="1" noAdjustHandles="1" noChangeArrowheads="1" noChangeShapeType="1" noTextEdit="1"/>
              </p:cNvSpPr>
              <p:nvPr/>
            </p:nvSpPr>
            <p:spPr>
              <a:xfrm>
                <a:off x="6062713" y="4856645"/>
                <a:ext cx="2674888" cy="686855"/>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3ABB18-CB22-48C1-B7CE-44417108CF99}"/>
                  </a:ext>
                </a:extLst>
              </p:cNvPr>
              <p:cNvSpPr txBox="1"/>
              <p:nvPr/>
            </p:nvSpPr>
            <p:spPr>
              <a:xfrm>
                <a:off x="8737601" y="4856645"/>
                <a:ext cx="2530764" cy="6868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sz="1200" i="1" smtClean="0">
                          <a:latin typeface="Cambria Math" panose="02040503050406030204" pitchFamily="18" charset="0"/>
                        </a:rPr>
                        <m:t>𝑠</m:t>
                      </m:r>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m:rPr>
                              <m:sty m:val="p"/>
                            </m:rPr>
                            <a:rPr lang="ru-RU" sz="1200" i="0">
                              <a:latin typeface="Cambria Math" panose="02040503050406030204" pitchFamily="18" charset="0"/>
                            </a:rPr>
                            <m:t>δ</m:t>
                          </m:r>
                        </m:e>
                        <m:sub>
                          <m:r>
                            <a:rPr lang="ru-RU" sz="1200" i="1">
                              <a:latin typeface="Cambria Math" panose="02040503050406030204" pitchFamily="18" charset="0"/>
                            </a:rPr>
                            <m:t>𝑎</m:t>
                          </m:r>
                        </m:sub>
                      </m:sSub>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𝑟</m:t>
                          </m:r>
                        </m:e>
                        <m:sub>
                          <m:r>
                            <a:rPr lang="ru-RU" sz="1200" i="1">
                              <a:latin typeface="Cambria Math" panose="02040503050406030204" pitchFamily="18" charset="0"/>
                            </a:rPr>
                            <m:t>𝑎</m:t>
                          </m:r>
                        </m:sub>
                      </m:sSub>
                      <m:r>
                        <a:rPr lang="ru-RU" sz="1200" i="0">
                          <a:latin typeface="Cambria Math" panose="02040503050406030204" pitchFamily="18" charset="0"/>
                        </a:rPr>
                        <m:t>+</m:t>
                      </m:r>
                      <m:f>
                        <m:fPr>
                          <m:ctrlPr>
                            <a:rPr lang="ru-RU" sz="1200" i="1">
                              <a:solidFill>
                                <a:srgbClr val="836967"/>
                              </a:solidFill>
                              <a:latin typeface="Cambria Math" panose="02040503050406030204" pitchFamily="18" charset="0"/>
                            </a:rPr>
                          </m:ctrlPr>
                        </m:fPr>
                        <m:num>
                          <m:r>
                            <a:rPr lang="ru-RU" sz="1200" i="0">
                              <a:latin typeface="Cambria Math" panose="02040503050406030204" pitchFamily="18" charset="0"/>
                            </a:rPr>
                            <m:t>1</m:t>
                          </m:r>
                        </m:num>
                        <m:den>
                          <m:r>
                            <m:rPr>
                              <m:sty m:val="p"/>
                            </m:rPr>
                            <a:rPr lang="ru-RU" sz="1200" i="0">
                              <a:latin typeface="Cambria Math" panose="02040503050406030204" pitchFamily="18" charset="0"/>
                            </a:rPr>
                            <m:t>γ</m:t>
                          </m:r>
                        </m:den>
                      </m:f>
                      <m:func>
                        <m:funcPr>
                          <m:ctrlPr>
                            <a:rPr lang="ru-RU" sz="1200" i="1">
                              <a:latin typeface="Cambria Math" panose="02040503050406030204" pitchFamily="18" charset="0"/>
                            </a:rPr>
                          </m:ctrlPr>
                        </m:funcPr>
                        <m:fName>
                          <m:r>
                            <m:rPr>
                              <m:sty m:val="p"/>
                            </m:rPr>
                            <a:rPr lang="ru-RU" sz="1200" i="0">
                              <a:latin typeface="Cambria Math" panose="02040503050406030204" pitchFamily="18" charset="0"/>
                            </a:rPr>
                            <m:t>ln</m:t>
                          </m:r>
                        </m:fName>
                        <m:e>
                          <m:d>
                            <m:dPr>
                              <m:ctrlPr>
                                <a:rPr lang="ru-RU" sz="1200" i="1">
                                  <a:solidFill>
                                    <a:srgbClr val="836967"/>
                                  </a:solidFill>
                                  <a:latin typeface="Cambria Math" panose="02040503050406030204" pitchFamily="18" charset="0"/>
                                </a:rPr>
                              </m:ctrlPr>
                            </m:dPr>
                            <m:e>
                              <m:r>
                                <a:rPr lang="ru-RU" sz="1200" i="0">
                                  <a:latin typeface="Cambria Math" panose="02040503050406030204" pitchFamily="18" charset="0"/>
                                </a:rPr>
                                <m:t>1−</m:t>
                              </m:r>
                              <m:r>
                                <a:rPr lang="ru-RU" sz="1200" i="1">
                                  <a:latin typeface="Cambria Math" panose="02040503050406030204" pitchFamily="18" charset="0"/>
                                </a:rPr>
                                <m:t>𝛾</m:t>
                              </m:r>
                              <m:f>
                                <m:fPr>
                                  <m:ctrlPr>
                                    <a:rPr lang="ru-RU" sz="1200" i="1">
                                      <a:solidFill>
                                        <a:srgbClr val="836967"/>
                                      </a:solidFill>
                                      <a:latin typeface="Cambria Math" panose="02040503050406030204" pitchFamily="18" charset="0"/>
                                    </a:rPr>
                                  </m:ctrlPr>
                                </m:fPr>
                                <m:num>
                                  <m:sSup>
                                    <m:sSupPr>
                                      <m:ctrlPr>
                                        <a:rPr lang="ru-RU" sz="1200" i="1">
                                          <a:solidFill>
                                            <a:srgbClr val="836967"/>
                                          </a:solidFill>
                                          <a:latin typeface="Cambria Math" panose="02040503050406030204" pitchFamily="18" charset="0"/>
                                        </a:rPr>
                                      </m:ctrlPr>
                                    </m:sSupPr>
                                    <m:e>
                                      <m:r>
                                        <a:rPr lang="ru-RU" sz="1200" i="1">
                                          <a:latin typeface="Cambria Math" panose="02040503050406030204" pitchFamily="18" charset="0"/>
                                        </a:rPr>
                                        <m:t>𝜆</m:t>
                                      </m:r>
                                    </m:e>
                                    <m:sup>
                                      <m:r>
                                        <a:rPr lang="ru-RU" sz="1200" i="1">
                                          <a:latin typeface="Cambria Math" panose="02040503050406030204" pitchFamily="18" charset="0"/>
                                        </a:rPr>
                                        <m:t>𝑎</m:t>
                                      </m:r>
                                    </m:sup>
                                  </m:sSup>
                                  <m:d>
                                    <m:dPr>
                                      <m:ctrlPr>
                                        <a:rPr lang="ru-RU" sz="1200" i="1">
                                          <a:solidFill>
                                            <a:srgbClr val="836967"/>
                                          </a:solidFill>
                                          <a:latin typeface="Cambria Math" panose="02040503050406030204" pitchFamily="18" charset="0"/>
                                        </a:rPr>
                                      </m:ctrlPr>
                                    </m:dPr>
                                    <m:e>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𝑎</m:t>
                                          </m:r>
                                        </m:sub>
                                      </m:sSub>
                                    </m:e>
                                  </m:d>
                                </m:num>
                                <m:den>
                                  <m:f>
                                    <m:fPr>
                                      <m:ctrlPr>
                                        <a:rPr lang="ru-RU" sz="1200" i="1">
                                          <a:solidFill>
                                            <a:srgbClr val="836967"/>
                                          </a:solidFill>
                                          <a:latin typeface="Cambria Math" panose="02040503050406030204" pitchFamily="18" charset="0"/>
                                        </a:rPr>
                                      </m:ctrlPr>
                                    </m:fPr>
                                    <m:num>
                                      <m:r>
                                        <a:rPr lang="ru-RU" sz="1200" i="0">
                                          <a:latin typeface="Cambria Math" panose="02040503050406030204" pitchFamily="18" charset="0"/>
                                        </a:rPr>
                                        <m:t>𝜕</m:t>
                                      </m:r>
                                      <m:sSup>
                                        <m:sSupPr>
                                          <m:ctrlPr>
                                            <a:rPr lang="ru-RU" sz="1200" i="1">
                                              <a:solidFill>
                                                <a:srgbClr val="836967"/>
                                              </a:solidFill>
                                              <a:latin typeface="Cambria Math" panose="02040503050406030204" pitchFamily="18" charset="0"/>
                                            </a:rPr>
                                          </m:ctrlPr>
                                        </m:sSupPr>
                                        <m:e>
                                          <m:r>
                                            <a:rPr lang="ru-RU" sz="1200" i="1">
                                              <a:latin typeface="Cambria Math" panose="02040503050406030204" pitchFamily="18" charset="0"/>
                                            </a:rPr>
                                            <m:t>𝜆</m:t>
                                          </m:r>
                                        </m:e>
                                        <m:sup>
                                          <m:r>
                                            <a:rPr lang="ru-RU" sz="1200" i="1">
                                              <a:latin typeface="Cambria Math" panose="02040503050406030204" pitchFamily="18" charset="0"/>
                                            </a:rPr>
                                            <m:t>𝑎</m:t>
                                          </m:r>
                                        </m:sup>
                                      </m:sSup>
                                    </m:num>
                                    <m:den>
                                      <m:r>
                                        <a:rPr lang="ru-RU" sz="1200" i="0">
                                          <a:latin typeface="Cambria Math" panose="02040503050406030204" pitchFamily="18" charset="0"/>
                                        </a:rPr>
                                        <m:t>𝜕</m:t>
                                      </m:r>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𝑎</m:t>
                                          </m:r>
                                        </m:sub>
                                      </m:sSub>
                                    </m:den>
                                  </m:f>
                                  <m:d>
                                    <m:dPr>
                                      <m:ctrlPr>
                                        <a:rPr lang="ru-RU" sz="1200" i="1">
                                          <a:solidFill>
                                            <a:srgbClr val="836967"/>
                                          </a:solidFill>
                                          <a:latin typeface="Cambria Math" panose="02040503050406030204" pitchFamily="18" charset="0"/>
                                        </a:rPr>
                                      </m:ctrlPr>
                                    </m:dPr>
                                    <m:e>
                                      <m:sSub>
                                        <m:sSubPr>
                                          <m:ctrlPr>
                                            <a:rPr lang="ru-RU" sz="1200" i="1">
                                              <a:solidFill>
                                                <a:srgbClr val="836967"/>
                                              </a:solidFill>
                                              <a:latin typeface="Cambria Math" panose="02040503050406030204" pitchFamily="18" charset="0"/>
                                            </a:rPr>
                                          </m:ctrlPr>
                                        </m:sSubPr>
                                        <m:e>
                                          <m:r>
                                            <a:rPr lang="ru-RU" sz="1200" i="1">
                                              <a:latin typeface="Cambria Math" panose="02040503050406030204" pitchFamily="18" charset="0"/>
                                            </a:rPr>
                                            <m:t>𝛿</m:t>
                                          </m:r>
                                        </m:e>
                                        <m:sub>
                                          <m:r>
                                            <a:rPr lang="ru-RU" sz="1200" i="1">
                                              <a:latin typeface="Cambria Math" panose="02040503050406030204" pitchFamily="18" charset="0"/>
                                            </a:rPr>
                                            <m:t>𝑎</m:t>
                                          </m:r>
                                        </m:sub>
                                      </m:sSub>
                                    </m:e>
                                  </m:d>
                                </m:den>
                              </m:f>
                            </m:e>
                          </m:d>
                        </m:e>
                      </m:func>
                    </m:oMath>
                  </m:oMathPara>
                </a14:m>
                <a:endParaRPr lang="ru-RU" sz="1200" dirty="0"/>
              </a:p>
            </p:txBody>
          </p:sp>
        </mc:Choice>
        <mc:Fallback xmlns="">
          <p:sp>
            <p:nvSpPr>
              <p:cNvPr id="15" name="TextBox 14">
                <a:extLst>
                  <a:ext uri="{FF2B5EF4-FFF2-40B4-BE49-F238E27FC236}">
                    <a16:creationId xmlns:a16="http://schemas.microsoft.com/office/drawing/2014/main" id="{013ABB18-CB22-48C1-B7CE-44417108CF99}"/>
                  </a:ext>
                </a:extLst>
              </p:cNvPr>
              <p:cNvSpPr txBox="1">
                <a:spLocks noRot="1" noChangeAspect="1" noMove="1" noResize="1" noEditPoints="1" noAdjustHandles="1" noChangeArrowheads="1" noChangeShapeType="1" noTextEdit="1"/>
              </p:cNvSpPr>
              <p:nvPr/>
            </p:nvSpPr>
            <p:spPr>
              <a:xfrm>
                <a:off x="8737601" y="4856645"/>
                <a:ext cx="2530764" cy="686855"/>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49D0EC1-9B2F-442C-8DD6-82B894C03009}"/>
                  </a:ext>
                </a:extLst>
              </p:cNvPr>
              <p:cNvSpPr txBox="1"/>
              <p:nvPr/>
            </p:nvSpPr>
            <p:spPr>
              <a:xfrm>
                <a:off x="6062713" y="5619296"/>
                <a:ext cx="2530764" cy="307777"/>
              </a:xfrm>
              <a:prstGeom prst="rect">
                <a:avLst/>
              </a:prstGeom>
              <a:noFill/>
            </p:spPr>
            <p:txBody>
              <a:bodyPr wrap="square" rtlCol="0">
                <a:spAutoFit/>
              </a:bodyPr>
              <a:lstStyle/>
              <a:p>
                <a:r>
                  <a:rPr lang="en-US" sz="1400" dirty="0">
                    <a:latin typeface="HSE Sans" panose="02000000000000000000" pitchFamily="2" charset="0"/>
                  </a:rPr>
                  <a:t>where </a:t>
                </a:r>
                <a:r>
                  <a:rPr lang="en-US" sz="1400" i="1" dirty="0">
                    <a:latin typeface="HSE Sans" panose="02000000000000000000" pitchFamily="2" charset="0"/>
                  </a:rPr>
                  <a:t>p</a:t>
                </a:r>
                <a:r>
                  <a:rPr lang="en-US" sz="1400" i="1" baseline="-25000" dirty="0">
                    <a:latin typeface="HSE Sans" panose="02000000000000000000" pitchFamily="2" charset="0"/>
                  </a:rPr>
                  <a:t>b</a:t>
                </a:r>
                <a:r>
                  <a:rPr lang="en-US" sz="1400" dirty="0">
                    <a:latin typeface="HSE Sans" panose="02000000000000000000" pitchFamily="2" charset="0"/>
                  </a:rPr>
                  <a:t> = </a:t>
                </a:r>
                <a:r>
                  <a:rPr lang="en-US" sz="1400" i="1" dirty="0">
                    <a:latin typeface="HSE Sans" panose="02000000000000000000" pitchFamily="2" charset="0"/>
                  </a:rPr>
                  <a:t>s</a:t>
                </a:r>
                <a:r>
                  <a:rPr lang="en-US" sz="1400" dirty="0">
                    <a:latin typeface="HSE Sans" panose="02000000000000000000" pitchFamily="2" charset="0"/>
                  </a:rPr>
                  <a:t> - </a:t>
                </a:r>
                <a14:m>
                  <m:oMath xmlns:m="http://schemas.openxmlformats.org/officeDocument/2006/math">
                    <m:sSub>
                      <m:sSubPr>
                        <m:ctrlPr>
                          <a:rPr lang="ru-RU" sz="1400" i="1" smtClean="0">
                            <a:solidFill>
                              <a:srgbClr val="836967"/>
                            </a:solidFill>
                            <a:latin typeface="Cambria Math" panose="02040503050406030204" pitchFamily="18" charset="0"/>
                          </a:rPr>
                        </m:ctrlPr>
                      </m:sSubPr>
                      <m:e>
                        <m:r>
                          <m:rPr>
                            <m:sty m:val="p"/>
                          </m:rPr>
                          <a:rPr lang="ru-RU" sz="1400" i="0">
                            <a:latin typeface="Cambria Math" panose="02040503050406030204" pitchFamily="18" charset="0"/>
                          </a:rPr>
                          <m:t>δ</m:t>
                        </m:r>
                      </m:e>
                      <m:sub>
                        <m:r>
                          <a:rPr lang="ru-RU" sz="1400" i="1">
                            <a:latin typeface="Cambria Math" panose="02040503050406030204" pitchFamily="18" charset="0"/>
                          </a:rPr>
                          <m:t>𝑏</m:t>
                        </m:r>
                      </m:sub>
                    </m:sSub>
                  </m:oMath>
                </a14:m>
                <a:r>
                  <a:rPr lang="en-US" sz="1400" dirty="0">
                    <a:latin typeface="HSE Sans" panose="02000000000000000000" pitchFamily="2" charset="0"/>
                  </a:rPr>
                  <a:t>, </a:t>
                </a:r>
                <a:r>
                  <a:rPr lang="en-US" sz="1400" i="1" dirty="0">
                    <a:latin typeface="HSE Sans" panose="02000000000000000000" pitchFamily="2" charset="0"/>
                  </a:rPr>
                  <a:t>p</a:t>
                </a:r>
                <a:r>
                  <a:rPr lang="en-US" sz="1400" i="1" baseline="-25000" dirty="0">
                    <a:latin typeface="HSE Sans" panose="02000000000000000000" pitchFamily="2" charset="0"/>
                  </a:rPr>
                  <a:t>a</a:t>
                </a:r>
                <a:r>
                  <a:rPr lang="en-US" sz="1400" dirty="0">
                    <a:latin typeface="HSE Sans" panose="02000000000000000000" pitchFamily="2" charset="0"/>
                  </a:rPr>
                  <a:t> = </a:t>
                </a:r>
                <a:r>
                  <a:rPr lang="en-US" sz="1400" i="1" dirty="0">
                    <a:latin typeface="HSE Sans" panose="02000000000000000000" pitchFamily="2" charset="0"/>
                  </a:rPr>
                  <a:t>s</a:t>
                </a:r>
                <a:r>
                  <a:rPr lang="en-US" sz="1400" dirty="0">
                    <a:latin typeface="HSE Sans" panose="02000000000000000000" pitchFamily="2" charset="0"/>
                  </a:rPr>
                  <a:t> + </a:t>
                </a:r>
                <a14:m>
                  <m:oMath xmlns:m="http://schemas.openxmlformats.org/officeDocument/2006/math">
                    <m:sSub>
                      <m:sSubPr>
                        <m:ctrlPr>
                          <a:rPr lang="ru-RU" sz="1400" i="1">
                            <a:solidFill>
                              <a:srgbClr val="836967"/>
                            </a:solidFill>
                            <a:latin typeface="Cambria Math" panose="02040503050406030204" pitchFamily="18" charset="0"/>
                          </a:rPr>
                        </m:ctrlPr>
                      </m:sSubPr>
                      <m:e>
                        <m:r>
                          <m:rPr>
                            <m:sty m:val="p"/>
                          </m:rPr>
                          <a:rPr lang="ru-RU" sz="1400">
                            <a:latin typeface="Cambria Math" panose="02040503050406030204" pitchFamily="18" charset="0"/>
                          </a:rPr>
                          <m:t>δ</m:t>
                        </m:r>
                      </m:e>
                      <m:sub>
                        <m:r>
                          <a:rPr lang="en-US" sz="1400" b="0" i="1" smtClean="0">
                            <a:latin typeface="Cambria Math" panose="02040503050406030204" pitchFamily="18" charset="0"/>
                          </a:rPr>
                          <m:t>𝑎</m:t>
                        </m:r>
                      </m:sub>
                    </m:sSub>
                  </m:oMath>
                </a14:m>
                <a:r>
                  <a:rPr lang="en-US" sz="1400" dirty="0">
                    <a:latin typeface="HSE Sans" panose="02000000000000000000" pitchFamily="2" charset="0"/>
                  </a:rPr>
                  <a:t> </a:t>
                </a:r>
                <a:endParaRPr lang="ru-RU" sz="1400" dirty="0">
                  <a:latin typeface="HSE Sans" panose="02000000000000000000" pitchFamily="2" charset="0"/>
                </a:endParaRPr>
              </a:p>
            </p:txBody>
          </p:sp>
        </mc:Choice>
        <mc:Fallback xmlns="">
          <p:sp>
            <p:nvSpPr>
              <p:cNvPr id="24" name="TextBox 23">
                <a:extLst>
                  <a:ext uri="{FF2B5EF4-FFF2-40B4-BE49-F238E27FC236}">
                    <a16:creationId xmlns:a16="http://schemas.microsoft.com/office/drawing/2014/main" id="{849D0EC1-9B2F-442C-8DD6-82B894C03009}"/>
                  </a:ext>
                </a:extLst>
              </p:cNvPr>
              <p:cNvSpPr txBox="1">
                <a:spLocks noRot="1" noChangeAspect="1" noMove="1" noResize="1" noEditPoints="1" noAdjustHandles="1" noChangeArrowheads="1" noChangeShapeType="1" noTextEdit="1"/>
              </p:cNvSpPr>
              <p:nvPr/>
            </p:nvSpPr>
            <p:spPr>
              <a:xfrm>
                <a:off x="6062713" y="5619296"/>
                <a:ext cx="2530764" cy="307777"/>
              </a:xfrm>
              <a:prstGeom prst="rect">
                <a:avLst/>
              </a:prstGeom>
              <a:blipFill>
                <a:blip r:embed="rId7"/>
                <a:stretch>
                  <a:fillRect l="-723" t="-4000" b="-20000"/>
                </a:stretch>
              </a:blipFill>
            </p:spPr>
            <p:txBody>
              <a:bodyPr/>
              <a:lstStyle/>
              <a:p>
                <a:r>
                  <a:rPr lang="ru-RU">
                    <a:noFill/>
                  </a:rPr>
                  <a:t> </a:t>
                </a:r>
              </a:p>
            </p:txBody>
          </p:sp>
        </mc:Fallback>
      </mc:AlternateContent>
      <p:sp>
        <p:nvSpPr>
          <p:cNvPr id="6" name="Стрелка: вниз 5">
            <a:extLst>
              <a:ext uri="{FF2B5EF4-FFF2-40B4-BE49-F238E27FC236}">
                <a16:creationId xmlns:a16="http://schemas.microsoft.com/office/drawing/2014/main" id="{11632091-8731-4BF4-ABE0-90B293B078C8}"/>
              </a:ext>
            </a:extLst>
          </p:cNvPr>
          <p:cNvSpPr/>
          <p:nvPr/>
        </p:nvSpPr>
        <p:spPr>
          <a:xfrm>
            <a:off x="8619187" y="2633224"/>
            <a:ext cx="498764" cy="39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068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a:xfrm>
            <a:off x="585898" y="1447790"/>
            <a:ext cx="11055239" cy="777025"/>
          </a:xfrm>
        </p:spPr>
        <p:txBody>
          <a:bodyPr/>
          <a:lstStyle/>
          <a:p>
            <a:r>
              <a:rPr lang="en-US" dirty="0"/>
              <a:t>Model solution and parameters</a:t>
            </a:r>
            <a:endParaRPr lang="ru-RU" dirty="0"/>
          </a:p>
        </p:txBody>
      </p:sp>
      <mc:AlternateContent xmlns:mc="http://schemas.openxmlformats.org/markup-compatibility/2006" xmlns:a14="http://schemas.microsoft.com/office/drawing/2010/main">
        <mc:Choice Requires="a14">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85898" y="2224815"/>
                <a:ext cx="4105165" cy="4048985"/>
              </a:xfrm>
            </p:spPr>
            <p:txBody>
              <a:bodyPr>
                <a:normAutofit/>
              </a:bodyPr>
              <a:lstStyle/>
              <a:p>
                <a:pPr algn="ct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𝑠𝑝𝑟𝑒𝑎𝑑</m:t>
                      </m:r>
                      <m:r>
                        <a:rPr lang="ru-RU" sz="1400" i="0">
                          <a:latin typeface="Cambria Math" panose="02040503050406030204" pitchFamily="18" charset="0"/>
                        </a:rPr>
                        <m:t>=</m:t>
                      </m:r>
                      <m:sSup>
                        <m:sSupPr>
                          <m:ctrlPr>
                            <a:rPr lang="ru-RU" sz="1400" i="1">
                              <a:solidFill>
                                <a:srgbClr val="836967"/>
                              </a:solidFill>
                              <a:latin typeface="Cambria Math" panose="02040503050406030204" pitchFamily="18" charset="0"/>
                            </a:rPr>
                          </m:ctrlPr>
                        </m:sSupPr>
                        <m:e>
                          <m:r>
                            <m:rPr>
                              <m:sty m:val="p"/>
                            </m:rPr>
                            <a:rPr lang="ru-RU" sz="1400" i="0">
                              <a:latin typeface="Cambria Math" panose="02040503050406030204" pitchFamily="18" charset="0"/>
                            </a:rPr>
                            <m:t>σ</m:t>
                          </m:r>
                        </m:e>
                        <m:sup>
                          <m:r>
                            <a:rPr lang="ru-RU" sz="1400" i="0">
                              <a:latin typeface="Cambria Math" panose="02040503050406030204" pitchFamily="18" charset="0"/>
                            </a:rPr>
                            <m:t>2</m:t>
                          </m:r>
                        </m:sup>
                      </m:sSup>
                      <m:r>
                        <m:rPr>
                          <m:sty m:val="p"/>
                        </m:rPr>
                        <a:rPr lang="ru-RU" sz="1400" i="0">
                          <a:latin typeface="Cambria Math" panose="02040503050406030204" pitchFamily="18" charset="0"/>
                        </a:rPr>
                        <m:t>γ</m:t>
                      </m:r>
                      <m:d>
                        <m:dPr>
                          <m:ctrlPr>
                            <a:rPr lang="ru-RU" sz="1400" i="1">
                              <a:solidFill>
                                <a:srgbClr val="836967"/>
                              </a:solidFill>
                              <a:latin typeface="Cambria Math" panose="02040503050406030204" pitchFamily="18" charset="0"/>
                            </a:rPr>
                          </m:ctrlPr>
                        </m:dPr>
                        <m:e>
                          <m:r>
                            <a:rPr lang="ru-RU" sz="1400" i="1">
                              <a:latin typeface="Cambria Math" panose="02040503050406030204" pitchFamily="18" charset="0"/>
                            </a:rPr>
                            <m:t>𝑇</m:t>
                          </m:r>
                          <m:r>
                            <a:rPr lang="ru-RU" sz="1400" i="0">
                              <a:latin typeface="Cambria Math" panose="02040503050406030204" pitchFamily="18" charset="0"/>
                            </a:rPr>
                            <m:t>−</m:t>
                          </m:r>
                          <m:r>
                            <a:rPr lang="ru-RU" sz="1400" i="1">
                              <a:latin typeface="Cambria Math" panose="02040503050406030204" pitchFamily="18" charset="0"/>
                            </a:rPr>
                            <m:t>𝑡</m:t>
                          </m:r>
                        </m:e>
                      </m:d>
                      <m:r>
                        <a:rPr lang="ru-RU" sz="1400" i="0">
                          <a:latin typeface="Cambria Math" panose="02040503050406030204" pitchFamily="18" charset="0"/>
                        </a:rPr>
                        <m:t>+</m:t>
                      </m:r>
                      <m:f>
                        <m:fPr>
                          <m:ctrlPr>
                            <a:rPr lang="ru-RU" sz="1400" i="1">
                              <a:solidFill>
                                <a:srgbClr val="836967"/>
                              </a:solidFill>
                              <a:latin typeface="Cambria Math" panose="02040503050406030204" pitchFamily="18" charset="0"/>
                            </a:rPr>
                          </m:ctrlPr>
                        </m:fPr>
                        <m:num>
                          <m:r>
                            <a:rPr lang="ru-RU" sz="1400" i="0">
                              <a:latin typeface="Cambria Math" panose="02040503050406030204" pitchFamily="18" charset="0"/>
                            </a:rPr>
                            <m:t>2</m:t>
                          </m:r>
                        </m:num>
                        <m:den>
                          <m:r>
                            <m:rPr>
                              <m:sty m:val="p"/>
                            </m:rPr>
                            <a:rPr lang="ru-RU" sz="1400" i="0">
                              <a:latin typeface="Cambria Math" panose="02040503050406030204" pitchFamily="18" charset="0"/>
                            </a:rPr>
                            <m:t>γ</m:t>
                          </m:r>
                        </m:den>
                      </m:f>
                      <m:func>
                        <m:funcPr>
                          <m:ctrlPr>
                            <a:rPr lang="ru-RU" sz="1400" i="1">
                              <a:latin typeface="Cambria Math" panose="02040503050406030204" pitchFamily="18" charset="0"/>
                            </a:rPr>
                          </m:ctrlPr>
                        </m:funcPr>
                        <m:fName>
                          <m:r>
                            <m:rPr>
                              <m:sty m:val="p"/>
                            </m:rPr>
                            <a:rPr lang="ru-RU" sz="1400" i="0">
                              <a:latin typeface="Cambria Math" panose="02040503050406030204" pitchFamily="18" charset="0"/>
                            </a:rPr>
                            <m:t>log</m:t>
                          </m:r>
                        </m:fName>
                        <m:e>
                          <m:d>
                            <m:dPr>
                              <m:ctrlPr>
                                <a:rPr lang="ru-RU" sz="1400" i="1">
                                  <a:solidFill>
                                    <a:srgbClr val="836967"/>
                                  </a:solidFill>
                                  <a:latin typeface="Cambria Math" panose="02040503050406030204" pitchFamily="18" charset="0"/>
                                </a:rPr>
                              </m:ctrlPr>
                            </m:dPr>
                            <m:e>
                              <m:r>
                                <a:rPr lang="ru-RU" sz="1400" i="0">
                                  <a:latin typeface="Cambria Math" panose="02040503050406030204" pitchFamily="18" charset="0"/>
                                </a:rPr>
                                <m:t>1+</m:t>
                              </m:r>
                              <m:f>
                                <m:fPr>
                                  <m:ctrlPr>
                                    <a:rPr lang="ru-RU" sz="1400" i="1">
                                      <a:solidFill>
                                        <a:srgbClr val="836967"/>
                                      </a:solidFill>
                                      <a:latin typeface="Cambria Math" panose="02040503050406030204" pitchFamily="18" charset="0"/>
                                    </a:rPr>
                                  </m:ctrlPr>
                                </m:fPr>
                                <m:num>
                                  <m:r>
                                    <m:rPr>
                                      <m:sty m:val="p"/>
                                    </m:rPr>
                                    <a:rPr lang="ru-RU" sz="1400" i="0">
                                      <a:latin typeface="Cambria Math" panose="02040503050406030204" pitchFamily="18" charset="0"/>
                                    </a:rPr>
                                    <m:t>γ</m:t>
                                  </m:r>
                                </m:num>
                                <m:den>
                                  <m:r>
                                    <a:rPr lang="ru-RU" sz="1400" i="1" smtClean="0">
                                      <a:latin typeface="Cambria Math" panose="02040503050406030204" pitchFamily="18" charset="0"/>
                                      <a:ea typeface="Cambria Math" panose="02040503050406030204" pitchFamily="18" charset="0"/>
                                    </a:rPr>
                                    <m:t>𝛼</m:t>
                                  </m:r>
                                </m:den>
                              </m:f>
                              <m:r>
                                <a:rPr lang="en-US" sz="1400" b="0" i="1" smtClean="0">
                                  <a:latin typeface="Cambria Math" panose="02040503050406030204" pitchFamily="18" charset="0"/>
                                </a:rPr>
                                <m:t>𝐾</m:t>
                              </m:r>
                            </m:e>
                          </m:d>
                        </m:e>
                      </m:func>
                    </m:oMath>
                  </m:oMathPara>
                </a14:m>
                <a:endParaRPr lang="en-US" dirty="0"/>
              </a:p>
              <a:p>
                <a:pPr algn="ctr"/>
                <a14:m>
                  <m:oMathPara xmlns:m="http://schemas.openxmlformats.org/officeDocument/2006/math">
                    <m:oMathParaPr>
                      <m:jc m:val="centerGroup"/>
                    </m:oMathParaPr>
                    <m:oMath xmlns:m="http://schemas.openxmlformats.org/officeDocument/2006/math">
                      <m:r>
                        <a:rPr lang="ru-RU" sz="1400" i="1" smtClean="0">
                          <a:latin typeface="Cambria Math" panose="02040503050406030204" pitchFamily="18" charset="0"/>
                        </a:rPr>
                        <m:t>𝑟</m:t>
                      </m:r>
                      <m:r>
                        <a:rPr lang="ru-RU" sz="1400" i="0">
                          <a:latin typeface="Cambria Math" panose="02040503050406030204" pitchFamily="18" charset="0"/>
                        </a:rPr>
                        <m:t>–</m:t>
                      </m:r>
                      <m:r>
                        <a:rPr lang="ru-RU" sz="1400" i="1">
                          <a:latin typeface="Cambria Math" panose="02040503050406030204" pitchFamily="18" charset="0"/>
                        </a:rPr>
                        <m:t>𝑝𝑟𝑖𝑐𝑒</m:t>
                      </m:r>
                      <m:r>
                        <a:rPr lang="ru-RU" sz="1400" i="0">
                          <a:latin typeface="Cambria Math" panose="02040503050406030204" pitchFamily="18" charset="0"/>
                        </a:rPr>
                        <m:t>=</m:t>
                      </m:r>
                      <m:r>
                        <a:rPr lang="ru-RU" sz="1400" i="1">
                          <a:latin typeface="Cambria Math" panose="02040503050406030204" pitchFamily="18" charset="0"/>
                        </a:rPr>
                        <m:t>𝑠</m:t>
                      </m:r>
                      <m:r>
                        <a:rPr lang="ru-RU" sz="1400" i="0">
                          <a:latin typeface="Cambria Math" panose="02040503050406030204" pitchFamily="18" charset="0"/>
                        </a:rPr>
                        <m:t>+</m:t>
                      </m:r>
                      <m:r>
                        <m:rPr>
                          <m:sty m:val="p"/>
                        </m:rPr>
                        <a:rPr lang="ru-RU" sz="1400" i="0">
                          <a:latin typeface="Cambria Math" panose="02040503050406030204" pitchFamily="18" charset="0"/>
                        </a:rPr>
                        <m:t>μ</m:t>
                      </m:r>
                      <m:d>
                        <m:dPr>
                          <m:ctrlPr>
                            <a:rPr lang="ru-RU" sz="1400" i="1">
                              <a:solidFill>
                                <a:srgbClr val="836967"/>
                              </a:solidFill>
                              <a:latin typeface="Cambria Math" panose="02040503050406030204" pitchFamily="18" charset="0"/>
                            </a:rPr>
                          </m:ctrlPr>
                        </m:dPr>
                        <m:e>
                          <m:r>
                            <a:rPr lang="ru-RU" sz="1400" i="1">
                              <a:latin typeface="Cambria Math" panose="02040503050406030204" pitchFamily="18" charset="0"/>
                            </a:rPr>
                            <m:t>𝑇</m:t>
                          </m:r>
                          <m:r>
                            <a:rPr lang="ru-RU" sz="1400" i="0">
                              <a:latin typeface="Cambria Math" panose="02040503050406030204" pitchFamily="18" charset="0"/>
                            </a:rPr>
                            <m:t>−</m:t>
                          </m:r>
                          <m:r>
                            <a:rPr lang="ru-RU" sz="1400" i="1">
                              <a:latin typeface="Cambria Math" panose="02040503050406030204" pitchFamily="18" charset="0"/>
                            </a:rPr>
                            <m:t>𝑡</m:t>
                          </m:r>
                        </m:e>
                      </m:d>
                      <m:r>
                        <a:rPr lang="ru-RU" sz="1400" i="0">
                          <a:latin typeface="Cambria Math" panose="02040503050406030204" pitchFamily="18" charset="0"/>
                        </a:rPr>
                        <m:t>−</m:t>
                      </m:r>
                      <m:sSup>
                        <m:sSupPr>
                          <m:ctrlPr>
                            <a:rPr lang="ru-RU" sz="1400" i="1">
                              <a:solidFill>
                                <a:srgbClr val="836967"/>
                              </a:solidFill>
                              <a:latin typeface="Cambria Math" panose="02040503050406030204" pitchFamily="18" charset="0"/>
                            </a:rPr>
                          </m:ctrlPr>
                        </m:sSupPr>
                        <m:e>
                          <m:r>
                            <m:rPr>
                              <m:sty m:val="p"/>
                            </m:rPr>
                            <a:rPr lang="ru-RU" sz="1400" i="0">
                              <a:latin typeface="Cambria Math" panose="02040503050406030204" pitchFamily="18" charset="0"/>
                            </a:rPr>
                            <m:t>σ</m:t>
                          </m:r>
                        </m:e>
                        <m:sup>
                          <m:r>
                            <a:rPr lang="ru-RU" sz="1400" i="0">
                              <a:latin typeface="Cambria Math" panose="02040503050406030204" pitchFamily="18" charset="0"/>
                            </a:rPr>
                            <m:t>2</m:t>
                          </m:r>
                        </m:sup>
                      </m:sSup>
                      <m:r>
                        <m:rPr>
                          <m:sty m:val="p"/>
                        </m:rPr>
                        <a:rPr lang="ru-RU" sz="1400" i="0">
                          <a:latin typeface="Cambria Math" panose="02040503050406030204" pitchFamily="18" charset="0"/>
                        </a:rPr>
                        <m:t>γ</m:t>
                      </m:r>
                      <m:d>
                        <m:dPr>
                          <m:ctrlPr>
                            <a:rPr lang="ru-RU" sz="1400" i="1">
                              <a:solidFill>
                                <a:srgbClr val="836967"/>
                              </a:solidFill>
                              <a:latin typeface="Cambria Math" panose="02040503050406030204" pitchFamily="18" charset="0"/>
                            </a:rPr>
                          </m:ctrlPr>
                        </m:dPr>
                        <m:e>
                          <m:r>
                            <a:rPr lang="ru-RU" sz="1400" i="1">
                              <a:latin typeface="Cambria Math" panose="02040503050406030204" pitchFamily="18" charset="0"/>
                            </a:rPr>
                            <m:t>𝑇</m:t>
                          </m:r>
                          <m:r>
                            <a:rPr lang="ru-RU" sz="1400" i="0">
                              <a:latin typeface="Cambria Math" panose="02040503050406030204" pitchFamily="18" charset="0"/>
                            </a:rPr>
                            <m:t>−</m:t>
                          </m:r>
                          <m:r>
                            <a:rPr lang="ru-RU" sz="1400" i="1">
                              <a:latin typeface="Cambria Math" panose="02040503050406030204" pitchFamily="18" charset="0"/>
                            </a:rPr>
                            <m:t>𝑡</m:t>
                          </m:r>
                        </m:e>
                      </m:d>
                      <m:r>
                        <a:rPr lang="ru-RU" sz="1400" i="1">
                          <a:latin typeface="Cambria Math" panose="02040503050406030204" pitchFamily="18" charset="0"/>
                        </a:rPr>
                        <m:t>𝑞</m:t>
                      </m:r>
                    </m:oMath>
                  </m:oMathPara>
                </a14:m>
                <a:endParaRPr lang="en-US" dirty="0"/>
              </a:p>
              <a:p>
                <a:pPr algn="ctr">
                  <a:lnSpc>
                    <a:spcPct val="120000"/>
                  </a:lnSpc>
                  <a:spcAft>
                    <a:spcPts val="600"/>
                  </a:spcAft>
                </a:pPr>
                <a:r>
                  <a:rPr lang="en-US" sz="1400" dirty="0">
                    <a:effectLst/>
                    <a:latin typeface="Cambria Math" panose="02040503050406030204" pitchFamily="18" charset="0"/>
                    <a:ea typeface="Calibri" panose="020F0502020204030204" pitchFamily="34" charset="0"/>
                    <a:cs typeface="Cambria Math" panose="02040503050406030204" pitchFamily="18" charset="0"/>
                  </a:rPr>
                  <a:t>𝑝</a:t>
                </a:r>
                <a:r>
                  <a:rPr lang="en-US" sz="1400" baseline="-25000" dirty="0">
                    <a:effectLst/>
                    <a:latin typeface="Cambria Math" panose="02040503050406030204" pitchFamily="18" charset="0"/>
                    <a:ea typeface="Calibri" panose="020F0502020204030204" pitchFamily="34" charset="0"/>
                    <a:cs typeface="Cambria Math" panose="02040503050406030204" pitchFamily="18" charset="0"/>
                  </a:rPr>
                  <a:t>𝑏id</a:t>
                </a:r>
                <a:r>
                  <a:rPr lang="en-US" sz="1400" dirty="0">
                    <a:effectLst/>
                    <a:latin typeface="Cambria Math" panose="02040503050406030204" pitchFamily="18" charset="0"/>
                    <a:ea typeface="Calibri" panose="020F0502020204030204" pitchFamily="34" charset="0"/>
                    <a:cs typeface="Cambria Math" panose="02040503050406030204" pitchFamily="18" charset="0"/>
                  </a:rPr>
                  <a:t> </a:t>
                </a:r>
                <a:r>
                  <a:rPr lang="en-US" sz="1400" dirty="0">
                    <a:effectLst/>
                    <a:latin typeface="Times New Roman" panose="02020603050405020304" pitchFamily="18" charset="0"/>
                    <a:ea typeface="Calibri" panose="020F0502020204030204" pitchFamily="34" charset="0"/>
                  </a:rPr>
                  <a:t>= </a:t>
                </a:r>
                <a:r>
                  <a:rPr lang="en-US" sz="14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1400" dirty="0">
                    <a:effectLst/>
                    <a:latin typeface="Times New Roman" panose="02020603050405020304" pitchFamily="18" charset="0"/>
                    <a:ea typeface="Calibri" panose="020F0502020204030204" pitchFamily="34" charset="0"/>
                  </a:rPr>
                  <a:t>-</a:t>
                </a:r>
                <a:r>
                  <a:rPr lang="en-US" sz="1400" dirty="0">
                    <a:effectLst/>
                    <a:latin typeface="Cambria Math" panose="02040503050406030204" pitchFamily="18" charset="0"/>
                    <a:ea typeface="Calibri" panose="020F0502020204030204" pitchFamily="34" charset="0"/>
                    <a:cs typeface="Cambria Math" panose="02040503050406030204" pitchFamily="18" charset="0"/>
                  </a:rPr>
                  <a:t>𝑝𝑟𝑖𝑐𝑒 </a:t>
                </a:r>
                <a:r>
                  <a:rPr lang="en-US" sz="1400" dirty="0">
                    <a:effectLst/>
                    <a:latin typeface="Times New Roman" panose="02020603050405020304" pitchFamily="18" charset="0"/>
                    <a:ea typeface="Calibri" panose="020F0502020204030204" pitchFamily="34" charset="0"/>
                  </a:rPr>
                  <a:t>– </a:t>
                </a:r>
                <a:r>
                  <a:rPr lang="en-US" sz="1400" i="1" dirty="0">
                    <a:latin typeface="Cambria Math" panose="02040503050406030204" pitchFamily="18" charset="0"/>
                  </a:rPr>
                  <a:t>spread</a:t>
                </a:r>
                <a:r>
                  <a:rPr lang="en-US" sz="1400" dirty="0">
                    <a:latin typeface="Cambria Math" panose="02040503050406030204" pitchFamily="18" charset="0"/>
                  </a:rPr>
                  <a:t>/2</a:t>
                </a:r>
                <a:endParaRPr lang="ru-RU" sz="1400" dirty="0">
                  <a:latin typeface="Cambria Math" panose="02040503050406030204" pitchFamily="18" charset="0"/>
                </a:endParaRPr>
              </a:p>
              <a:p>
                <a:pPr algn="ctr">
                  <a:spcBef>
                    <a:spcPts val="600"/>
                  </a:spcBef>
                </a:pPr>
                <a:r>
                  <a:rPr lang="en-US" sz="1400" dirty="0">
                    <a:effectLst/>
                    <a:latin typeface="Cambria Math" panose="02040503050406030204" pitchFamily="18" charset="0"/>
                    <a:ea typeface="Calibri" panose="020F0502020204030204" pitchFamily="34" charset="0"/>
                    <a:cs typeface="Cambria Math" panose="02040503050406030204" pitchFamily="18" charset="0"/>
                  </a:rPr>
                  <a:t>𝑝</a:t>
                </a:r>
                <a:r>
                  <a:rPr lang="en-US" sz="1400" i="1" baseline="-25000" dirty="0">
                    <a:effectLst/>
                    <a:latin typeface="Cambria Math" panose="02040503050406030204" pitchFamily="18" charset="0"/>
                    <a:ea typeface="Calibri" panose="020F0502020204030204" pitchFamily="34" charset="0"/>
                    <a:cs typeface="Cambria Math" panose="02040503050406030204" pitchFamily="18" charset="0"/>
                  </a:rPr>
                  <a:t>ask</a:t>
                </a:r>
                <a:r>
                  <a:rPr lang="en-US" sz="1400" dirty="0">
                    <a:effectLst/>
                    <a:latin typeface="Cambria Math" panose="02040503050406030204" pitchFamily="18" charset="0"/>
                    <a:ea typeface="Calibri" panose="020F0502020204030204" pitchFamily="34" charset="0"/>
                    <a:cs typeface="Cambria Math" panose="02040503050406030204" pitchFamily="18" charset="0"/>
                  </a:rPr>
                  <a:t> </a:t>
                </a:r>
                <a:r>
                  <a:rPr lang="en-US" sz="1400" dirty="0">
                    <a:effectLst/>
                    <a:latin typeface="Times New Roman" panose="02020603050405020304" pitchFamily="18" charset="0"/>
                    <a:ea typeface="Calibri" panose="020F0502020204030204" pitchFamily="34" charset="0"/>
                  </a:rPr>
                  <a:t>= </a:t>
                </a:r>
                <a:r>
                  <a:rPr lang="en-US" sz="1400" dirty="0">
                    <a:effectLst/>
                    <a:latin typeface="Cambria Math" panose="02040503050406030204" pitchFamily="18" charset="0"/>
                    <a:ea typeface="Calibri" panose="020F0502020204030204" pitchFamily="34" charset="0"/>
                    <a:cs typeface="Cambria Math" panose="02040503050406030204" pitchFamily="18" charset="0"/>
                  </a:rPr>
                  <a:t>𝑟</a:t>
                </a:r>
                <a:r>
                  <a:rPr lang="en-US" sz="1400" dirty="0">
                    <a:effectLst/>
                    <a:latin typeface="Times New Roman" panose="02020603050405020304" pitchFamily="18" charset="0"/>
                    <a:ea typeface="Calibri" panose="020F0502020204030204" pitchFamily="34" charset="0"/>
                  </a:rPr>
                  <a:t>-</a:t>
                </a:r>
                <a:r>
                  <a:rPr lang="en-US" sz="1400" dirty="0">
                    <a:effectLst/>
                    <a:latin typeface="Cambria Math" panose="02040503050406030204" pitchFamily="18" charset="0"/>
                    <a:ea typeface="Calibri" panose="020F0502020204030204" pitchFamily="34" charset="0"/>
                    <a:cs typeface="Cambria Math" panose="02040503050406030204" pitchFamily="18" charset="0"/>
                  </a:rPr>
                  <a:t>𝑝𝑟𝑖𝑐𝑒 </a:t>
                </a:r>
                <a:r>
                  <a:rPr lang="en-US" sz="1400" dirty="0">
                    <a:latin typeface="Cambria Math" panose="02040503050406030204" pitchFamily="18" charset="0"/>
                  </a:rPr>
                  <a:t>+ </a:t>
                </a:r>
                <a:r>
                  <a:rPr lang="en-US" sz="1400" i="1" dirty="0">
                    <a:latin typeface="Cambria Math" panose="02040503050406030204" pitchFamily="18" charset="0"/>
                  </a:rPr>
                  <a:t>spread</a:t>
                </a:r>
                <a:r>
                  <a:rPr lang="en-US" sz="1400" dirty="0">
                    <a:latin typeface="Cambria Math" panose="02040503050406030204" pitchFamily="18" charset="0"/>
                  </a:rPr>
                  <a:t>/2</a:t>
                </a:r>
                <a:endParaRPr lang="ru-RU" sz="1400" dirty="0">
                  <a:latin typeface="Cambria Math" panose="02040503050406030204" pitchFamily="18" charset="0"/>
                </a:endParaRPr>
              </a:p>
              <a:p>
                <a:endParaRPr lang="en-US" dirty="0">
                  <a:latin typeface="HSE Sans" panose="02000000000000000000"/>
                </a:endParaRPr>
              </a:p>
              <a:p>
                <a:r>
                  <a:rPr lang="en-US" b="1" dirty="0">
                    <a:latin typeface="HSE Sans" panose="02000000000000000000"/>
                  </a:rPr>
                  <a:t>Model parameters:</a:t>
                </a:r>
              </a:p>
              <a:p>
                <a:pPr marL="285750" indent="-285750">
                  <a:spcBef>
                    <a:spcPts val="300"/>
                  </a:spcBef>
                  <a:spcAft>
                    <a:spcPts val="600"/>
                  </a:spcAft>
                  <a:buFont typeface="Wingdings" panose="05000000000000000000" pitchFamily="2" charset="2"/>
                  <a:buChar char="§"/>
                </a:pPr>
                <a:r>
                  <a:rPr lang="en-US" dirty="0">
                    <a:latin typeface="HSE Sans" panose="02000000000000000000"/>
                  </a:rPr>
                  <a:t>Free parameter </a:t>
                </a:r>
                <a:r>
                  <a:rPr lang="el-GR" b="1" dirty="0">
                    <a:latin typeface="Cambria Math" panose="02040503050406030204" pitchFamily="18" charset="0"/>
                    <a:ea typeface="Cambria Math" panose="02040503050406030204" pitchFamily="18" charset="0"/>
                    <a:cs typeface="Times New Roman" panose="02020603050405020304" pitchFamily="18" charset="0"/>
                  </a:rPr>
                  <a:t>γ</a:t>
                </a:r>
                <a:r>
                  <a:rPr lang="en-US" b="1" i="1" dirty="0">
                    <a:latin typeface="HSE Sans" panose="02000000000000000000"/>
                  </a:rPr>
                  <a:t>, </a:t>
                </a:r>
                <a:r>
                  <a:rPr lang="en-US" dirty="0">
                    <a:latin typeface="HSE Sans" panose="02000000000000000000"/>
                  </a:rPr>
                  <a:t>risk aversion of the dealer</a:t>
                </a:r>
              </a:p>
              <a:p>
                <a:pPr marL="285750" indent="-285750">
                  <a:spcBef>
                    <a:spcPts val="300"/>
                  </a:spcBef>
                  <a:spcAft>
                    <a:spcPts val="600"/>
                  </a:spcAft>
                  <a:buFont typeface="Wingdings" panose="05000000000000000000" pitchFamily="2" charset="2"/>
                  <a:buChar char="§"/>
                </a:pPr>
                <a:r>
                  <a:rPr lang="en-US" dirty="0">
                    <a:latin typeface="HSE Sans" panose="02000000000000000000"/>
                  </a:rPr>
                  <a:t>Brownian motion parameters </a:t>
                </a:r>
                <a:r>
                  <a:rPr lang="el-GR" b="1" dirty="0">
                    <a:latin typeface="Cambria Math" panose="02040503050406030204" pitchFamily="18" charset="0"/>
                    <a:ea typeface="Cambria Math" panose="02040503050406030204" pitchFamily="18" charset="0"/>
                  </a:rPr>
                  <a:t>μ</a:t>
                </a:r>
                <a:r>
                  <a:rPr lang="en-US" dirty="0">
                    <a:latin typeface="HSE Sans" panose="02000000000000000000"/>
                  </a:rPr>
                  <a:t> and </a:t>
                </a:r>
                <a:r>
                  <a:rPr lang="el-GR" b="1" dirty="0">
                    <a:latin typeface="Cambria Math" panose="02040503050406030204" pitchFamily="18" charset="0"/>
                    <a:ea typeface="Cambria Math" panose="02040503050406030204" pitchFamily="18" charset="0"/>
                  </a:rPr>
                  <a:t>σ</a:t>
                </a:r>
                <a:r>
                  <a:rPr lang="en-US" dirty="0">
                    <a:latin typeface="HSE Sans" panose="02000000000000000000"/>
                  </a:rPr>
                  <a:t> </a:t>
                </a:r>
              </a:p>
              <a:p>
                <a:pPr marL="285750" indent="-285750">
                  <a:spcBef>
                    <a:spcPts val="300"/>
                  </a:spcBef>
                  <a:buFont typeface="Wingdings" panose="05000000000000000000" pitchFamily="2" charset="2"/>
                  <a:buChar char="§"/>
                </a:pPr>
                <a:r>
                  <a:rPr lang="en-US" dirty="0">
                    <a:latin typeface="HSE Sans" panose="02000000000000000000"/>
                  </a:rPr>
                  <a:t>Market microstructure parameters: </a:t>
                </a:r>
              </a:p>
              <a:p>
                <a:pPr marL="742950" lvl="1" indent="-285750">
                  <a:spcBef>
                    <a:spcPts val="300"/>
                  </a:spcBef>
                  <a:buFont typeface="Wingdings" panose="05000000000000000000" pitchFamily="2" charset="2"/>
                  <a:buChar char="§"/>
                </a:pPr>
                <a:r>
                  <a:rPr lang="en-US" dirty="0">
                    <a:latin typeface="HSE Sans" panose="02000000000000000000"/>
                  </a:rPr>
                  <a:t>tail index </a:t>
                </a:r>
                <a:r>
                  <a:rPr lang="el-GR" b="1" dirty="0">
                    <a:latin typeface="Cambria Math" panose="02040503050406030204" pitchFamily="18" charset="0"/>
                    <a:ea typeface="Cambria Math" panose="02040503050406030204" pitchFamily="18" charset="0"/>
                  </a:rPr>
                  <a:t>α</a:t>
                </a:r>
                <a:r>
                  <a:rPr lang="en-US" dirty="0">
                    <a:latin typeface="HSE Sans" panose="02000000000000000000"/>
                  </a:rPr>
                  <a:t>, </a:t>
                </a:r>
              </a:p>
              <a:p>
                <a:pPr marL="742950" lvl="1" indent="-285750">
                  <a:spcBef>
                    <a:spcPts val="300"/>
                  </a:spcBef>
                  <a:buFont typeface="Wingdings" panose="05000000000000000000" pitchFamily="2" charset="2"/>
                  <a:buChar char="§"/>
                </a:pPr>
                <a:r>
                  <a:rPr lang="en-US" dirty="0">
                    <a:latin typeface="HSE Sans" panose="02000000000000000000"/>
                  </a:rPr>
                  <a:t>price impact relation </a:t>
                </a:r>
                <a:r>
                  <a:rPr lang="en-US" b="1" dirty="0">
                    <a:latin typeface="HSE Sans" panose="02000000000000000000"/>
                    <a:ea typeface="Cambria Math" panose="02040503050406030204" pitchFamily="18" charset="0"/>
                  </a:rPr>
                  <a:t>K</a:t>
                </a:r>
                <a:r>
                  <a:rPr lang="en-US" dirty="0">
                    <a:latin typeface="HSE Sans" panose="02000000000000000000"/>
                  </a:rPr>
                  <a:t> </a:t>
                </a:r>
              </a:p>
              <a:p>
                <a:pPr marL="742950" lvl="1" indent="-285750">
                  <a:spcBef>
                    <a:spcPts val="300"/>
                  </a:spcBef>
                  <a:buFont typeface="Wingdings" panose="05000000000000000000" pitchFamily="2" charset="2"/>
                  <a:buChar char="§"/>
                </a:pPr>
                <a:r>
                  <a:rPr lang="en-US" dirty="0">
                    <a:latin typeface="HSE Sans" panose="02000000000000000000"/>
                  </a:rPr>
                  <a:t>orders intensity </a:t>
                </a:r>
                <a:r>
                  <a:rPr lang="el-GR" b="1" dirty="0">
                    <a:latin typeface="Cambria Math" panose="02040503050406030204" pitchFamily="18" charset="0"/>
                    <a:ea typeface="Cambria Math" panose="02040503050406030204" pitchFamily="18" charset="0"/>
                  </a:rPr>
                  <a:t>Λ</a:t>
                </a:r>
                <a:endParaRPr lang="en-US" b="1" dirty="0">
                  <a:latin typeface="HSE Sans" panose="02000000000000000000"/>
                  <a:ea typeface="Cambria Math" panose="02040503050406030204" pitchFamily="18" charset="0"/>
                </a:endParaRPr>
              </a:p>
              <a:p>
                <a:pPr marL="285750" indent="-285750">
                  <a:spcBef>
                    <a:spcPts val="300"/>
                  </a:spcBef>
                  <a:buFont typeface="Wingdings" panose="05000000000000000000" pitchFamily="2" charset="2"/>
                  <a:buChar char="§"/>
                </a:pPr>
                <a:r>
                  <a:rPr lang="en-US" dirty="0">
                    <a:latin typeface="HSE Sans" panose="02000000000000000000"/>
                  </a:rPr>
                  <a:t>Time horizon </a:t>
                </a:r>
                <a:r>
                  <a:rPr lang="en-US" b="1" dirty="0">
                    <a:latin typeface="HSE Sans" panose="02000000000000000000"/>
                    <a:ea typeface="Cambria Math" panose="02040503050406030204" pitchFamily="18" charset="0"/>
                  </a:rPr>
                  <a:t>T</a:t>
                </a:r>
              </a:p>
              <a:p>
                <a:endParaRPr lang="en-US" dirty="0"/>
              </a:p>
            </p:txBody>
          </p:sp>
        </mc:Choice>
        <mc:Fallback xmlns="">
          <p:sp>
            <p:nvSpPr>
              <p:cNvPr id="16" name="Текст 15">
                <a:extLst>
                  <a:ext uri="{FF2B5EF4-FFF2-40B4-BE49-F238E27FC236}">
                    <a16:creationId xmlns:a16="http://schemas.microsoft.com/office/drawing/2014/main" id="{50D06A58-9783-744B-8ED5-A490C825F5D6}"/>
                  </a:ext>
                </a:extLst>
              </p:cNvPr>
              <p:cNvSpPr>
                <a:spLocks noGrp="1" noRot="1" noChangeAspect="1" noMove="1" noResize="1" noEditPoints="1" noAdjustHandles="1" noChangeArrowheads="1" noChangeShapeType="1" noTextEdit="1"/>
              </p:cNvSpPr>
              <p:nvPr>
                <p:ph type="body" sz="quarter" idx="12"/>
              </p:nvPr>
            </p:nvSpPr>
            <p:spPr>
              <a:xfrm>
                <a:off x="585898" y="2224815"/>
                <a:ext cx="4105165" cy="4048985"/>
              </a:xfrm>
              <a:blipFill>
                <a:blip r:embed="rId2"/>
                <a:stretch>
                  <a:fillRect l="-2374"/>
                </a:stretch>
              </a:blipFill>
            </p:spPr>
            <p:txBody>
              <a:bodyPr/>
              <a:lstStyle/>
              <a:p>
                <a:r>
                  <a:rPr lang="ru-RU">
                    <a:noFill/>
                  </a:rPr>
                  <a:t> </a:t>
                </a:r>
              </a:p>
            </p:txBody>
          </p:sp>
        </mc:Fallback>
      </mc:AlternateContent>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Model description</a:t>
            </a:r>
            <a:endParaRPr lang="ru-RU" dirty="0"/>
          </a:p>
        </p:txBody>
      </p:sp>
      <p:pic>
        <p:nvPicPr>
          <p:cNvPr id="13" name="Рисунок 12">
            <a:extLst>
              <a:ext uri="{FF2B5EF4-FFF2-40B4-BE49-F238E27FC236}">
                <a16:creationId xmlns:a16="http://schemas.microsoft.com/office/drawing/2014/main" id="{7A3ABFC3-781E-494B-875E-05E876984055}"/>
              </a:ext>
            </a:extLst>
          </p:cNvPr>
          <p:cNvPicPr>
            <a:picLocks noChangeAspect="1"/>
          </p:cNvPicPr>
          <p:nvPr/>
        </p:nvPicPr>
        <p:blipFill>
          <a:blip r:embed="rId3"/>
          <a:stretch>
            <a:fillRect/>
          </a:stretch>
        </p:blipFill>
        <p:spPr>
          <a:xfrm>
            <a:off x="4582380" y="2183598"/>
            <a:ext cx="7174619" cy="3837712"/>
          </a:xfrm>
          <a:prstGeom prst="rect">
            <a:avLst/>
          </a:prstGeom>
        </p:spPr>
      </p:pic>
      <p:sp>
        <p:nvSpPr>
          <p:cNvPr id="15" name="Прямоугольник 14">
            <a:extLst>
              <a:ext uri="{FF2B5EF4-FFF2-40B4-BE49-F238E27FC236}">
                <a16:creationId xmlns:a16="http://schemas.microsoft.com/office/drawing/2014/main" id="{7171CB24-35C3-45F5-AD71-0378A7A1C507}"/>
              </a:ext>
            </a:extLst>
          </p:cNvPr>
          <p:cNvSpPr/>
          <p:nvPr/>
        </p:nvSpPr>
        <p:spPr>
          <a:xfrm>
            <a:off x="5903362" y="2367690"/>
            <a:ext cx="243296" cy="3449866"/>
          </a:xfrm>
          <a:prstGeom prst="rect">
            <a:avLst/>
          </a:prstGeom>
          <a:solidFill>
            <a:srgbClr val="99FF9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759F12EA-CBA1-4BC8-AE1D-09AE32DFA1DE}"/>
              </a:ext>
            </a:extLst>
          </p:cNvPr>
          <p:cNvSpPr/>
          <p:nvPr/>
        </p:nvSpPr>
        <p:spPr>
          <a:xfrm>
            <a:off x="6922128" y="2367690"/>
            <a:ext cx="243296" cy="3449866"/>
          </a:xfrm>
          <a:prstGeom prst="rect">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блачко с текстом: прямоугольное со скругленными углами 5">
            <a:extLst>
              <a:ext uri="{FF2B5EF4-FFF2-40B4-BE49-F238E27FC236}">
                <a16:creationId xmlns:a16="http://schemas.microsoft.com/office/drawing/2014/main" id="{6508B6E8-513B-4154-840D-A783E66AAC2A}"/>
              </a:ext>
            </a:extLst>
          </p:cNvPr>
          <p:cNvSpPr/>
          <p:nvPr/>
        </p:nvSpPr>
        <p:spPr>
          <a:xfrm>
            <a:off x="6259892" y="1602094"/>
            <a:ext cx="1617283" cy="408109"/>
          </a:xfrm>
          <a:prstGeom prst="wedgeRoundRectCallout">
            <a:avLst>
              <a:gd name="adj1" fmla="val -3990"/>
              <a:gd name="adj2" fmla="val 132519"/>
              <a:gd name="adj3" fmla="val 16667"/>
            </a:avLst>
          </a:prstGeom>
          <a:solidFill>
            <a:schemeClr val="accent2">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Shifts spread up when inventory is low</a:t>
            </a:r>
            <a:endParaRPr lang="ru-RU" sz="1200" dirty="0">
              <a:solidFill>
                <a:schemeClr val="bg2">
                  <a:lumMod val="10000"/>
                </a:schemeClr>
              </a:solidFill>
            </a:endParaRPr>
          </a:p>
        </p:txBody>
      </p:sp>
      <p:sp>
        <p:nvSpPr>
          <p:cNvPr id="7" name="Облачко с текстом: прямоугольное со скругленными углами 6">
            <a:extLst>
              <a:ext uri="{FF2B5EF4-FFF2-40B4-BE49-F238E27FC236}">
                <a16:creationId xmlns:a16="http://schemas.microsoft.com/office/drawing/2014/main" id="{165DDC35-4DDE-4DEE-AB4C-D4B08207AC89}"/>
              </a:ext>
            </a:extLst>
          </p:cNvPr>
          <p:cNvSpPr/>
          <p:nvPr/>
        </p:nvSpPr>
        <p:spPr>
          <a:xfrm>
            <a:off x="5148710" y="6174016"/>
            <a:ext cx="1752600" cy="440676"/>
          </a:xfrm>
          <a:prstGeom prst="wedgeRoundRectCallout">
            <a:avLst>
              <a:gd name="adj1" fmla="val -1268"/>
              <a:gd name="adj2" fmla="val -127707"/>
              <a:gd name="adj3" fmla="val 16667"/>
            </a:avLst>
          </a:prstGeom>
          <a:solidFill>
            <a:srgbClr val="99FF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Shifts spread down when inventory is high</a:t>
            </a:r>
            <a:endParaRPr lang="ru-RU" sz="1200" dirty="0">
              <a:solidFill>
                <a:schemeClr val="bg2">
                  <a:lumMod val="10000"/>
                </a:schemeClr>
              </a:solidFill>
            </a:endParaRPr>
          </a:p>
        </p:txBody>
      </p:sp>
    </p:spTree>
    <p:extLst>
      <p:ext uri="{BB962C8B-B14F-4D97-AF65-F5344CB8AC3E}">
        <p14:creationId xmlns:p14="http://schemas.microsoft.com/office/powerpoint/2010/main" val="136530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Market microstructure parameters</a:t>
            </a:r>
            <a:br>
              <a:rPr lang="en-US" dirty="0"/>
            </a:br>
            <a:r>
              <a:rPr lang="en-US" dirty="0">
                <a:hlinkClick r:id="rId2" action="ppaction://hlinksldjump"/>
              </a:rPr>
              <a:t>Order size distribution</a:t>
            </a:r>
            <a:endParaRPr lang="ru-RU" dirty="0"/>
          </a:p>
        </p:txBody>
      </p:sp>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15938" y="2577241"/>
            <a:ext cx="4105165" cy="1099410"/>
          </a:xfrm>
        </p:spPr>
        <p:txBody>
          <a:bodyPr>
            <a:normAutofit/>
          </a:bodyPr>
          <a:lstStyle/>
          <a:p>
            <a:r>
              <a:rPr lang="en-US" sz="1400" dirty="0"/>
              <a:t>Log-log scale regression on complement CDF (tail distribution function):</a:t>
            </a:r>
          </a:p>
          <a:p>
            <a:pPr algn="ctr"/>
            <a:r>
              <a:rPr lang="en-US" sz="1400" dirty="0"/>
              <a:t>log⁡ 𝑃 (𝑉 &gt; 𝑥) = −𝛼 log⁡ 𝑥 + 𝑐</a:t>
            </a:r>
          </a:p>
          <a:p>
            <a:endParaRPr lang="en-US" sz="1400"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Market microstructure parameters</a:t>
            </a:r>
            <a:endParaRPr lang="ru-RU" dirty="0"/>
          </a:p>
        </p:txBody>
      </p:sp>
      <p:pic>
        <p:nvPicPr>
          <p:cNvPr id="10" name="Рисунок 9">
            <a:extLst>
              <a:ext uri="{FF2B5EF4-FFF2-40B4-BE49-F238E27FC236}">
                <a16:creationId xmlns:a16="http://schemas.microsoft.com/office/drawing/2014/main" id="{B800CF00-EA3D-4780-99A0-933A28BFC16C}"/>
              </a:ext>
            </a:extLst>
          </p:cNvPr>
          <p:cNvPicPr>
            <a:picLocks noChangeAspect="1"/>
          </p:cNvPicPr>
          <p:nvPr/>
        </p:nvPicPr>
        <p:blipFill>
          <a:blip r:embed="rId3"/>
          <a:stretch>
            <a:fillRect/>
          </a:stretch>
        </p:blipFill>
        <p:spPr>
          <a:xfrm>
            <a:off x="5372100" y="1552941"/>
            <a:ext cx="3038809" cy="2183493"/>
          </a:xfrm>
          <a:prstGeom prst="rect">
            <a:avLst/>
          </a:prstGeom>
        </p:spPr>
      </p:pic>
      <p:pic>
        <p:nvPicPr>
          <p:cNvPr id="11" name="Рисунок 10">
            <a:extLst>
              <a:ext uri="{FF2B5EF4-FFF2-40B4-BE49-F238E27FC236}">
                <a16:creationId xmlns:a16="http://schemas.microsoft.com/office/drawing/2014/main" id="{3D84B7F6-1C30-497E-AA65-835DC9499849}"/>
              </a:ext>
            </a:extLst>
          </p:cNvPr>
          <p:cNvPicPr>
            <a:picLocks noChangeAspect="1"/>
          </p:cNvPicPr>
          <p:nvPr/>
        </p:nvPicPr>
        <p:blipFill>
          <a:blip r:embed="rId4"/>
          <a:stretch>
            <a:fillRect/>
          </a:stretch>
        </p:blipFill>
        <p:spPr>
          <a:xfrm>
            <a:off x="8502097" y="1552940"/>
            <a:ext cx="3074576" cy="2183493"/>
          </a:xfrm>
          <a:prstGeom prst="rect">
            <a:avLst/>
          </a:prstGeom>
        </p:spPr>
      </p:pic>
      <p:sp>
        <p:nvSpPr>
          <p:cNvPr id="12" name="TextBox 11">
            <a:extLst>
              <a:ext uri="{FF2B5EF4-FFF2-40B4-BE49-F238E27FC236}">
                <a16:creationId xmlns:a16="http://schemas.microsoft.com/office/drawing/2014/main" id="{2834B27F-B255-497C-9DDF-4384E524F5FF}"/>
              </a:ext>
            </a:extLst>
          </p:cNvPr>
          <p:cNvSpPr txBox="1"/>
          <p:nvPr/>
        </p:nvSpPr>
        <p:spPr>
          <a:xfrm>
            <a:off x="6002717" y="3797998"/>
            <a:ext cx="2151017" cy="338554"/>
          </a:xfrm>
          <a:prstGeom prst="rect">
            <a:avLst/>
          </a:prstGeom>
          <a:noFill/>
        </p:spPr>
        <p:txBody>
          <a:bodyPr wrap="square" rtlCol="0">
            <a:spAutoFit/>
          </a:bodyPr>
          <a:lstStyle/>
          <a:p>
            <a:pPr algn="ctr"/>
            <a:r>
              <a:rPr lang="en-US" sz="1600" dirty="0">
                <a:latin typeface="HSE Sans" panose="02000000000000000000"/>
              </a:rPr>
              <a:t>Regular orders</a:t>
            </a:r>
            <a:endParaRPr lang="ru-RU" sz="1600" dirty="0"/>
          </a:p>
        </p:txBody>
      </p:sp>
      <p:sp>
        <p:nvSpPr>
          <p:cNvPr id="20" name="TextBox 19">
            <a:extLst>
              <a:ext uri="{FF2B5EF4-FFF2-40B4-BE49-F238E27FC236}">
                <a16:creationId xmlns:a16="http://schemas.microsoft.com/office/drawing/2014/main" id="{701F2C7E-3A2A-408A-9A2C-666FAFF71E5A}"/>
              </a:ext>
            </a:extLst>
          </p:cNvPr>
          <p:cNvSpPr txBox="1"/>
          <p:nvPr/>
        </p:nvSpPr>
        <p:spPr>
          <a:xfrm>
            <a:off x="9121004" y="3797997"/>
            <a:ext cx="2151017" cy="338554"/>
          </a:xfrm>
          <a:prstGeom prst="rect">
            <a:avLst/>
          </a:prstGeom>
          <a:noFill/>
        </p:spPr>
        <p:txBody>
          <a:bodyPr wrap="square" rtlCol="0">
            <a:spAutoFit/>
          </a:bodyPr>
          <a:lstStyle/>
          <a:p>
            <a:pPr algn="ctr"/>
            <a:r>
              <a:rPr lang="en-US" sz="1600" dirty="0">
                <a:latin typeface="HSE Sans" panose="02000000000000000000"/>
              </a:rPr>
              <a:t>Factor of 50 orders</a:t>
            </a:r>
            <a:endParaRPr lang="ru-RU" sz="1600" dirty="0"/>
          </a:p>
        </p:txBody>
      </p:sp>
      <p:pic>
        <p:nvPicPr>
          <p:cNvPr id="22" name="Рисунок 21">
            <a:extLst>
              <a:ext uri="{FF2B5EF4-FFF2-40B4-BE49-F238E27FC236}">
                <a16:creationId xmlns:a16="http://schemas.microsoft.com/office/drawing/2014/main" id="{E57CCA08-2CBE-4ED8-8D60-71499F6B7E40}"/>
              </a:ext>
            </a:extLst>
          </p:cNvPr>
          <p:cNvPicPr>
            <a:picLocks noChangeAspect="1"/>
          </p:cNvPicPr>
          <p:nvPr/>
        </p:nvPicPr>
        <p:blipFill>
          <a:blip r:embed="rId5"/>
          <a:stretch>
            <a:fillRect/>
          </a:stretch>
        </p:blipFill>
        <p:spPr>
          <a:xfrm>
            <a:off x="5372100" y="4198116"/>
            <a:ext cx="3038809" cy="2183493"/>
          </a:xfrm>
          <a:prstGeom prst="rect">
            <a:avLst/>
          </a:prstGeom>
        </p:spPr>
      </p:pic>
      <p:pic>
        <p:nvPicPr>
          <p:cNvPr id="23" name="Рисунок 22">
            <a:extLst>
              <a:ext uri="{FF2B5EF4-FFF2-40B4-BE49-F238E27FC236}">
                <a16:creationId xmlns:a16="http://schemas.microsoft.com/office/drawing/2014/main" id="{B4D9C9C2-A1A4-44BE-A94E-68D7F3BDC5B5}"/>
              </a:ext>
            </a:extLst>
          </p:cNvPr>
          <p:cNvPicPr>
            <a:picLocks noChangeAspect="1"/>
          </p:cNvPicPr>
          <p:nvPr/>
        </p:nvPicPr>
        <p:blipFill>
          <a:blip r:embed="rId6"/>
          <a:stretch>
            <a:fillRect/>
          </a:stretch>
        </p:blipFill>
        <p:spPr>
          <a:xfrm>
            <a:off x="8509292" y="4198116"/>
            <a:ext cx="3023474" cy="2183493"/>
          </a:xfrm>
          <a:prstGeom prst="rect">
            <a:avLst/>
          </a:prstGeom>
        </p:spPr>
      </p:pic>
      <p:graphicFrame>
        <p:nvGraphicFramePr>
          <p:cNvPr id="32" name="Table 2">
            <a:extLst>
              <a:ext uri="{FF2B5EF4-FFF2-40B4-BE49-F238E27FC236}">
                <a16:creationId xmlns:a16="http://schemas.microsoft.com/office/drawing/2014/main" id="{BA74C28B-DF55-4085-AF2B-2E0CA073EE70}"/>
              </a:ext>
            </a:extLst>
          </p:cNvPr>
          <p:cNvGraphicFramePr>
            <a:graphicFrameLocks noGrp="1"/>
          </p:cNvGraphicFramePr>
          <p:nvPr/>
        </p:nvGraphicFramePr>
        <p:xfrm>
          <a:off x="538896" y="3545423"/>
          <a:ext cx="3731529" cy="2133600"/>
        </p:xfrm>
        <a:graphic>
          <a:graphicData uri="http://schemas.openxmlformats.org/drawingml/2006/table">
            <a:tbl>
              <a:tblPr firstRow="1" bandRow="1">
                <a:tableStyleId>{5C22544A-7EE6-4342-B048-85BDC9FD1C3A}</a:tableStyleId>
              </a:tblPr>
              <a:tblGrid>
                <a:gridCol w="2302807">
                  <a:extLst>
                    <a:ext uri="{9D8B030D-6E8A-4147-A177-3AD203B41FA5}">
                      <a16:colId xmlns:a16="http://schemas.microsoft.com/office/drawing/2014/main" val="3757515663"/>
                    </a:ext>
                  </a:extLst>
                </a:gridCol>
                <a:gridCol w="1428722">
                  <a:extLst>
                    <a:ext uri="{9D8B030D-6E8A-4147-A177-3AD203B41FA5}">
                      <a16:colId xmlns:a16="http://schemas.microsoft.com/office/drawing/2014/main" val="4180931641"/>
                    </a:ext>
                  </a:extLst>
                </a:gridCol>
              </a:tblGrid>
              <a:tr h="294847">
                <a:tc>
                  <a:txBody>
                    <a:bodyPr/>
                    <a:lstStyle/>
                    <a:p>
                      <a:r>
                        <a:rPr lang="en-US" sz="1400" b="0" dirty="0">
                          <a:ln>
                            <a:noFill/>
                          </a:ln>
                          <a:solidFill>
                            <a:srgbClr val="102D69"/>
                          </a:solidFill>
                          <a:latin typeface="HSE Sans" panose="02000000000000000000"/>
                        </a:rPr>
                        <a:t>Regression results</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n-US" sz="1400" b="0" dirty="0">
                          <a:effectLst/>
                          <a:latin typeface="HSE Sans" panose="02000000000000000000"/>
                        </a:rPr>
                        <a:t>R-squared</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0.991</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n-US" sz="1400" b="0" dirty="0">
                          <a:effectLst/>
                          <a:latin typeface="HSE Sans" panose="02000000000000000000"/>
                        </a:rPr>
                        <a:t>F-statistics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5.3e4</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294847">
                <a:tc>
                  <a:txBody>
                    <a:bodyPr/>
                    <a:lstStyle/>
                    <a:p>
                      <a:pPr algn="l">
                        <a:lnSpc>
                          <a:spcPct val="120000"/>
                        </a:lnSpc>
                        <a:spcAft>
                          <a:spcPts val="600"/>
                        </a:spcAft>
                      </a:pPr>
                      <a:r>
                        <a:rPr lang="en-US" sz="1400" b="0" dirty="0">
                          <a:effectLst/>
                          <a:latin typeface="HSE Sans" panose="02000000000000000000"/>
                        </a:rPr>
                        <a:t>P-value (F-statistics)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294847">
                <a:tc>
                  <a:txBody>
                    <a:bodyPr/>
                    <a:lstStyle/>
                    <a:p>
                      <a:pPr algn="l">
                        <a:lnSpc>
                          <a:spcPct val="120000"/>
                        </a:lnSpc>
                        <a:spcAft>
                          <a:spcPts val="600"/>
                        </a:spcAft>
                      </a:pPr>
                      <a:r>
                        <a:rPr lang="en-US" sz="1400" b="0" dirty="0">
                          <a:effectLst/>
                          <a:latin typeface="HSE Sans" panose="02000000000000000000"/>
                        </a:rPr>
                        <a:t>Slope </a:t>
                      </a:r>
                      <a:r>
                        <a:rPr lang="en-US" sz="1400" b="0" dirty="0">
                          <a:effectLst/>
                          <a:latin typeface="HSE Sans" panose="02000000000000000000"/>
                          <a:ea typeface="Cambria Math" panose="02040503050406030204" pitchFamily="18" charset="0"/>
                        </a:rPr>
                        <a:t>(-</a:t>
                      </a:r>
                      <a:r>
                        <a:rPr lang="el-GR" sz="1400" b="0" dirty="0">
                          <a:effectLst/>
                          <a:latin typeface="Cambria Math" panose="02040503050406030204" pitchFamily="18" charset="0"/>
                          <a:ea typeface="Cambria Math" panose="02040503050406030204" pitchFamily="18" charset="0"/>
                        </a:rPr>
                        <a:t>α</a:t>
                      </a:r>
                      <a:r>
                        <a:rPr lang="en-US" sz="1400" b="0" dirty="0">
                          <a:effectLst/>
                          <a:latin typeface="HSE Sans" panose="02000000000000000000"/>
                          <a:ea typeface="Cambria Math" panose="02040503050406030204" pitchFamily="18" charset="0"/>
                        </a:rPr>
                        <a:t>)</a:t>
                      </a:r>
                      <a:endParaRPr lang="ru-RU" sz="1400" b="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ln>
                            <a:noFill/>
                          </a:ln>
                          <a:solidFill>
                            <a:srgbClr val="102D69"/>
                          </a:solidFill>
                          <a:latin typeface="HSE Sans" panose="02000000000000000000" pitchFamily="2" charset="0"/>
                          <a:ea typeface="+mn-ea"/>
                          <a:cs typeface="+mn-cs"/>
                        </a:rPr>
                        <a:t>-1.995</a:t>
                      </a:r>
                      <a:endParaRPr lang="en-RU" sz="1400" b="1"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r h="294847">
                <a:tc>
                  <a:txBody>
                    <a:bodyPr/>
                    <a:lstStyle/>
                    <a:p>
                      <a:pPr algn="l">
                        <a:lnSpc>
                          <a:spcPct val="120000"/>
                        </a:lnSpc>
                        <a:spcAft>
                          <a:spcPts val="600"/>
                        </a:spcAft>
                      </a:pPr>
                      <a:r>
                        <a:rPr lang="en-US" sz="1400" b="0" dirty="0">
                          <a:effectLst/>
                          <a:latin typeface="HSE Sans" panose="02000000000000000000"/>
                        </a:rPr>
                        <a:t>t-statistic for slope</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-230.5</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097417"/>
                  </a:ext>
                </a:extLst>
              </a:tr>
              <a:tr h="294847">
                <a:tc>
                  <a:txBody>
                    <a:bodyPr/>
                    <a:lstStyle/>
                    <a:p>
                      <a:pPr algn="l">
                        <a:lnSpc>
                          <a:spcPct val="120000"/>
                        </a:lnSpc>
                        <a:spcAft>
                          <a:spcPts val="600"/>
                        </a:spcAft>
                      </a:pPr>
                      <a:r>
                        <a:rPr lang="en-US" sz="1400" b="0" dirty="0">
                          <a:effectLst/>
                          <a:latin typeface="HSE Sans" panose="02000000000000000000"/>
                        </a:rPr>
                        <a:t>P-value (slope)</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0.00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661425"/>
                  </a:ext>
                </a:extLst>
              </a:tr>
            </a:tbl>
          </a:graphicData>
        </a:graphic>
      </p:graphicFrame>
      <p:sp>
        <p:nvSpPr>
          <p:cNvPr id="33" name="Текст 19">
            <a:extLst>
              <a:ext uri="{FF2B5EF4-FFF2-40B4-BE49-F238E27FC236}">
                <a16:creationId xmlns:a16="http://schemas.microsoft.com/office/drawing/2014/main" id="{E47C8F69-27B4-43BF-A6DF-4474CB85CE10}"/>
              </a:ext>
            </a:extLst>
          </p:cNvPr>
          <p:cNvSpPr>
            <a:spLocks noGrp="1"/>
          </p:cNvSpPr>
          <p:nvPr>
            <p:ph type="body" sz="quarter" idx="16"/>
          </p:nvPr>
        </p:nvSpPr>
        <p:spPr>
          <a:xfrm>
            <a:off x="585897" y="5985164"/>
            <a:ext cx="4558758" cy="331932"/>
          </a:xfrm>
        </p:spPr>
        <p:txBody>
          <a:bodyPr>
            <a:normAutofit fontScale="62500" lnSpcReduction="20000"/>
          </a:bodyPr>
          <a:lstStyle/>
          <a:p>
            <a:r>
              <a:rPr lang="en-US" sz="1800" dirty="0">
                <a:effectLst/>
                <a:latin typeface="Times New Roman" panose="02020603050405020304" pitchFamily="18" charset="0"/>
                <a:ea typeface="Times New Roman" panose="02020603050405020304" pitchFamily="18" charset="0"/>
              </a:rPr>
              <a:t>Maslow, S. and Mills, M., Price fluctuations from the order book perspective: empirical facts and a simple model. </a:t>
            </a:r>
            <a:r>
              <a:rPr lang="ru-RU" sz="1800" dirty="0" err="1">
                <a:effectLst/>
                <a:latin typeface="Times New Roman" panose="02020603050405020304" pitchFamily="18" charset="0"/>
                <a:ea typeface="Times New Roman" panose="02020603050405020304" pitchFamily="18" charset="0"/>
              </a:rPr>
              <a:t>Physica</a:t>
            </a:r>
            <a:r>
              <a:rPr lang="ru-RU" sz="1800" dirty="0">
                <a:effectLst/>
                <a:latin typeface="Times New Roman" panose="02020603050405020304" pitchFamily="18" charset="0"/>
                <a:ea typeface="Times New Roman" panose="02020603050405020304" pitchFamily="18" charset="0"/>
              </a:rPr>
              <a:t> A, 2001</a:t>
            </a:r>
            <a:endParaRPr lang="en-US"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127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43DE0F0-5B07-47C0-81B4-0D71544614B0}"/>
              </a:ext>
            </a:extLst>
          </p:cNvPr>
          <p:cNvPicPr>
            <a:picLocks noChangeAspect="1"/>
          </p:cNvPicPr>
          <p:nvPr/>
        </p:nvPicPr>
        <p:blipFill>
          <a:blip r:embed="rId2"/>
          <a:stretch>
            <a:fillRect/>
          </a:stretch>
        </p:blipFill>
        <p:spPr>
          <a:xfrm>
            <a:off x="5144655" y="1652431"/>
            <a:ext cx="6049219" cy="4029637"/>
          </a:xfrm>
          <a:prstGeom prst="rect">
            <a:avLst/>
          </a:prstGeom>
        </p:spPr>
      </p:pic>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Market microstructure parameters</a:t>
            </a:r>
            <a:br>
              <a:rPr lang="en-US" dirty="0"/>
            </a:br>
            <a:r>
              <a:rPr lang="en-US" dirty="0">
                <a:hlinkClick r:id="rId3" action="ppaction://hlinksldjump"/>
              </a:rPr>
              <a:t>Price impact</a:t>
            </a:r>
            <a:endParaRPr lang="ru-RU" dirty="0"/>
          </a:p>
        </p:txBody>
      </p:sp>
      <mc:AlternateContent xmlns:mc="http://schemas.openxmlformats.org/markup-compatibility/2006">
        <mc:Choice xmlns:a14="http://schemas.microsoft.com/office/drawing/2010/main" Requires="a14">
          <p:sp>
            <p:nvSpPr>
              <p:cNvPr id="16" name="Текст 15">
                <a:extLst>
                  <a:ext uri="{FF2B5EF4-FFF2-40B4-BE49-F238E27FC236}">
                    <a16:creationId xmlns:a16="http://schemas.microsoft.com/office/drawing/2014/main" id="{50D06A58-9783-744B-8ED5-A490C825F5D6}"/>
                  </a:ext>
                </a:extLst>
              </p:cNvPr>
              <p:cNvSpPr>
                <a:spLocks noGrp="1"/>
              </p:cNvSpPr>
              <p:nvPr>
                <p:ph type="body" sz="quarter" idx="12"/>
              </p:nvPr>
            </p:nvSpPr>
            <p:spPr>
              <a:xfrm>
                <a:off x="515938" y="2577241"/>
                <a:ext cx="4105165" cy="735336"/>
              </a:xfrm>
            </p:spPr>
            <p:txBody>
              <a:bodyPr>
                <a:normAutofit/>
              </a:bodyPr>
              <a:lstStyle/>
              <a:p>
                <a:r>
                  <a:rPr lang="en-US" sz="1400" dirty="0"/>
                  <a:t>Log scale regression:</a:t>
                </a:r>
              </a:p>
              <a:p>
                <a:pPr algn="ctr"/>
                <a:r>
                  <a:rPr lang="en-US" sz="1400" dirty="0"/>
                  <a:t> </a:t>
                </a:r>
                <a14:m>
                  <m:oMath xmlns:m="http://schemas.openxmlformats.org/officeDocument/2006/math">
                    <m:func>
                      <m:funcPr>
                        <m:ctrlPr>
                          <a:rPr lang="en-US" sz="1400" b="0" i="1" smtClean="0">
                            <a:latin typeface="Cambria Math" panose="02040503050406030204" pitchFamily="18" charset="0"/>
                          </a:rPr>
                        </m:ctrlPr>
                      </m:funcPr>
                      <m:fName>
                        <m:r>
                          <m:rPr>
                            <m:sty m:val="p"/>
                          </m:rPr>
                          <a:rPr lang="el-GR" sz="1400" b="0" i="1" smtClean="0">
                            <a:latin typeface="Cambria Math" panose="02040503050406030204" pitchFamily="18" charset="0"/>
                            <a:ea typeface="Cambria Math" panose="02040503050406030204" pitchFamily="18" charset="0"/>
                          </a:rPr>
                          <m:t>Δ</m:t>
                        </m:r>
                        <m:r>
                          <a:rPr lang="en-US" sz="1400" b="0" i="1" smtClean="0">
                            <a:latin typeface="Cambria Math" panose="02040503050406030204" pitchFamily="18" charset="0"/>
                            <a:ea typeface="Cambria Math" panose="02040503050406030204" pitchFamily="18" charset="0"/>
                          </a:rPr>
                          <m:t>𝑝</m:t>
                        </m:r>
                      </m:fName>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𝐾</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r>
                              <a:rPr lang="en-US" sz="1400" b="0" i="1" smtClean="0">
                                <a:latin typeface="Cambria Math" panose="02040503050406030204" pitchFamily="18" charset="0"/>
                                <a:ea typeface="Cambria Math" panose="02040503050406030204" pitchFamily="18" charset="0"/>
                              </a:rPr>
                              <m:t>𝑉</m:t>
                            </m:r>
                          </m:e>
                        </m:func>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𝑐</m:t>
                        </m:r>
                      </m:e>
                    </m:func>
                  </m:oMath>
                </a14:m>
                <a:endParaRPr lang="en-US" sz="1400" dirty="0"/>
              </a:p>
              <a:p>
                <a:endParaRPr lang="en-US" sz="1400" dirty="0"/>
              </a:p>
            </p:txBody>
          </p:sp>
        </mc:Choice>
        <mc:Fallback>
          <p:sp>
            <p:nvSpPr>
              <p:cNvPr id="16" name="Текст 15">
                <a:extLst>
                  <a:ext uri="{FF2B5EF4-FFF2-40B4-BE49-F238E27FC236}">
                    <a16:creationId xmlns:a16="http://schemas.microsoft.com/office/drawing/2014/main" id="{50D06A58-9783-744B-8ED5-A490C825F5D6}"/>
                  </a:ext>
                </a:extLst>
              </p:cNvPr>
              <p:cNvSpPr>
                <a:spLocks noGrp="1" noRot="1" noChangeAspect="1" noMove="1" noResize="1" noEditPoints="1" noAdjustHandles="1" noChangeArrowheads="1" noChangeShapeType="1" noTextEdit="1"/>
              </p:cNvSpPr>
              <p:nvPr>
                <p:ph type="body" sz="quarter" idx="12"/>
              </p:nvPr>
            </p:nvSpPr>
            <p:spPr>
              <a:xfrm>
                <a:off x="515938" y="2577241"/>
                <a:ext cx="4105165" cy="735336"/>
              </a:xfrm>
              <a:blipFill>
                <a:blip r:embed="rId4"/>
                <a:stretch>
                  <a:fillRect l="-2675" t="-7500"/>
                </a:stretch>
              </a:blipFill>
            </p:spPr>
            <p:txBody>
              <a:bodyPr/>
              <a:lstStyle/>
              <a:p>
                <a:r>
                  <a:rPr lang="ru-RU">
                    <a:noFill/>
                  </a:rPr>
                  <a:t> </a:t>
                </a:r>
              </a:p>
            </p:txBody>
          </p:sp>
        </mc:Fallback>
      </mc:AlternateContent>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Market microstructure parameters</a:t>
            </a:r>
            <a:endParaRPr lang="ru-RU" dirty="0"/>
          </a:p>
        </p:txBody>
      </p:sp>
      <p:graphicFrame>
        <p:nvGraphicFramePr>
          <p:cNvPr id="32" name="Table 2">
            <a:extLst>
              <a:ext uri="{FF2B5EF4-FFF2-40B4-BE49-F238E27FC236}">
                <a16:creationId xmlns:a16="http://schemas.microsoft.com/office/drawing/2014/main" id="{BA74C28B-DF55-4085-AF2B-2E0CA073EE70}"/>
              </a:ext>
            </a:extLst>
          </p:cNvPr>
          <p:cNvGraphicFramePr>
            <a:graphicFrameLocks noGrp="1"/>
          </p:cNvGraphicFramePr>
          <p:nvPr>
            <p:extLst>
              <p:ext uri="{D42A27DB-BD31-4B8C-83A1-F6EECF244321}">
                <p14:modId xmlns:p14="http://schemas.microsoft.com/office/powerpoint/2010/main" val="2875541309"/>
              </p:ext>
            </p:extLst>
          </p:nvPr>
        </p:nvGraphicFramePr>
        <p:xfrm>
          <a:off x="538896" y="3545423"/>
          <a:ext cx="3731529" cy="2133600"/>
        </p:xfrm>
        <a:graphic>
          <a:graphicData uri="http://schemas.openxmlformats.org/drawingml/2006/table">
            <a:tbl>
              <a:tblPr firstRow="1" bandRow="1">
                <a:tableStyleId>{5C22544A-7EE6-4342-B048-85BDC9FD1C3A}</a:tableStyleId>
              </a:tblPr>
              <a:tblGrid>
                <a:gridCol w="2302807">
                  <a:extLst>
                    <a:ext uri="{9D8B030D-6E8A-4147-A177-3AD203B41FA5}">
                      <a16:colId xmlns:a16="http://schemas.microsoft.com/office/drawing/2014/main" val="3757515663"/>
                    </a:ext>
                  </a:extLst>
                </a:gridCol>
                <a:gridCol w="1428722">
                  <a:extLst>
                    <a:ext uri="{9D8B030D-6E8A-4147-A177-3AD203B41FA5}">
                      <a16:colId xmlns:a16="http://schemas.microsoft.com/office/drawing/2014/main" val="4180931641"/>
                    </a:ext>
                  </a:extLst>
                </a:gridCol>
              </a:tblGrid>
              <a:tr h="294847">
                <a:tc>
                  <a:txBody>
                    <a:bodyPr/>
                    <a:lstStyle/>
                    <a:p>
                      <a:r>
                        <a:rPr lang="en-US" sz="1400" b="0" dirty="0">
                          <a:ln>
                            <a:noFill/>
                          </a:ln>
                          <a:solidFill>
                            <a:srgbClr val="102D69"/>
                          </a:solidFill>
                          <a:latin typeface="HSE Sans" panose="02000000000000000000"/>
                        </a:rPr>
                        <a:t>Regression results</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n-US" sz="1400" b="0" dirty="0">
                          <a:effectLst/>
                          <a:latin typeface="HSE Sans" panose="02000000000000000000"/>
                        </a:rPr>
                        <a:t>R-squared</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0.819</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n-US" sz="1400" b="0" dirty="0">
                          <a:effectLst/>
                          <a:latin typeface="HSE Sans" panose="02000000000000000000"/>
                        </a:rPr>
                        <a:t>F-statistics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3250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294847">
                <a:tc>
                  <a:txBody>
                    <a:bodyPr/>
                    <a:lstStyle/>
                    <a:p>
                      <a:pPr algn="l">
                        <a:lnSpc>
                          <a:spcPct val="120000"/>
                        </a:lnSpc>
                        <a:spcAft>
                          <a:spcPts val="600"/>
                        </a:spcAft>
                      </a:pPr>
                      <a:r>
                        <a:rPr lang="en-US" sz="1400" b="0" dirty="0">
                          <a:effectLst/>
                          <a:latin typeface="HSE Sans" panose="02000000000000000000"/>
                        </a:rPr>
                        <a:t>P-value (F-statistics)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294847">
                <a:tc>
                  <a:txBody>
                    <a:bodyPr/>
                    <a:lstStyle/>
                    <a:p>
                      <a:pPr algn="l">
                        <a:lnSpc>
                          <a:spcPct val="120000"/>
                        </a:lnSpc>
                        <a:spcAft>
                          <a:spcPts val="600"/>
                        </a:spcAft>
                      </a:pPr>
                      <a:r>
                        <a:rPr lang="en-US" sz="1400" b="0" dirty="0">
                          <a:effectLst/>
                          <a:latin typeface="HSE Sans" panose="02000000000000000000"/>
                        </a:rPr>
                        <a:t>Slope </a:t>
                      </a:r>
                      <a:r>
                        <a:rPr lang="en-US" sz="1400" b="0" dirty="0">
                          <a:effectLst/>
                          <a:latin typeface="HSE Sans" panose="02000000000000000000"/>
                          <a:ea typeface="Cambria Math" panose="02040503050406030204" pitchFamily="18" charset="0"/>
                        </a:rPr>
                        <a:t>(-</a:t>
                      </a:r>
                      <a:r>
                        <a:rPr lang="el-GR" sz="1400" b="0" dirty="0">
                          <a:effectLst/>
                          <a:latin typeface="Cambria Math" panose="02040503050406030204" pitchFamily="18" charset="0"/>
                          <a:ea typeface="Cambria Math" panose="02040503050406030204" pitchFamily="18" charset="0"/>
                        </a:rPr>
                        <a:t>α</a:t>
                      </a:r>
                      <a:r>
                        <a:rPr lang="en-US" sz="1400" b="0" dirty="0">
                          <a:effectLst/>
                          <a:latin typeface="HSE Sans" panose="02000000000000000000"/>
                          <a:ea typeface="Cambria Math" panose="02040503050406030204" pitchFamily="18" charset="0"/>
                        </a:rPr>
                        <a:t>)</a:t>
                      </a:r>
                      <a:endParaRPr lang="ru-RU" sz="1400" b="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ln>
                            <a:noFill/>
                          </a:ln>
                          <a:solidFill>
                            <a:srgbClr val="102D69"/>
                          </a:solidFill>
                          <a:latin typeface="HSE Sans" panose="02000000000000000000" pitchFamily="2" charset="0"/>
                          <a:ea typeface="+mn-ea"/>
                          <a:cs typeface="+mn-cs"/>
                        </a:rPr>
                        <a:t>0.0067</a:t>
                      </a:r>
                      <a:endParaRPr lang="en-RU" sz="1400" b="1"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r h="294847">
                <a:tc>
                  <a:txBody>
                    <a:bodyPr/>
                    <a:lstStyle/>
                    <a:p>
                      <a:pPr algn="l">
                        <a:lnSpc>
                          <a:spcPct val="120000"/>
                        </a:lnSpc>
                        <a:spcAft>
                          <a:spcPts val="600"/>
                        </a:spcAft>
                      </a:pPr>
                      <a:r>
                        <a:rPr lang="en-US" sz="1400" b="0" dirty="0">
                          <a:effectLst/>
                          <a:latin typeface="HSE Sans" panose="02000000000000000000"/>
                        </a:rPr>
                        <a:t>t-statistic for slope</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57</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097417"/>
                  </a:ext>
                </a:extLst>
              </a:tr>
              <a:tr h="294847">
                <a:tc>
                  <a:txBody>
                    <a:bodyPr/>
                    <a:lstStyle/>
                    <a:p>
                      <a:pPr algn="l">
                        <a:lnSpc>
                          <a:spcPct val="120000"/>
                        </a:lnSpc>
                        <a:spcAft>
                          <a:spcPts val="600"/>
                        </a:spcAft>
                      </a:pPr>
                      <a:r>
                        <a:rPr lang="en-US" sz="1400" b="0" dirty="0">
                          <a:effectLst/>
                          <a:latin typeface="HSE Sans" panose="02000000000000000000"/>
                        </a:rPr>
                        <a:t>P-value (slope)</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0.00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661425"/>
                  </a:ext>
                </a:extLst>
              </a:tr>
            </a:tbl>
          </a:graphicData>
        </a:graphic>
      </p:graphicFrame>
      <p:sp>
        <p:nvSpPr>
          <p:cNvPr id="33" name="Текст 19">
            <a:extLst>
              <a:ext uri="{FF2B5EF4-FFF2-40B4-BE49-F238E27FC236}">
                <a16:creationId xmlns:a16="http://schemas.microsoft.com/office/drawing/2014/main" id="{E47C8F69-27B4-43BF-A6DF-4474CB85CE10}"/>
              </a:ext>
            </a:extLst>
          </p:cNvPr>
          <p:cNvSpPr>
            <a:spLocks noGrp="1"/>
          </p:cNvSpPr>
          <p:nvPr>
            <p:ph type="body" sz="quarter" idx="16"/>
          </p:nvPr>
        </p:nvSpPr>
        <p:spPr>
          <a:xfrm>
            <a:off x="585897" y="5985164"/>
            <a:ext cx="4558758" cy="331932"/>
          </a:xfrm>
        </p:spPr>
        <p:txBody>
          <a:bodyPr>
            <a:normAutofit fontScale="62500" lnSpcReduction="20000"/>
          </a:bodyPr>
          <a:lstStyle/>
          <a:p>
            <a:r>
              <a:rPr lang="en-US" sz="1800" dirty="0">
                <a:effectLst/>
                <a:latin typeface="Times New Roman" panose="02020603050405020304" pitchFamily="18" charset="0"/>
                <a:ea typeface="Times New Roman" panose="02020603050405020304" pitchFamily="18" charset="0"/>
              </a:rPr>
              <a:t>Maslow, S. and Mills, M., Price fluctuations from the order book perspective: empirical facts and a simple model. </a:t>
            </a:r>
            <a:r>
              <a:rPr lang="ru-RU" sz="1800" dirty="0" err="1">
                <a:effectLst/>
                <a:latin typeface="Times New Roman" panose="02020603050405020304" pitchFamily="18" charset="0"/>
                <a:ea typeface="Times New Roman" panose="02020603050405020304" pitchFamily="18" charset="0"/>
              </a:rPr>
              <a:t>Physica</a:t>
            </a:r>
            <a:r>
              <a:rPr lang="ru-RU" sz="1800" dirty="0">
                <a:effectLst/>
                <a:latin typeface="Times New Roman" panose="02020603050405020304" pitchFamily="18" charset="0"/>
                <a:ea typeface="Times New Roman" panose="02020603050405020304" pitchFamily="18" charset="0"/>
              </a:rPr>
              <a:t> A, 2001</a:t>
            </a:r>
            <a:endParaRPr lang="en-US" sz="1000" dirty="0">
              <a:effectLst/>
              <a:latin typeface="Times New Roman" panose="02020603050405020304" pitchFamily="18" charset="0"/>
              <a:ea typeface="Times New Roman" panose="02020603050405020304" pitchFamily="18" charset="0"/>
            </a:endParaRPr>
          </a:p>
        </p:txBody>
      </p:sp>
      <p:pic>
        <p:nvPicPr>
          <p:cNvPr id="21" name="Рисунок 20">
            <a:extLst>
              <a:ext uri="{FF2B5EF4-FFF2-40B4-BE49-F238E27FC236}">
                <a16:creationId xmlns:a16="http://schemas.microsoft.com/office/drawing/2014/main" id="{F3C8A878-FC46-4954-94BC-8778AA94BBEA}"/>
              </a:ext>
            </a:extLst>
          </p:cNvPr>
          <p:cNvPicPr>
            <a:picLocks noChangeAspect="1"/>
          </p:cNvPicPr>
          <p:nvPr/>
        </p:nvPicPr>
        <p:blipFill>
          <a:blip r:embed="rId5"/>
          <a:stretch>
            <a:fillRect/>
          </a:stretch>
        </p:blipFill>
        <p:spPr>
          <a:xfrm>
            <a:off x="9172118" y="4701309"/>
            <a:ext cx="2706373" cy="1839104"/>
          </a:xfrm>
          <a:prstGeom prst="rect">
            <a:avLst/>
          </a:prstGeom>
        </p:spPr>
      </p:pic>
      <p:sp>
        <p:nvSpPr>
          <p:cNvPr id="24" name="TextBox 23">
            <a:extLst>
              <a:ext uri="{FF2B5EF4-FFF2-40B4-BE49-F238E27FC236}">
                <a16:creationId xmlns:a16="http://schemas.microsoft.com/office/drawing/2014/main" id="{B71F7E5B-0276-447F-BF42-96C6EDF04ECC}"/>
              </a:ext>
            </a:extLst>
          </p:cNvPr>
          <p:cNvSpPr txBox="1"/>
          <p:nvPr/>
        </p:nvSpPr>
        <p:spPr>
          <a:xfrm>
            <a:off x="9712695" y="6123100"/>
            <a:ext cx="2118796" cy="246221"/>
          </a:xfrm>
          <a:prstGeom prst="rect">
            <a:avLst/>
          </a:prstGeom>
          <a:noFill/>
        </p:spPr>
        <p:txBody>
          <a:bodyPr wrap="square" rtlCol="0">
            <a:spAutoFit/>
          </a:bodyPr>
          <a:lstStyle/>
          <a:p>
            <a:pPr algn="r"/>
            <a:r>
              <a:rPr lang="en-US" sz="1000" dirty="0">
                <a:latin typeface="HSE Sans" panose="02000000000000000000"/>
              </a:rPr>
              <a:t>Factor of 50 orders only</a:t>
            </a:r>
            <a:endParaRPr lang="ru-RU" sz="1000" dirty="0"/>
          </a:p>
        </p:txBody>
      </p:sp>
    </p:spTree>
    <p:extLst>
      <p:ext uri="{BB962C8B-B14F-4D97-AF65-F5344CB8AC3E}">
        <p14:creationId xmlns:p14="http://schemas.microsoft.com/office/powerpoint/2010/main" val="36988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id="{C1657578-5B49-FB42-9E68-EF4E3D607FF9}"/>
              </a:ext>
            </a:extLst>
          </p:cNvPr>
          <p:cNvSpPr>
            <a:spLocks noGrp="1"/>
          </p:cNvSpPr>
          <p:nvPr>
            <p:ph type="title"/>
          </p:nvPr>
        </p:nvSpPr>
        <p:spPr/>
        <p:txBody>
          <a:bodyPr/>
          <a:lstStyle/>
          <a:p>
            <a:r>
              <a:rPr lang="en-US" dirty="0"/>
              <a:t>Market microstructure parameters</a:t>
            </a:r>
            <a:br>
              <a:rPr lang="en-US" dirty="0"/>
            </a:br>
            <a:r>
              <a:rPr lang="en-US" dirty="0"/>
              <a:t>Summary</a:t>
            </a:r>
            <a:endParaRPr lang="ru-RU" dirty="0"/>
          </a:p>
        </p:txBody>
      </p:sp>
      <p:sp>
        <p:nvSpPr>
          <p:cNvPr id="17" name="Текст 16">
            <a:extLst>
              <a:ext uri="{FF2B5EF4-FFF2-40B4-BE49-F238E27FC236}">
                <a16:creationId xmlns:a16="http://schemas.microsoft.com/office/drawing/2014/main" id="{12BD20DF-BD74-4B4E-BFCB-0201711B214C}"/>
              </a:ext>
            </a:extLst>
          </p:cNvPr>
          <p:cNvSpPr>
            <a:spLocks noGrp="1"/>
          </p:cNvSpPr>
          <p:nvPr>
            <p:ph type="body" sz="quarter" idx="13"/>
          </p:nvPr>
        </p:nvSpPr>
        <p:spPr/>
        <p:txBody>
          <a:bodyPr/>
          <a:lstStyle/>
          <a:p>
            <a:r>
              <a:rPr lang="en-US" dirty="0"/>
              <a:t>Master of Data Science</a:t>
            </a:r>
            <a:endParaRPr lang="ru-RU" dirty="0"/>
          </a:p>
        </p:txBody>
      </p:sp>
      <p:sp>
        <p:nvSpPr>
          <p:cNvPr id="18" name="Текст 17">
            <a:extLst>
              <a:ext uri="{FF2B5EF4-FFF2-40B4-BE49-F238E27FC236}">
                <a16:creationId xmlns:a16="http://schemas.microsoft.com/office/drawing/2014/main" id="{AB20B420-8F92-714B-B774-4CCFF071FC96}"/>
              </a:ext>
            </a:extLst>
          </p:cNvPr>
          <p:cNvSpPr>
            <a:spLocks noGrp="1"/>
          </p:cNvSpPr>
          <p:nvPr>
            <p:ph type="body" sz="quarter" idx="14"/>
          </p:nvPr>
        </p:nvSpPr>
        <p:spPr>
          <a:xfrm>
            <a:off x="3459163" y="548720"/>
            <a:ext cx="2202728" cy="408109"/>
          </a:xfrm>
        </p:spPr>
        <p:txBody>
          <a:bodyPr/>
          <a:lstStyle/>
          <a:p>
            <a:r>
              <a:rPr lang="en-US" dirty="0"/>
              <a:t>Optimal Parameters of Limit Orders in High Frequency Market Making Strategy</a:t>
            </a:r>
            <a:endParaRPr lang="ru-RU" dirty="0"/>
          </a:p>
        </p:txBody>
      </p:sp>
      <p:sp>
        <p:nvSpPr>
          <p:cNvPr id="19" name="Текст 18">
            <a:extLst>
              <a:ext uri="{FF2B5EF4-FFF2-40B4-BE49-F238E27FC236}">
                <a16:creationId xmlns:a16="http://schemas.microsoft.com/office/drawing/2014/main" id="{E28F3689-1426-FC44-97DB-4AC538FC64CC}"/>
              </a:ext>
            </a:extLst>
          </p:cNvPr>
          <p:cNvSpPr>
            <a:spLocks noGrp="1"/>
          </p:cNvSpPr>
          <p:nvPr>
            <p:ph type="body" sz="quarter" idx="15"/>
          </p:nvPr>
        </p:nvSpPr>
        <p:spPr/>
        <p:txBody>
          <a:bodyPr/>
          <a:lstStyle/>
          <a:p>
            <a:r>
              <a:rPr lang="en-US" dirty="0"/>
              <a:t>Market microstructure parameters</a:t>
            </a:r>
            <a:endParaRPr lang="ru-RU" dirty="0"/>
          </a:p>
        </p:txBody>
      </p:sp>
      <p:graphicFrame>
        <p:nvGraphicFramePr>
          <p:cNvPr id="32" name="Table 2">
            <a:extLst>
              <a:ext uri="{FF2B5EF4-FFF2-40B4-BE49-F238E27FC236}">
                <a16:creationId xmlns:a16="http://schemas.microsoft.com/office/drawing/2014/main" id="{BA74C28B-DF55-4085-AF2B-2E0CA073EE70}"/>
              </a:ext>
            </a:extLst>
          </p:cNvPr>
          <p:cNvGraphicFramePr>
            <a:graphicFrameLocks noGrp="1"/>
          </p:cNvGraphicFramePr>
          <p:nvPr>
            <p:extLst>
              <p:ext uri="{D42A27DB-BD31-4B8C-83A1-F6EECF244321}">
                <p14:modId xmlns:p14="http://schemas.microsoft.com/office/powerpoint/2010/main" val="3226443486"/>
              </p:ext>
            </p:extLst>
          </p:nvPr>
        </p:nvGraphicFramePr>
        <p:xfrm>
          <a:off x="710346" y="2387269"/>
          <a:ext cx="3731529" cy="2133600"/>
        </p:xfrm>
        <a:graphic>
          <a:graphicData uri="http://schemas.openxmlformats.org/drawingml/2006/table">
            <a:tbl>
              <a:tblPr firstRow="1" bandRow="1">
                <a:tableStyleId>{5C22544A-7EE6-4342-B048-85BDC9FD1C3A}</a:tableStyleId>
              </a:tblPr>
              <a:tblGrid>
                <a:gridCol w="2302807">
                  <a:extLst>
                    <a:ext uri="{9D8B030D-6E8A-4147-A177-3AD203B41FA5}">
                      <a16:colId xmlns:a16="http://schemas.microsoft.com/office/drawing/2014/main" val="3757515663"/>
                    </a:ext>
                  </a:extLst>
                </a:gridCol>
                <a:gridCol w="1428722">
                  <a:extLst>
                    <a:ext uri="{9D8B030D-6E8A-4147-A177-3AD203B41FA5}">
                      <a16:colId xmlns:a16="http://schemas.microsoft.com/office/drawing/2014/main" val="4180931641"/>
                    </a:ext>
                  </a:extLst>
                </a:gridCol>
              </a:tblGrid>
              <a:tr h="294847">
                <a:tc>
                  <a:txBody>
                    <a:bodyPr/>
                    <a:lstStyle/>
                    <a:p>
                      <a:r>
                        <a:rPr lang="en-US" sz="1400" b="0" dirty="0">
                          <a:ln>
                            <a:noFill/>
                          </a:ln>
                          <a:solidFill>
                            <a:srgbClr val="102D69"/>
                          </a:solidFill>
                          <a:latin typeface="HSE Sans" panose="02000000000000000000"/>
                        </a:rPr>
                        <a:t>USD/RUB TOM</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μ</a:t>
                      </a:r>
                      <a:r>
                        <a:rPr lang="en-US" sz="1400" b="0" dirty="0">
                          <a:effectLst/>
                          <a:latin typeface="Times New Roman" panose="02020603050405020304" pitchFamily="18" charset="0"/>
                          <a:cs typeface="Times New Roman" panose="02020603050405020304" pitchFamily="18" charset="0"/>
                        </a:rPr>
                        <a:t> </a:t>
                      </a:r>
                      <a:r>
                        <a:rPr lang="en-US" sz="1400" b="0" dirty="0">
                          <a:effectLst/>
                          <a:latin typeface="HSE Sans" panose="02000000000000000000"/>
                        </a:rPr>
                        <a:t>(drift)</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σ</a:t>
                      </a:r>
                      <a:r>
                        <a:rPr lang="en-US" sz="1400" b="0" dirty="0">
                          <a:effectLst/>
                          <a:latin typeface="HSE Sans" panose="02000000000000000000"/>
                        </a:rPr>
                        <a:t> (std dev, daily basis)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0.49</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α</a:t>
                      </a:r>
                      <a:r>
                        <a:rPr lang="en-US" sz="1400" b="0" dirty="0">
                          <a:effectLst/>
                          <a:latin typeface="HSE Sans" panose="02000000000000000000"/>
                        </a:rPr>
                        <a:t> (tail index)</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2.0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294847">
                <a:tc>
                  <a:txBody>
                    <a:bodyPr/>
                    <a:lstStyle/>
                    <a:p>
                      <a:pPr algn="l">
                        <a:lnSpc>
                          <a:spcPct val="120000"/>
                        </a:lnSpc>
                        <a:spcAft>
                          <a:spcPts val="600"/>
                        </a:spcAft>
                      </a:pPr>
                      <a:r>
                        <a:rPr lang="en-US" sz="1400" b="0" dirty="0">
                          <a:effectLst/>
                          <a:latin typeface="HSE Sans" panose="02000000000000000000"/>
                        </a:rPr>
                        <a:t>K (impact scale)</a:t>
                      </a:r>
                      <a:endParaRPr lang="ru-RU" sz="1400" b="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0.0067</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Λ</a:t>
                      </a:r>
                      <a:r>
                        <a:rPr lang="en-US" sz="1400" b="0" dirty="0">
                          <a:effectLst/>
                          <a:latin typeface="Times New Roman" panose="02020603050405020304" pitchFamily="18" charset="0"/>
                          <a:cs typeface="Times New Roman" panose="02020603050405020304" pitchFamily="18" charset="0"/>
                        </a:rPr>
                        <a:t> </a:t>
                      </a:r>
                      <a:r>
                        <a:rPr lang="en-US" sz="1400" b="0" dirty="0">
                          <a:effectLst/>
                          <a:latin typeface="HSE Sans" panose="02000000000000000000"/>
                        </a:rPr>
                        <a:t>(order frequency per hour)</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2300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097417"/>
                  </a:ext>
                </a:extLst>
              </a:tr>
              <a:tr h="294847">
                <a:tc>
                  <a:txBody>
                    <a:bodyPr/>
                    <a:lstStyle/>
                    <a:p>
                      <a:pPr algn="l">
                        <a:lnSpc>
                          <a:spcPct val="120000"/>
                        </a:lnSpc>
                        <a:spcAft>
                          <a:spcPts val="600"/>
                        </a:spcAft>
                      </a:pP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661425"/>
                  </a:ext>
                </a:extLst>
              </a:tr>
            </a:tbl>
          </a:graphicData>
        </a:graphic>
      </p:graphicFrame>
      <p:sp>
        <p:nvSpPr>
          <p:cNvPr id="33" name="Текст 19">
            <a:extLst>
              <a:ext uri="{FF2B5EF4-FFF2-40B4-BE49-F238E27FC236}">
                <a16:creationId xmlns:a16="http://schemas.microsoft.com/office/drawing/2014/main" id="{E47C8F69-27B4-43BF-A6DF-4474CB85CE10}"/>
              </a:ext>
            </a:extLst>
          </p:cNvPr>
          <p:cNvSpPr>
            <a:spLocks noGrp="1"/>
          </p:cNvSpPr>
          <p:nvPr>
            <p:ph type="body" sz="quarter" idx="16"/>
          </p:nvPr>
        </p:nvSpPr>
        <p:spPr>
          <a:xfrm>
            <a:off x="585897" y="5985164"/>
            <a:ext cx="4558758" cy="331932"/>
          </a:xfrm>
        </p:spPr>
        <p:txBody>
          <a:bodyPr>
            <a:normAutofit fontScale="62500" lnSpcReduction="20000"/>
          </a:bodyPr>
          <a:lstStyle/>
          <a:p>
            <a:r>
              <a:rPr lang="en-US" sz="1800" dirty="0">
                <a:effectLst/>
                <a:latin typeface="Times New Roman" panose="02020603050405020304" pitchFamily="18" charset="0"/>
                <a:ea typeface="Times New Roman" panose="02020603050405020304" pitchFamily="18" charset="0"/>
              </a:rPr>
              <a:t>Maslow, S. and Mills, M., Price fluctuations from the order book perspective: empirical facts and a simple model. </a:t>
            </a:r>
            <a:r>
              <a:rPr lang="ru-RU" sz="1800" dirty="0" err="1">
                <a:effectLst/>
                <a:latin typeface="Times New Roman" panose="02020603050405020304" pitchFamily="18" charset="0"/>
                <a:ea typeface="Times New Roman" panose="02020603050405020304" pitchFamily="18" charset="0"/>
              </a:rPr>
              <a:t>Physica</a:t>
            </a:r>
            <a:r>
              <a:rPr lang="ru-RU" sz="1800" dirty="0">
                <a:effectLst/>
                <a:latin typeface="Times New Roman" panose="02020603050405020304" pitchFamily="18" charset="0"/>
                <a:ea typeface="Times New Roman" panose="02020603050405020304" pitchFamily="18" charset="0"/>
              </a:rPr>
              <a:t> A, 2001</a:t>
            </a:r>
            <a:endParaRPr lang="en-US" sz="1000" dirty="0">
              <a:effectLst/>
              <a:latin typeface="Times New Roman" panose="02020603050405020304" pitchFamily="18" charset="0"/>
              <a:ea typeface="Times New Roman" panose="02020603050405020304" pitchFamily="18" charset="0"/>
            </a:endParaRPr>
          </a:p>
        </p:txBody>
      </p:sp>
      <p:sp>
        <p:nvSpPr>
          <p:cNvPr id="24" name="TextBox 23">
            <a:extLst>
              <a:ext uri="{FF2B5EF4-FFF2-40B4-BE49-F238E27FC236}">
                <a16:creationId xmlns:a16="http://schemas.microsoft.com/office/drawing/2014/main" id="{B71F7E5B-0276-447F-BF42-96C6EDF04ECC}"/>
              </a:ext>
            </a:extLst>
          </p:cNvPr>
          <p:cNvSpPr txBox="1"/>
          <p:nvPr/>
        </p:nvSpPr>
        <p:spPr>
          <a:xfrm>
            <a:off x="9712695" y="6123100"/>
            <a:ext cx="2118796" cy="246221"/>
          </a:xfrm>
          <a:prstGeom prst="rect">
            <a:avLst/>
          </a:prstGeom>
          <a:noFill/>
        </p:spPr>
        <p:txBody>
          <a:bodyPr wrap="square" rtlCol="0">
            <a:spAutoFit/>
          </a:bodyPr>
          <a:lstStyle/>
          <a:p>
            <a:pPr algn="r"/>
            <a:r>
              <a:rPr lang="en-US" sz="1000" dirty="0">
                <a:latin typeface="HSE Sans" panose="02000000000000000000"/>
              </a:rPr>
              <a:t>Factor of 50 orders only</a:t>
            </a:r>
            <a:endParaRPr lang="ru-RU" sz="1000" dirty="0"/>
          </a:p>
        </p:txBody>
      </p:sp>
      <p:graphicFrame>
        <p:nvGraphicFramePr>
          <p:cNvPr id="20" name="Table 2">
            <a:extLst>
              <a:ext uri="{FF2B5EF4-FFF2-40B4-BE49-F238E27FC236}">
                <a16:creationId xmlns:a16="http://schemas.microsoft.com/office/drawing/2014/main" id="{E592F8B6-42A5-419C-91B7-42C7998A19A3}"/>
              </a:ext>
            </a:extLst>
          </p:cNvPr>
          <p:cNvGraphicFramePr>
            <a:graphicFrameLocks noGrp="1"/>
          </p:cNvGraphicFramePr>
          <p:nvPr>
            <p:extLst>
              <p:ext uri="{D42A27DB-BD31-4B8C-83A1-F6EECF244321}">
                <p14:modId xmlns:p14="http://schemas.microsoft.com/office/powerpoint/2010/main" val="2623680322"/>
              </p:ext>
            </p:extLst>
          </p:nvPr>
        </p:nvGraphicFramePr>
        <p:xfrm>
          <a:off x="7464425" y="2387269"/>
          <a:ext cx="3731529" cy="2133600"/>
        </p:xfrm>
        <a:graphic>
          <a:graphicData uri="http://schemas.openxmlformats.org/drawingml/2006/table">
            <a:tbl>
              <a:tblPr firstRow="1" bandRow="1">
                <a:tableStyleId>{5C22544A-7EE6-4342-B048-85BDC9FD1C3A}</a:tableStyleId>
              </a:tblPr>
              <a:tblGrid>
                <a:gridCol w="2302807">
                  <a:extLst>
                    <a:ext uri="{9D8B030D-6E8A-4147-A177-3AD203B41FA5}">
                      <a16:colId xmlns:a16="http://schemas.microsoft.com/office/drawing/2014/main" val="3757515663"/>
                    </a:ext>
                  </a:extLst>
                </a:gridCol>
                <a:gridCol w="1428722">
                  <a:extLst>
                    <a:ext uri="{9D8B030D-6E8A-4147-A177-3AD203B41FA5}">
                      <a16:colId xmlns:a16="http://schemas.microsoft.com/office/drawing/2014/main" val="4180931641"/>
                    </a:ext>
                  </a:extLst>
                </a:gridCol>
              </a:tblGrid>
              <a:tr h="294847">
                <a:tc>
                  <a:txBody>
                    <a:bodyPr/>
                    <a:lstStyle/>
                    <a:p>
                      <a:r>
                        <a:rPr lang="en-US" sz="1400" b="0" dirty="0">
                          <a:ln>
                            <a:noFill/>
                          </a:ln>
                          <a:solidFill>
                            <a:srgbClr val="102D69"/>
                          </a:solidFill>
                          <a:latin typeface="HSE Sans" panose="02000000000000000000"/>
                        </a:rPr>
                        <a:t>EUR/RUB TOM</a:t>
                      </a:r>
                      <a:endParaRPr lang="en-RU" sz="1400" b="0" dirty="0">
                        <a:ln>
                          <a:noFill/>
                        </a:ln>
                        <a:solidFill>
                          <a:srgbClr val="102D69"/>
                        </a:solidFill>
                        <a:latin typeface="HSE Sans" panose="0200000000000000000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RU" sz="1400" b="0" dirty="0">
                        <a:ln>
                          <a:noFill/>
                        </a:ln>
                        <a:solidFill>
                          <a:srgbClr val="102D69"/>
                        </a:solidFill>
                        <a:latin typeface="HSE Sans" panose="0200000000000000000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29016697"/>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μ</a:t>
                      </a:r>
                      <a:r>
                        <a:rPr lang="en-US" sz="1400" b="0" dirty="0">
                          <a:effectLst/>
                          <a:latin typeface="Times New Roman" panose="02020603050405020304" pitchFamily="18" charset="0"/>
                          <a:cs typeface="Times New Roman" panose="02020603050405020304" pitchFamily="18" charset="0"/>
                        </a:rPr>
                        <a:t> </a:t>
                      </a:r>
                      <a:r>
                        <a:rPr lang="en-US" sz="1400" b="0" dirty="0">
                          <a:effectLst/>
                          <a:latin typeface="HSE Sans" panose="02000000000000000000"/>
                        </a:rPr>
                        <a:t>(drift)</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9980882"/>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σ</a:t>
                      </a:r>
                      <a:r>
                        <a:rPr lang="en-US" sz="1400" b="0" dirty="0">
                          <a:effectLst/>
                          <a:latin typeface="HSE Sans" panose="02000000000000000000"/>
                        </a:rPr>
                        <a:t> (std dev, daily basis)</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0.76</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854252"/>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α</a:t>
                      </a:r>
                      <a:r>
                        <a:rPr lang="en-US" sz="1400" b="0" dirty="0">
                          <a:effectLst/>
                          <a:latin typeface="HSE Sans" panose="02000000000000000000"/>
                        </a:rPr>
                        <a:t> (tail index)</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2.0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8144885"/>
                  </a:ext>
                </a:extLst>
              </a:tr>
              <a:tr h="294847">
                <a:tc>
                  <a:txBody>
                    <a:bodyPr/>
                    <a:lstStyle/>
                    <a:p>
                      <a:pPr algn="l">
                        <a:lnSpc>
                          <a:spcPct val="120000"/>
                        </a:lnSpc>
                        <a:spcAft>
                          <a:spcPts val="600"/>
                        </a:spcAft>
                      </a:pPr>
                      <a:r>
                        <a:rPr lang="en-US" sz="1400" b="0" dirty="0">
                          <a:effectLst/>
                          <a:latin typeface="HSE Sans" panose="02000000000000000000"/>
                        </a:rPr>
                        <a:t>K (impact scale)</a:t>
                      </a:r>
                      <a:endParaRPr lang="ru-RU" sz="1400" b="0" dirty="0">
                        <a:effectLst/>
                        <a:latin typeface="Cambria Math" panose="02040503050406030204" pitchFamily="18" charset="0"/>
                        <a:ea typeface="Cambria Math" panose="02040503050406030204" pitchFamily="18"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kern="1200" dirty="0">
                          <a:ln>
                            <a:noFill/>
                          </a:ln>
                          <a:solidFill>
                            <a:srgbClr val="102D69"/>
                          </a:solidFill>
                          <a:latin typeface="HSE Sans" panose="02000000000000000000" pitchFamily="2" charset="0"/>
                          <a:ea typeface="+mn-ea"/>
                          <a:cs typeface="+mn-cs"/>
                        </a:rPr>
                        <a:t>0.0114</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909998"/>
                  </a:ext>
                </a:extLst>
              </a:tr>
              <a:tr h="294847">
                <a:tc>
                  <a:txBody>
                    <a:bodyPr/>
                    <a:lstStyle/>
                    <a:p>
                      <a:pPr algn="l">
                        <a:lnSpc>
                          <a:spcPct val="120000"/>
                        </a:lnSpc>
                        <a:spcAft>
                          <a:spcPts val="600"/>
                        </a:spcAft>
                      </a:pPr>
                      <a:r>
                        <a:rPr lang="el-GR" sz="1400" b="0" dirty="0">
                          <a:effectLst/>
                          <a:latin typeface="Times New Roman" panose="02020603050405020304" pitchFamily="18" charset="0"/>
                          <a:cs typeface="Times New Roman" panose="02020603050405020304" pitchFamily="18" charset="0"/>
                        </a:rPr>
                        <a:t>Λ</a:t>
                      </a:r>
                      <a:r>
                        <a:rPr lang="en-US" sz="1400" b="0" dirty="0">
                          <a:effectLst/>
                          <a:latin typeface="Times New Roman" panose="02020603050405020304" pitchFamily="18" charset="0"/>
                          <a:cs typeface="Times New Roman" panose="02020603050405020304" pitchFamily="18" charset="0"/>
                        </a:rPr>
                        <a:t> </a:t>
                      </a:r>
                      <a:r>
                        <a:rPr lang="en-US" sz="1400" b="0" dirty="0">
                          <a:effectLst/>
                          <a:latin typeface="HSE Sans" panose="02000000000000000000"/>
                        </a:rPr>
                        <a:t>(order frequency per hour)</a:t>
                      </a: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b="0" kern="1200" dirty="0">
                          <a:ln>
                            <a:noFill/>
                          </a:ln>
                          <a:solidFill>
                            <a:srgbClr val="102D69"/>
                          </a:solidFill>
                          <a:latin typeface="HSE Sans" panose="02000000000000000000" pitchFamily="2" charset="0"/>
                          <a:ea typeface="+mn-ea"/>
                          <a:cs typeface="+mn-cs"/>
                        </a:rPr>
                        <a:t>400</a:t>
                      </a: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097417"/>
                  </a:ext>
                </a:extLst>
              </a:tr>
              <a:tr h="294847">
                <a:tc>
                  <a:txBody>
                    <a:bodyPr/>
                    <a:lstStyle/>
                    <a:p>
                      <a:pPr algn="l">
                        <a:lnSpc>
                          <a:spcPct val="120000"/>
                        </a:lnSpc>
                        <a:spcAft>
                          <a:spcPts val="600"/>
                        </a:spcAft>
                      </a:pPr>
                      <a:endParaRPr lang="ru-RU"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RU" sz="1400" b="0" kern="1200" dirty="0">
                        <a:ln>
                          <a:noFill/>
                        </a:ln>
                        <a:solidFill>
                          <a:srgbClr val="102D69"/>
                        </a:solidFill>
                        <a:latin typeface="HSE Sans" panose="02000000000000000000" pitchFamily="2" charset="0"/>
                        <a:ea typeface="+mn-ea"/>
                        <a:cs typeface="+mn-cs"/>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661425"/>
                  </a:ext>
                </a:extLst>
              </a:tr>
            </a:tbl>
          </a:graphicData>
        </a:graphic>
      </p:graphicFrame>
    </p:spTree>
    <p:extLst>
      <p:ext uri="{BB962C8B-B14F-4D97-AF65-F5344CB8AC3E}">
        <p14:creationId xmlns:p14="http://schemas.microsoft.com/office/powerpoint/2010/main" val="1572631867"/>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943</TotalTime>
  <Words>1543</Words>
  <Application>Microsoft Office PowerPoint</Application>
  <PresentationFormat>Широкоэкранный</PresentationFormat>
  <Paragraphs>307</Paragraphs>
  <Slides>18</Slides>
  <Notes>1</Notes>
  <HiddenSlides>3</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18</vt:i4>
      </vt:variant>
    </vt:vector>
  </HeadingPairs>
  <TitlesOfParts>
    <vt:vector size="27" baseType="lpstr">
      <vt:lpstr>Arial</vt:lpstr>
      <vt:lpstr>Calibri</vt:lpstr>
      <vt:lpstr>Calibri Light</vt:lpstr>
      <vt:lpstr>Cambria Math</vt:lpstr>
      <vt:lpstr>HSE Sans</vt:lpstr>
      <vt:lpstr>Symbol</vt:lpstr>
      <vt:lpstr>Times New Roman</vt:lpstr>
      <vt:lpstr>Wingdings</vt:lpstr>
      <vt:lpstr>Office Theme</vt:lpstr>
      <vt:lpstr>Optimal Parameters of Limit Orders in High Frequency Market Making Strategy</vt:lpstr>
      <vt:lpstr>Introduction. Task definition</vt:lpstr>
      <vt:lpstr>Simple (benchmark) strategy</vt:lpstr>
      <vt:lpstr>Inventory risk</vt:lpstr>
      <vt:lpstr>Model description  and base assumptions</vt:lpstr>
      <vt:lpstr>Model solution and parameters</vt:lpstr>
      <vt:lpstr>Market microstructure parameters Order size distribution</vt:lpstr>
      <vt:lpstr>Market microstructure parameters Price impact</vt:lpstr>
      <vt:lpstr>Market microstructure parameters Summary</vt:lpstr>
      <vt:lpstr>Simple simulation. Strategies comparison</vt:lpstr>
      <vt:lpstr>Презентация PowerPoint</vt:lpstr>
      <vt:lpstr>Sample equity and inventory trace</vt:lpstr>
      <vt:lpstr>Презентация PowerPoint</vt:lpstr>
      <vt:lpstr>CONCLUSIONS AND FURTHER RESEARCH NOTES</vt:lpstr>
      <vt:lpstr>THANK YOU FOR YOUR ATTENTION</vt:lpstr>
      <vt:lpstr>Order execution and price impact example</vt:lpstr>
      <vt:lpstr>Order size distribution Split into components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9486 9876</cp:lastModifiedBy>
  <cp:revision>52</cp:revision>
  <cp:lastPrinted>2021-11-11T13:08:42Z</cp:lastPrinted>
  <dcterms:created xsi:type="dcterms:W3CDTF">2021-11-11T08:52:47Z</dcterms:created>
  <dcterms:modified xsi:type="dcterms:W3CDTF">2022-01-19T19:23:43Z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