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94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CDBF5-64BB-4782-997E-920C7CFC5A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948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000" y="6886080"/>
            <a:ext cx="319320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6640" y="6886080"/>
            <a:ext cx="234684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3B8CFC-BD36-4366-8483-5832796A79D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6886080"/>
            <a:ext cx="234684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240" y="1919880"/>
            <a:ext cx="9599040" cy="204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Technology Mapping</a:t>
            </a:r>
            <a:br>
              <a:rPr sz="3200"/>
            </a:b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The Directed Acyclic Graph-Covering Problem</a:t>
            </a:r>
            <a:br>
              <a:rPr sz="3200"/>
            </a:b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and</a:t>
            </a:r>
            <a:br>
              <a:rPr sz="3200"/>
            </a:b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The Tree-Covering Problem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5AEA062-33CA-446B-826D-31158F11B4C2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354280" y="4458240"/>
            <a:ext cx="4113000" cy="2741400"/>
          </a:xfrm>
          <a:prstGeom prst="rect">
            <a:avLst/>
          </a:prstGeom>
          <a:solidFill>
            <a:srgbClr val="ffffff"/>
          </a:solidFill>
          <a:ln w="18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t">
            <a:noAutofit/>
          </a:bodyPr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Presented to: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Professor Dr. Hafiz Md. Hasan Babu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Department of Computer Science and Engineering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University of Dhaka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86440" y="4458240"/>
            <a:ext cx="4115520" cy="2741400"/>
          </a:xfrm>
          <a:prstGeom prst="rect">
            <a:avLst/>
          </a:prstGeom>
          <a:solidFill>
            <a:srgbClr val="ffffff"/>
          </a:solidFill>
          <a:ln w="18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t">
            <a:noAutofit/>
          </a:bodyPr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Presented by: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Rashed Hassan Siam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Class Roll: FH-2343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Registration No: 2022-518-433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Department of Computer Science and Engineering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University of Dhaka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3988080" y="457200"/>
            <a:ext cx="2102040" cy="1203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Goals of the DAG-Covering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228240" y="1531800"/>
            <a:ext cx="9599040" cy="44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To find a “minimum cost covering” of the subject graph by choosing appropriate collection of pattern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"/>
              </a:rPr>
              <a:t>Covering means,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every node of the subject graph is contained in one (or more) of the pattern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Minimum cost covering means: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48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➲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Optimizing area of the cover.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48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➲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Optimizing minimum delay of the cover.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776E076-D398-49B0-BFF7-47BFC6539F3A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5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8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Choice of Base Functions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choice is arbitrary as long as the base function set is functionally complete.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functionally complete function can express any other function.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Such as, two-input NANDs and inverters.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Different combinations of base functions produce different patterns of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27ABB4A-13AB-47C0-A257-63F16F4BE388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28240" y="4444200"/>
            <a:ext cx="9599040" cy="2364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Base function set with: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Two-input, three-input, and four-input NAND-gates: 1 pattern.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Two-input NAND-gates and inverters: 18 patterns.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3308040" y="4002480"/>
            <a:ext cx="3464280" cy="632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Creating the Subject and Pattern Graphs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logic function may have many combinations of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Happens due to the various possible combinations of the base function set.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Each representation is a potential subject graph for DAG-covering.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Every one of these subject graphs (starting points) should be considered for an optimum covering.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Similarly, many combinations of pattern graphs may also be generated.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Further increases the complexity of the DAG-covering problem.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24B7C95-B8A4-4B9C-ADB9-887AD7C16866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8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1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6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9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DAG-Covering Problem Complexity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DAG-covering-by-DAGs is NP-hard!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NP-hard means it’s not solvable in polynomial time.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Even with only three pattern graphs (inverter, two-input NAND, two-input NOR), and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Each subject graph node having no more than two incoming and outgoing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Heuristics can be a more effective approach.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But this is still an open problem.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L. Lavagno at U.C. Berkeley has achieved some degree of success.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7F6AC3C-6D9C-47BB-B7CE-AA9AE6C81628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6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8240" y="97920"/>
            <a:ext cx="959904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Alternative Approach:</a:t>
            </a:r>
            <a:br>
              <a:rPr sz="3600"/>
            </a:b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Reducing the DAG-covering problem to a set of tree-covering-by-trees problems.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Tree circuit is a single output circuit.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Each gate except the output, feeds exactly one other gate.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No fanout/branching at the outputs of any of the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E69C72A-53B7-49B4-AB33-9CD5160A166E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3467520"/>
            <a:ext cx="5131080" cy="790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Partition the subject graph into trees by splitting it at the fanout points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2474640" y="4655520"/>
            <a:ext cx="5131080" cy="795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Cover each tree optimally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89280" y="5843520"/>
            <a:ext cx="5131080" cy="795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Merge the tree-covers into a cover for the subject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3" name=""/>
          <p:cNvCxnSpPr>
            <a:stCxn id="80" idx="3"/>
            <a:endCxn id="81" idx="3"/>
          </p:cNvCxnSpPr>
          <p:nvPr/>
        </p:nvCxnSpPr>
        <p:spPr>
          <a:xfrm>
            <a:off x="5491080" y="3862800"/>
            <a:ext cx="2115000" cy="1190520"/>
          </a:xfrm>
          <a:prstGeom prst="bentConnector3">
            <a:avLst>
              <a:gd name="adj1" fmla="val 108546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84" name=""/>
          <p:cNvCxnSpPr>
            <a:stCxn id="81" idx="1"/>
            <a:endCxn id="82" idx="1"/>
          </p:cNvCxnSpPr>
          <p:nvPr/>
        </p:nvCxnSpPr>
        <p:spPr>
          <a:xfrm flipH="1" flipV="1" rot="10800000">
            <a:off x="2474640" y="5052960"/>
            <a:ext cx="2115000" cy="1188360"/>
          </a:xfrm>
          <a:prstGeom prst="bentConnector3">
            <a:avLst>
              <a:gd name="adj1" fmla="val -8512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Splitting Subject Graph into Trees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Let’s consider the previous subject graph and split it: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73B3241-6C2C-4558-A6A7-BEA8E6C3028D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11440" y="1717920"/>
            <a:ext cx="8454600" cy="437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1864440" y="3256200"/>
            <a:ext cx="228600" cy="30492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>
            <a:off x="1851840" y="3256560"/>
            <a:ext cx="228960" cy="3042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1864440" y="3784680"/>
            <a:ext cx="228600" cy="30492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 flipH="1">
            <a:off x="1851840" y="3785040"/>
            <a:ext cx="228960" cy="3042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685440" y="6094800"/>
            <a:ext cx="8684640" cy="1217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circuit on the left is not a tree, because there is one gate that feeds two other gates (marked as red crosses). So splitting it at these two locations, we obtained three trees (1, 2 and 3) on the right.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04240" y="3358440"/>
            <a:ext cx="684360" cy="533880"/>
          </a:xfrm>
          <a:prstGeom prst="rightArrow">
            <a:avLst>
              <a:gd name="adj1" fmla="val 50000"/>
              <a:gd name="adj2" fmla="val 42675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Tree Mapping Procedure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AB21C46-8D01-4805-90A6-33B05D2AC073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011120" y="1247400"/>
            <a:ext cx="2055960" cy="579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 phases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2571120" y="2447280"/>
            <a:ext cx="2055960" cy="1207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450760" y="2447280"/>
            <a:ext cx="3919320" cy="1207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Tree covering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1" name=""/>
          <p:cNvCxnSpPr>
            <a:stCxn id="98" idx="2"/>
            <a:endCxn id="102" idx="0"/>
          </p:cNvCxnSpPr>
          <p:nvPr/>
        </p:nvCxnSpPr>
        <p:spPr>
          <a:xfrm flipH="1">
            <a:off x="2656080" y="1826640"/>
            <a:ext cx="2383200" cy="62100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103" name=""/>
          <p:cNvCxnSpPr>
            <a:stCxn id="98" idx="2"/>
            <a:endCxn id="100" idx="0"/>
          </p:cNvCxnSpPr>
          <p:nvPr/>
        </p:nvCxnSpPr>
        <p:spPr>
          <a:xfrm>
            <a:off x="5038920" y="1826640"/>
            <a:ext cx="2371680" cy="62100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04" name=""/>
          <p:cNvSpPr/>
          <p:nvPr/>
        </p:nvSpPr>
        <p:spPr>
          <a:xfrm>
            <a:off x="685440" y="3647520"/>
            <a:ext cx="3941280" cy="2141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Finds all possible ways in which a library pattern may cover some nodes of the subject tree.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571120" y="2447280"/>
            <a:ext cx="2055960" cy="1207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85440" y="2447280"/>
            <a:ext cx="3941280" cy="1207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5450760" y="3647520"/>
            <a:ext cx="3919320" cy="2141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Selects one optimum matching (minimum cost) for each node.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Some Assumptions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228240" y="103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Let’s consider the Tree-3 for pattern matching and the library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containing three gates (INV,1; NAND2,2; NAND3,3).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Base function set: two-input NANDs and inverters.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BC15A83-C009-4240-BA03-2913212FD9AD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862880" y="2133000"/>
            <a:ext cx="3150000" cy="4673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600120" y="3623760"/>
            <a:ext cx="3540600" cy="1749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314640" y="5456520"/>
            <a:ext cx="4113000" cy="608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021280" y="6752520"/>
            <a:ext cx="2826000" cy="608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015680" y="2329200"/>
            <a:ext cx="903960" cy="389880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 rot="16186200">
            <a:off x="8463600" y="3945600"/>
            <a:ext cx="1751760" cy="67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8193600" y="3981600"/>
            <a:ext cx="685800" cy="457200"/>
          </a:xfrm>
          <a:prstGeom prst="leftRightArrow">
            <a:avLst>
              <a:gd name="adj1" fmla="val 50000"/>
              <a:gd name="adj2" fmla="val 29861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8735040" y="5068080"/>
            <a:ext cx="1219680" cy="418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Pattern Matching (Cover 1)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320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select the three-input NAND gate to match the output node, then we cover gates f and g, besides h; hence, we do not need matches for f and 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520B8A1-17A8-486F-A3B1-E6DD400BCEA7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643080" y="1485720"/>
            <a:ext cx="3097800" cy="459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679760" y="4316760"/>
            <a:ext cx="3540600" cy="163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1394280" y="6032520"/>
            <a:ext cx="4113000" cy="608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6749280" y="6008760"/>
            <a:ext cx="2826000" cy="608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7627680" y="3645000"/>
            <a:ext cx="684360" cy="18270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 rot="5383800">
            <a:off x="2833560" y="4161240"/>
            <a:ext cx="608400" cy="9129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727680" y="3645000"/>
            <a:ext cx="684360" cy="182700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8779680" y="1573200"/>
            <a:ext cx="903960" cy="389880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1766880" y="50702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1767240" y="59342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 flipV="1">
            <a:off x="3824280" y="4316760"/>
            <a:ext cx="360" cy="75348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3824280" y="433800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3825000" y="5934240"/>
            <a:ext cx="1045080" cy="1584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4869720" y="4352760"/>
            <a:ext cx="360" cy="15930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1766880" y="5070240"/>
            <a:ext cx="360" cy="8805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2105280" y="521676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2933280" y="430488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221280" y="497664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4265280" y="444888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Pattern Matching (Cover 2)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320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choose the two-input NAND gate, then we need to select gates to cover f and 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584DE8A-138A-4105-A798-AF41893EBAB2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643080" y="1485720"/>
            <a:ext cx="3097800" cy="459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79760" y="4316760"/>
            <a:ext cx="3540600" cy="163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1394280" y="6032520"/>
            <a:ext cx="4113000" cy="608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749280" y="6008760"/>
            <a:ext cx="2826000" cy="608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7627680" y="3645000"/>
            <a:ext cx="684360" cy="18270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rot="5383800">
            <a:off x="2833560" y="4161240"/>
            <a:ext cx="608400" cy="9129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rot="5383800">
            <a:off x="2070000" y="5150160"/>
            <a:ext cx="608400" cy="7549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6727680" y="3645000"/>
            <a:ext cx="684360" cy="182700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 rot="5383800">
            <a:off x="2974680" y="5218920"/>
            <a:ext cx="608400" cy="63000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8779680" y="1573200"/>
            <a:ext cx="903960" cy="389880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2105280" y="521676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2933280" y="430488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221280" y="497664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265280" y="444888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 rot="5383800">
            <a:off x="4097160" y="4379040"/>
            <a:ext cx="608400" cy="76428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Contents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56240" y="1170720"/>
            <a:ext cx="9673200" cy="58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Technology Mapping and its Approaches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Dos and Don’ts of Technology Mapping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Directed Acyclic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Prerequisites and Goals of the DAG-Covering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Choice of Base Functions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Creating the Subject and Pattern Graphs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DAG-Covering Problem Complexity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Alternative Approach: The Tree-Covering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Splitting Subject Graph into Trees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Tree Mapping Procedure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Tree Covering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Advantages and Limitations of The Tree-Covering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E9C38A2-667B-4B39-9502-22F1B4E5865D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Tree Covering (Cover 1)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320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51EE4BD-687C-4A35-A966-8EA62575440E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751080" y="225720"/>
            <a:ext cx="3097800" cy="459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"/>
          <p:cNvSpPr/>
          <p:nvPr/>
        </p:nvSpPr>
        <p:spPr>
          <a:xfrm>
            <a:off x="7735680" y="2385000"/>
            <a:ext cx="684360" cy="18270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35680" y="2385000"/>
            <a:ext cx="684360" cy="182700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8887680" y="313200"/>
            <a:ext cx="903960" cy="389880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6440" y="1089000"/>
            <a:ext cx="6705000" cy="462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6539760" y="5175360"/>
            <a:ext cx="3540600" cy="163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"/>
          <p:cNvSpPr/>
          <p:nvPr/>
        </p:nvSpPr>
        <p:spPr>
          <a:xfrm rot="5383800">
            <a:off x="7693560" y="5019840"/>
            <a:ext cx="608400" cy="9129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6626880" y="59288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6627240" y="67928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V="1">
            <a:off x="8684280" y="5175360"/>
            <a:ext cx="360" cy="75348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8684280" y="519660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8685000" y="6792840"/>
            <a:ext cx="1045080" cy="1584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9729720" y="5211360"/>
            <a:ext cx="360" cy="15930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>
            <a:off x="6626880" y="5928840"/>
            <a:ext cx="360" cy="8805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>
            <a:off x="6965280" y="607536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7793280" y="516348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8081280" y="583524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9125280" y="530748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Tree Covering (Cover 2)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320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744FEDF-EF94-4FD8-BE88-020BAECDACC8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751080" y="225720"/>
            <a:ext cx="3097800" cy="459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" name=""/>
          <p:cNvSpPr/>
          <p:nvPr/>
        </p:nvSpPr>
        <p:spPr>
          <a:xfrm>
            <a:off x="7735680" y="2385000"/>
            <a:ext cx="684360" cy="18270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6835680" y="2385000"/>
            <a:ext cx="684360" cy="182700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8887680" y="313200"/>
            <a:ext cx="903960" cy="389880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6440" y="1089000"/>
            <a:ext cx="6705000" cy="462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6539760" y="5175360"/>
            <a:ext cx="3540600" cy="163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"/>
          <p:cNvSpPr/>
          <p:nvPr/>
        </p:nvSpPr>
        <p:spPr>
          <a:xfrm rot="5383800">
            <a:off x="7693560" y="5019840"/>
            <a:ext cx="608400" cy="9129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9" name=""/>
          <p:cNvSpPr/>
          <p:nvPr/>
        </p:nvSpPr>
        <p:spPr>
          <a:xfrm rot="5383800">
            <a:off x="6930000" y="6008760"/>
            <a:ext cx="608400" cy="7549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 rot="5383800">
            <a:off x="7834680" y="6077520"/>
            <a:ext cx="608400" cy="63000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6965280" y="607536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7793280" y="516348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8081280" y="583524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9125280" y="5307480"/>
            <a:ext cx="4161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rot="5383800">
            <a:off x="8957160" y="5237640"/>
            <a:ext cx="608400" cy="76428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4800600" y="3707280"/>
            <a:ext cx="1734120" cy="2415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More costly than Cover 1,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so it is discarded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5437800" y="3043800"/>
            <a:ext cx="456840" cy="663120"/>
          </a:xfrm>
          <a:prstGeom prst="downArrow">
            <a:avLst>
              <a:gd name="adj1" fmla="val 50000"/>
              <a:gd name="adj2" fmla="val 3628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2" dur="indefinite" restart="never" nodeType="tmRoot">
          <p:childTnLst>
            <p:seq>
              <p:cTn id="363" dur="indefinite" nodeType="mainSeq">
                <p:childTnLst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Advantages of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NP-hardness of DAG-covering is removed.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Linear complexity can be achieved due to splitting of the subject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Pattern matching is easier due to the reduction of search space.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This method has proven to be quite effective.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54A657B-0CEE-4DC1-B9AE-AB0ADBE897B9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Limitations of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Loss of global view due to the step of partitioning into trees.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Covers across partition boundaries are not allowed.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Inefficient reduction of search space may affect the quality of the final solution.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Does not always provide the exact optimum solution.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94AFC1D-D1A0-4A29-9933-24ECF959072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References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Logic Synthesis and Verification Algorithms, Gary D. Hachtel and Fabio Somenzi.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DAGON: Technology Binding and Local Optimization by DAG Matching, K. Keutzer.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30456DB-3D04-4E8D-BC98-693F6FFB92C1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28240" y="332928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Thank You!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DA4CB24-F6AB-46BA-B2D4-51372FF01077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Technology Mapping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Helps to implement a logic circuit.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Performs the final gate selection from a particular library.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library is also known as the Technology Library.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Consists of several gates (NAND2,2; NOR2,2; INV,1 etc.).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70DC0F8-CD86-4D10-B427-702F9BFCFC2C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158480" y="3295080"/>
            <a:ext cx="7760160" cy="2226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Feasible Circuits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Optimal with respect to area.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Least number of nodes/gates.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Satisfies a maximum critical-path delay.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longest path of the circuit from input to output.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Should be within a specified threshold.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5260707-CCAC-42F2-AF5C-694340ACAEB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1542600" y="3716640"/>
            <a:ext cx="6992640" cy="2683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Dos and Don’ts of Technology Mapping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B73DB0C-9527-4CDB-B4C5-086D00F7F31C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36280" y="3859560"/>
            <a:ext cx="3427200" cy="559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Technology Mapping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588280" y="1240200"/>
            <a:ext cx="3427200" cy="2663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Doesn’t change the structure of the circuit radically.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Doesn’t reduce the number of levels of logic.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5587920" y="4439880"/>
            <a:ext cx="3427200" cy="2660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Chooses the fastest gates along the critical path.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Uses the most area-efficient combination of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9" name=""/>
          <p:cNvCxnSpPr>
            <a:stCxn id="26" idx="3"/>
            <a:endCxn id="27" idx="1"/>
          </p:cNvCxnSpPr>
          <p:nvPr/>
        </p:nvCxnSpPr>
        <p:spPr>
          <a:xfrm flipV="1">
            <a:off x="4263480" y="2571840"/>
            <a:ext cx="1325160" cy="1567800"/>
          </a:xfrm>
          <a:prstGeom prst="bentConnector3">
            <a:avLst>
              <a:gd name="adj1" fmla="val 50461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30" name=""/>
          <p:cNvCxnSpPr>
            <a:stCxn id="26" idx="3"/>
            <a:endCxn id="28" idx="1"/>
          </p:cNvCxnSpPr>
          <p:nvPr/>
        </p:nvCxnSpPr>
        <p:spPr>
          <a:xfrm>
            <a:off x="4263480" y="4139280"/>
            <a:ext cx="1324800" cy="1631160"/>
          </a:xfrm>
          <a:prstGeom prst="bentConnector3">
            <a:avLst>
              <a:gd name="adj1" fmla="val 50040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Technology Mapping Approaches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64DBA75-A735-4924-B59C-A01DC737FC8E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3392640" y="1283400"/>
            <a:ext cx="3427200" cy="559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 basic approaches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1196640" y="2963520"/>
            <a:ext cx="3427200" cy="1013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Rule-based techniques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480280" y="2963520"/>
            <a:ext cx="3427200" cy="1013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Graph covering techniques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7" name=""/>
          <p:cNvCxnSpPr>
            <a:stCxn id="34" idx="2"/>
            <a:endCxn id="35" idx="0"/>
          </p:cNvCxnSpPr>
          <p:nvPr/>
        </p:nvCxnSpPr>
        <p:spPr>
          <a:xfrm rot="5400000">
            <a:off x="3448080" y="1305360"/>
            <a:ext cx="1120680" cy="2196360"/>
          </a:xfrm>
          <a:prstGeom prst="bentConnector3">
            <a:avLst>
              <a:gd name="adj1" fmla="val 50096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38" name=""/>
          <p:cNvCxnSpPr>
            <a:stCxn id="34" idx="2"/>
            <a:endCxn id="36" idx="0"/>
          </p:cNvCxnSpPr>
          <p:nvPr/>
        </p:nvCxnSpPr>
        <p:spPr>
          <a:xfrm flipH="1" rot="16200000">
            <a:off x="5589720" y="1359360"/>
            <a:ext cx="1120680" cy="2088000"/>
          </a:xfrm>
          <a:prstGeom prst="bentConnector3">
            <a:avLst>
              <a:gd name="adj1" fmla="val 50064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39" name=""/>
          <p:cNvSpPr/>
          <p:nvPr/>
        </p:nvSpPr>
        <p:spPr>
          <a:xfrm>
            <a:off x="1196640" y="3971520"/>
            <a:ext cx="3427200" cy="3053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Applies a set of rules (e.g., De Morgan’s law) to convert expressions into implementable gate-level circuits.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480280" y="3971520"/>
            <a:ext cx="3427200" cy="3053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Applies a set of base functions (e.g., NAND and inverter) which maps or covers all the graphs of the circuits and library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Directed Acyclic Graph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graph made of nodes connected by directed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There are no cycles.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We can't start at a node and return to it by following the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 short, it is also called DAG.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9F0F282-0E4C-4A29-AD34-6CCC9212E29C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167800" y="3316320"/>
            <a:ext cx="4091760" cy="410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708840" y="4326480"/>
            <a:ext cx="3198600" cy="2436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directed acyclic graph, where the circles are nodes and arrows are the directed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909240" y="5521320"/>
            <a:ext cx="11196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Logic Network in DAG Form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consider the previous DAG example, and replace its nodes with various gates, inputs and outputs, we get: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CAC09D8-697E-49ED-8F8C-82315EB3E0D9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32160" y="2179800"/>
            <a:ext cx="4091760" cy="3913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800680" y="2124000"/>
            <a:ext cx="3578760" cy="383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4944240" y="3837600"/>
            <a:ext cx="684360" cy="533880"/>
          </a:xfrm>
          <a:prstGeom prst="rightArrow">
            <a:avLst>
              <a:gd name="adj1" fmla="val 50000"/>
              <a:gd name="adj2" fmla="val 42675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1267920" y="6207840"/>
            <a:ext cx="7542000" cy="799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So, combinational logic networks are basically DAGs!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904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Prerequisites of the DAG-Covering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9040" cy="57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9600480" y="7009200"/>
            <a:ext cx="501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C5FABDF-EB1B-4DE8-A9FC-1D1905A3539C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04640" y="1487520"/>
            <a:ext cx="2815920" cy="1013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Base Functions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04640" y="2495520"/>
            <a:ext cx="2815920" cy="3809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set of chosen functions (e.g., a two-input NAND-gate and an inverter).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Used to design the graphs of the logic function and the library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3646800" y="1487520"/>
            <a:ext cx="2813040" cy="1013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Subject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646800" y="2495520"/>
            <a:ext cx="2813040" cy="3809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simplified Boolean network is converted into the subject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Each node is restricted to one of the base functions.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848640" y="1451520"/>
            <a:ext cx="2815920" cy="1013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848640" y="2459520"/>
            <a:ext cx="2815920" cy="3845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logic function for each library gate is converted into a pattern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Each node is restricted to one of the base functions.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LibreOffice/24.8.7.2$Linux_X86_64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2025-06-16T16:19:23Z</dcterms:created>
  <dc:creator>Rashed Hassan Siam</dc:creator>
  <dc:description/>
  <dc:language>en-US</dc:language>
  <cp:lastModifiedBy>Rashed Hassan Siam</cp:lastModifiedBy>
  <dcterms:modified xsi:type="dcterms:W3CDTF">2025-06-23T22:33:43Z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