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2.xml.rels" ContentType="application/vnd.openxmlformats-package.relationships+xml"/>
  <Override PartName="/ppt/slides/_rels/slide16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23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22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3.xml" ContentType="application/vnd.openxmlformats-officedocument.presentationml.slide+xml"/>
  <Override PartName="/ppt/slides/slide6.xml" ContentType="application/vnd.openxmlformats-officedocument.presentationml.slide+xml"/>
  <Override PartName="/ppt/slides/slide22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10.png" ContentType="image/png"/>
  <Override PartName="/ppt/media/image7.png" ContentType="image/png"/>
  <Override PartName="/ppt/media/image8.png" ContentType="image/png"/>
  <Override PartName="/ppt/media/image9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</p:sldIdLst>
  <p:sldSz cx="10080625" cy="567055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EE6E08D-764B-4CC7-BB78-780B88D1A29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280" cy="946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ftr" idx="1"/>
          </p:nvPr>
        </p:nvSpPr>
        <p:spPr>
          <a:xfrm>
            <a:off x="3447360" y="5165280"/>
            <a:ext cx="319464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sldNum" idx="2"/>
          </p:nvPr>
        </p:nvSpPr>
        <p:spPr>
          <a:xfrm>
            <a:off x="722736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AA6A08F-DAFC-4044-9528-0369289DE327}" type="slidenum"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11</a:t>
            </a:fld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dt" idx="3"/>
          </p:nvPr>
        </p:nvSpPr>
        <p:spPr>
          <a:xfrm>
            <a:off x="504000" y="5165280"/>
            <a:ext cx="2347920" cy="390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uFillTx/>
                <a:latin typeface="Times New Roman"/>
              </a:rPr>
              <a:t> </a:t>
            </a:r>
            <a:endParaRPr b="0" lang="en-US" sz="14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slideLayout" Target="../slideLayouts/slideLayout1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image" Target="../media/image9.png"/><Relationship Id="rId3" Type="http://schemas.openxmlformats.org/officeDocument/2006/relationships/image" Target="../media/image10.png"/><Relationship Id="rId4" Type="http://schemas.openxmlformats.org/officeDocument/2006/relationships/slideLayout" Target="../slideLayouts/slideLayout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slideLayout" Target="../slideLayouts/slideLayout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228600" y="1440000"/>
            <a:ext cx="9600840" cy="1535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Technology Mapping, The Directed Acyclic Graph-Covering Problem and</a:t>
            </a:r>
            <a:br>
              <a:rPr sz="3600"/>
            </a:b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The Tree-Covering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8D5B4F65-1351-4CE9-813F-6A2AA499D548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4114800" y="3200400"/>
            <a:ext cx="5714640" cy="205704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t">
            <a:noAutofit/>
          </a:bodyPr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Presented to: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Professor Dr. Hafiz Md. Hasan Babu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Department of Computer Science and Engineering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University of Dhaka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226800" y="3200400"/>
            <a:ext cx="3887640" cy="2057040"/>
          </a:xfrm>
          <a:prstGeom prst="rect">
            <a:avLst/>
          </a:prstGeom>
          <a:solidFill>
            <a:srgbClr val="ffffff"/>
          </a:solidFill>
          <a:ln w="18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t">
            <a:noAutofit/>
          </a:bodyPr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Presented by: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Rashed Hassan Siam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Class Roll: FH-2343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Registration No: 2022-518-433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Department of Computer Science and Engineering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i="1" lang="en-US" sz="18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University of Dhaka</a:t>
            </a: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1" name="" descr=""/>
          <p:cNvPicPr/>
          <p:nvPr/>
        </p:nvPicPr>
        <p:blipFill>
          <a:blip r:embed="rId1"/>
          <a:stretch/>
        </p:blipFill>
        <p:spPr>
          <a:xfrm>
            <a:off x="3988440" y="105120"/>
            <a:ext cx="2103120" cy="1177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28600" y="46080"/>
            <a:ext cx="960084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Goals of the DAG-Covering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9600840" cy="2321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main goal is: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OpenSymbol"/>
              <a:buChar char="➸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To find a “minimum cost covering” of the subject graph by choosing from the collection of pattern graphs for all gates in the library.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26681714-C0A1-41BC-8FE4-DE6F4B74B2E2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302040" y="2394000"/>
            <a:ext cx="9475560" cy="914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 cover is a collection of pattern graphs such that every node of the subject graph is contained in one (or more) of the pattern graphs.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228600" y="3290400"/>
            <a:ext cx="9600840" cy="232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Cost of the cover is defined in two ways: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OpenSymbol"/>
              <a:buChar char="➸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For area optimization: The cost of the cover is defined as the sum of the areas of the individual gates.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OpenSymbol"/>
              <a:buChar char="➸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For minimum delay optimization: The cost of a cover is defined as the critical path delay of the resulting circuit.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96" dur="indefinite" restart="never" nodeType="tmRoot">
          <p:childTnLst>
            <p:seq>
              <p:cTn id="97" dur="indefinite" nodeType="mainSeq">
                <p:childTnLst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07" dur="500"/>
                                        <p:tgtEl>
                                          <p:spTgt spid="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0" dur="500"/>
                                        <p:tgtEl>
                                          <p:spTgt spid="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13" dur="500"/>
                                        <p:tgtEl>
                                          <p:spTgt spid="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228600" y="46080"/>
            <a:ext cx="960084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Choice of Base Functions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choice of a set of base functions is arbitrary as long as the base function set is functionally complete.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OpenSymbol"/>
              <a:buChar char="➸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 functionally complete set is a set of functions that can express any other function (e.g., two-input NANDs and inverters).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Different combinations of base functions can produce different patterns of the same logic function and library gates.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goal is to find the base-function set which provides the highest level of optimization and produces a small set of patterns.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CD7EE61A-9117-4C94-93E2-F50730A02D5E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582480" y="3873600"/>
            <a:ext cx="8915040" cy="1612800"/>
          </a:xfrm>
          <a:prstGeom prst="rect">
            <a:avLst/>
          </a:prstGeom>
          <a:solidFill>
            <a:srgbClr val="ffffff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marL="216000" indent="-216000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Base function set with: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80000"/>
              <a:buFont typeface="OpenSymbol"/>
              <a:buChar char="➸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Two-input, three-input, and four-input NAND-gates: 1 pattern.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>
              <a:lnSpc>
                <a:spcPct val="100000"/>
              </a:lnSpc>
              <a:buClr>
                <a:srgbClr val="000000"/>
              </a:buClr>
              <a:buSzPct val="80000"/>
              <a:buFont typeface="OpenSymbol"/>
              <a:buChar char="➸"/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 </a:t>
            </a: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Two-input NAND-gates and inverters: 18 patterns.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62" name="" descr=""/>
          <p:cNvPicPr/>
          <p:nvPr/>
        </p:nvPicPr>
        <p:blipFill>
          <a:blip r:embed="rId1"/>
          <a:stretch/>
        </p:blipFill>
        <p:spPr>
          <a:xfrm>
            <a:off x="3558960" y="3893400"/>
            <a:ext cx="3465720" cy="47520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14" dur="indefinite" restart="never" nodeType="tmRoot">
          <p:childTnLst>
            <p:seq>
              <p:cTn id="115" dur="indefinite" nodeType="mainSeq">
                <p:childTnLst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2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28600" y="46080"/>
            <a:ext cx="960084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Creating the Subject Graph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 logic network has many representations as graphs of components from the base function set.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Each representation is a potential subject graph for DAG-covering, having different costs.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Every one of these starting points (subject graphs) should be considered for an optimum solution.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Heuristics (e.g., algebraic decomposition, Boolean simplification techniques, etc.) are used to find an optimal form for the subject graph.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184230A7-8D29-4E64-ABAB-5DCB948D244B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228600" y="46080"/>
            <a:ext cx="960084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The DAG-Covering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This approach has a major issue: DAG-covering-by-DAGs is NP-hard!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It is NP-hard even with only three pattern graphs (inverter, two-input NAND, two-input NOR) and if each subject graph node has no more than two incoming and outgoing edges.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An exact covering algorithm was proposed based on a branch-and-bound procedure, but the complexity of the algorithm is very very large!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So, heuristics can be a more effective approach, but this is still an open problem.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OpenSymbol"/>
              <a:buChar char="➸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L. Lavagno at U.C. Berkeley has experimented with a number of heuristics with some degree of success.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5607557E-25EF-4CDD-86E5-30CB6A9F89F6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24" dur="indefinite" restart="never" nodeType="tmRoot">
          <p:childTnLst>
            <p:seq>
              <p:cTn id="125" dur="indefinite" nodeType="mainSeq">
                <p:childTnLst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0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35" dur="500"/>
                                        <p:tgtEl>
                                          <p:spTgt spid="6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228600" y="46080"/>
            <a:ext cx="960084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Alternative Approach: Tree-Covering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Keutzer has proposed reducing the DAG-covering problem to a set of tree-covering-by-trees problems.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steps are: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OpenSymbol"/>
              <a:buChar char="➸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Partition the subject graph into trees by splitting it at the fanout points.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OpenSymbol"/>
              <a:buChar char="➸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Cover each tree optimally.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OpenSymbol"/>
              <a:buChar char="➸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Piece the tree-covers into a cover for the subject graph.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397F2DB7-474D-40C4-AC14-CEF0A99EF39B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468000" y="3526200"/>
            <a:ext cx="9143640" cy="13712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 tree circuit is a single output circuit in which each gate, except the output, feeds exactly one other gate, i.e., no fanout/branching at the outputs of any of the gates.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36" dur="indefinite" restart="never" nodeType="tmRoot">
          <p:childTnLst>
            <p:seq>
              <p:cTn id="137" dur="indefinite" nodeType="mainSeq">
                <p:childTnLst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2" dur="500"/>
                                        <p:tgtEl>
                                          <p:spTgt spid="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7" dur="500"/>
                                        <p:tgtEl>
                                          <p:spTgt spid="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8" fill="hold">
                      <p:stCondLst>
                        <p:cond delay="indefinite"/>
                      </p:stCondLst>
                      <p:childTnLst>
                        <p:par>
                          <p:cTn id="149" fill="hold">
                            <p:stCondLst>
                              <p:cond delay="0"/>
                            </p:stCondLst>
                            <p:childTnLst>
                              <p:par>
                                <p:cTn id="15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2" dur="500"/>
                                        <p:tgtEl>
                                          <p:spTgt spid="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5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228600" y="46080"/>
            <a:ext cx="960084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Splitting Subject Graph into Trees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Let’s consider the previous subject graph and split it: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CCA4E1F-1E65-4C5A-B047-B4C9B29AA73E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76" name="" descr=""/>
          <p:cNvPicPr/>
          <p:nvPr/>
        </p:nvPicPr>
        <p:blipFill>
          <a:blip r:embed="rId1"/>
          <a:stretch/>
        </p:blipFill>
        <p:spPr>
          <a:xfrm>
            <a:off x="811800" y="1288800"/>
            <a:ext cx="8456400" cy="3282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7" name=""/>
          <p:cNvSpPr/>
          <p:nvPr/>
        </p:nvSpPr>
        <p:spPr>
          <a:xfrm>
            <a:off x="1864800" y="2442600"/>
            <a:ext cx="228600" cy="22860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8" name=""/>
          <p:cNvSpPr/>
          <p:nvPr/>
        </p:nvSpPr>
        <p:spPr>
          <a:xfrm flipH="1">
            <a:off x="1852200" y="2442960"/>
            <a:ext cx="228960" cy="22824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79" name=""/>
          <p:cNvSpPr/>
          <p:nvPr/>
        </p:nvSpPr>
        <p:spPr>
          <a:xfrm>
            <a:off x="1864800" y="2838960"/>
            <a:ext cx="228600" cy="22860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0" name=""/>
          <p:cNvSpPr/>
          <p:nvPr/>
        </p:nvSpPr>
        <p:spPr>
          <a:xfrm flipH="1">
            <a:off x="1852200" y="2839320"/>
            <a:ext cx="228960" cy="228240"/>
          </a:xfrm>
          <a:prstGeom prst="line">
            <a:avLst/>
          </a:prstGeom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81" name=""/>
          <p:cNvSpPr/>
          <p:nvPr/>
        </p:nvSpPr>
        <p:spPr>
          <a:xfrm>
            <a:off x="685800" y="4572000"/>
            <a:ext cx="8686440" cy="914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The circuit on the left is not a tree, because there is one gate that feeds two other gates (marked as red crosses). So splitting it at these two locations, we obtained three trees (1, 2 and 3) on the right.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2" name=""/>
          <p:cNvSpPr/>
          <p:nvPr/>
        </p:nvSpPr>
        <p:spPr>
          <a:xfrm>
            <a:off x="4404600" y="2519280"/>
            <a:ext cx="685440" cy="401400"/>
          </a:xfrm>
          <a:prstGeom prst="rightArrow">
            <a:avLst>
              <a:gd name="adj1" fmla="val 50000"/>
              <a:gd name="adj2" fmla="val 42675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8" dur="indefinite" restart="never" nodeType="tmRoot">
          <p:childTnLst>
            <p:seq>
              <p:cTn id="159" dur="indefinite" nodeType="mainSeq">
                <p:childTnLst>
                  <p:par>
                    <p:cTn id="160" fill="hold">
                      <p:stCondLst>
                        <p:cond delay="indefinite"/>
                      </p:stCondLst>
                      <p:childTnLst>
                        <p:par>
                          <p:cTn id="161" fill="hold">
                            <p:stCondLst>
                              <p:cond delay="0"/>
                            </p:stCondLst>
                            <p:childTnLst>
                              <p:par>
                                <p:cTn id="16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6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7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2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228600" y="46080"/>
            <a:ext cx="960084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The Tree Mapping Procedure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BC539B9E-24B9-4A47-9D9A-F30D77696F2F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4011480" y="936000"/>
            <a:ext cx="2057040" cy="4352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Two phases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2571480" y="1836000"/>
            <a:ext cx="2057040" cy="906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Pattern matching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5451480" y="1836000"/>
            <a:ext cx="3920760" cy="906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Tree covering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89" name=""/>
          <p:cNvCxnSpPr>
            <a:stCxn id="86" idx="2"/>
            <a:endCxn id="90" idx="0"/>
          </p:cNvCxnSpPr>
          <p:nvPr/>
        </p:nvCxnSpPr>
        <p:spPr>
          <a:xfrm flipH="1">
            <a:off x="2657160" y="1371240"/>
            <a:ext cx="2383200" cy="46512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91" name=""/>
          <p:cNvCxnSpPr>
            <a:endCxn id="88" idx="0"/>
          </p:cNvCxnSpPr>
          <p:nvPr/>
        </p:nvCxnSpPr>
        <p:spPr>
          <a:xfrm>
            <a:off x="5040360" y="1380600"/>
            <a:ext cx="2371680" cy="455760"/>
          </a:xfrm>
          <a:prstGeom prst="straightConnector1">
            <a:avLst/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92" name=""/>
          <p:cNvSpPr/>
          <p:nvPr/>
        </p:nvSpPr>
        <p:spPr>
          <a:xfrm>
            <a:off x="685800" y="2736000"/>
            <a:ext cx="3942720" cy="1607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Finds all possible ways in which a library pattern may cover some nodes of the subject tree.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"/>
          <p:cNvSpPr/>
          <p:nvPr/>
        </p:nvSpPr>
        <p:spPr>
          <a:xfrm>
            <a:off x="2571480" y="1836000"/>
            <a:ext cx="2057040" cy="906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Pattern matching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685800" y="1836000"/>
            <a:ext cx="3942720" cy="906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Pattern matching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5451480" y="2736000"/>
            <a:ext cx="3920760" cy="1607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Selects one optimum matching (minimum cost) for each node.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83" dur="indefinite" restart="never" nodeType="tmRoot">
          <p:childTnLst>
            <p:seq>
              <p:cTn id="184" dur="indefinite" nodeType="mainSeq">
                <p:childTnLst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89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PlaceHolder 1"/>
          <p:cNvSpPr>
            <a:spLocks noGrp="1"/>
          </p:cNvSpPr>
          <p:nvPr>
            <p:ph type="title"/>
          </p:nvPr>
        </p:nvSpPr>
        <p:spPr>
          <a:xfrm>
            <a:off x="228600" y="46080"/>
            <a:ext cx="960084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Some Assumptions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Let’s consider the tree-3 for pattern matching and the library containing three gates (INV,1; NAND2,2; NAND3,3) as shown below: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2EDC3230-200B-47FC-858B-BEBE5790B0B2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98" name="" descr=""/>
          <p:cNvPicPr/>
          <p:nvPr/>
        </p:nvPicPr>
        <p:blipFill>
          <a:blip r:embed="rId1"/>
          <a:stretch/>
        </p:blipFill>
        <p:spPr>
          <a:xfrm>
            <a:off x="6015600" y="1600200"/>
            <a:ext cx="3151440" cy="350640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99" name="" descr=""/>
          <p:cNvPicPr/>
          <p:nvPr/>
        </p:nvPicPr>
        <p:blipFill>
          <a:blip r:embed="rId2"/>
          <a:stretch/>
        </p:blipFill>
        <p:spPr>
          <a:xfrm>
            <a:off x="996480" y="2718360"/>
            <a:ext cx="3542040" cy="131328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0" name=""/>
          <p:cNvSpPr/>
          <p:nvPr/>
        </p:nvSpPr>
        <p:spPr>
          <a:xfrm>
            <a:off x="711000" y="4093200"/>
            <a:ext cx="4114440" cy="456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Tree-3 of the subject graph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6174000" y="5065200"/>
            <a:ext cx="2827440" cy="456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Library gates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93" dur="indefinite" restart="never" nodeType="tmRoot">
          <p:childTnLst>
            <p:seq>
              <p:cTn id="194" dur="indefinite" nodeType="mainSeq">
                <p:childTnLst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99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2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5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08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28600" y="46080"/>
            <a:ext cx="960084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Pattern Matching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57146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If we select the three-input NAND gate to match the output node, then we cover gates f and g, besides h; hence, we do not need matches for f and 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If we choose the two-input NAND gate, then we need to select gates to cover f and 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BAA3623A-B899-4B9B-980E-E2932F5329EE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05" name="" descr=""/>
          <p:cNvPicPr/>
          <p:nvPr/>
        </p:nvPicPr>
        <p:blipFill>
          <a:blip r:embed="rId1"/>
          <a:stretch/>
        </p:blipFill>
        <p:spPr>
          <a:xfrm>
            <a:off x="6751800" y="-19800"/>
            <a:ext cx="3099240" cy="3448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06" name="" descr=""/>
          <p:cNvPicPr/>
          <p:nvPr/>
        </p:nvPicPr>
        <p:blipFill>
          <a:blip r:embed="rId2"/>
          <a:stretch/>
        </p:blipFill>
        <p:spPr>
          <a:xfrm>
            <a:off x="5856480" y="3886200"/>
            <a:ext cx="3542040" cy="1225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7" name=""/>
          <p:cNvSpPr/>
          <p:nvPr/>
        </p:nvSpPr>
        <p:spPr>
          <a:xfrm>
            <a:off x="5571000" y="5173200"/>
            <a:ext cx="4114440" cy="456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Tree-3 of the subject graph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6858000" y="3373200"/>
            <a:ext cx="2827440" cy="456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Library gates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7736400" y="1600200"/>
            <a:ext cx="685440" cy="137124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0" name=""/>
          <p:cNvSpPr/>
          <p:nvPr/>
        </p:nvSpPr>
        <p:spPr>
          <a:xfrm rot="5378400">
            <a:off x="7086240" y="3657240"/>
            <a:ext cx="457200" cy="91404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1" name=""/>
          <p:cNvSpPr/>
          <p:nvPr/>
        </p:nvSpPr>
        <p:spPr>
          <a:xfrm rot="5378400">
            <a:off x="6321960" y="4418280"/>
            <a:ext cx="457200" cy="75600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2" name=""/>
          <p:cNvSpPr/>
          <p:nvPr/>
        </p:nvSpPr>
        <p:spPr>
          <a:xfrm>
            <a:off x="6836400" y="1600200"/>
            <a:ext cx="685440" cy="1371240"/>
          </a:xfrm>
          <a:prstGeom prst="rect">
            <a:avLst/>
          </a:prstGeom>
          <a:noFill/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3" name=""/>
          <p:cNvSpPr/>
          <p:nvPr/>
        </p:nvSpPr>
        <p:spPr>
          <a:xfrm rot="5378400">
            <a:off x="7227720" y="4484880"/>
            <a:ext cx="457200" cy="631080"/>
          </a:xfrm>
          <a:prstGeom prst="rect">
            <a:avLst/>
          </a:prstGeom>
          <a:noFill/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4" name=""/>
          <p:cNvSpPr/>
          <p:nvPr/>
        </p:nvSpPr>
        <p:spPr>
          <a:xfrm>
            <a:off x="8888400" y="46080"/>
            <a:ext cx="905040" cy="2925360"/>
          </a:xfrm>
          <a:prstGeom prst="rect">
            <a:avLst/>
          </a:prstGeom>
          <a:noFill/>
          <a:ln w="36720">
            <a:solidFill>
              <a:srgbClr val="423e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5" name=""/>
          <p:cNvSpPr/>
          <p:nvPr/>
        </p:nvSpPr>
        <p:spPr>
          <a:xfrm>
            <a:off x="5943600" y="4451400"/>
            <a:ext cx="205740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6" name=""/>
          <p:cNvSpPr/>
          <p:nvPr/>
        </p:nvSpPr>
        <p:spPr>
          <a:xfrm>
            <a:off x="5943960" y="5099400"/>
            <a:ext cx="205740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7" name=""/>
          <p:cNvSpPr/>
          <p:nvPr/>
        </p:nvSpPr>
        <p:spPr>
          <a:xfrm flipV="1">
            <a:off x="8001000" y="3886200"/>
            <a:ext cx="360" cy="56520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8" name=""/>
          <p:cNvSpPr/>
          <p:nvPr/>
        </p:nvSpPr>
        <p:spPr>
          <a:xfrm>
            <a:off x="8001000" y="3929040"/>
            <a:ext cx="104544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19" name=""/>
          <p:cNvSpPr/>
          <p:nvPr/>
        </p:nvSpPr>
        <p:spPr>
          <a:xfrm>
            <a:off x="8001000" y="5081040"/>
            <a:ext cx="104544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0" name=""/>
          <p:cNvSpPr/>
          <p:nvPr/>
        </p:nvSpPr>
        <p:spPr>
          <a:xfrm>
            <a:off x="9046440" y="3886200"/>
            <a:ext cx="360" cy="119484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1" name=""/>
          <p:cNvSpPr/>
          <p:nvPr/>
        </p:nvSpPr>
        <p:spPr>
          <a:xfrm>
            <a:off x="5943600" y="4451400"/>
            <a:ext cx="360" cy="66060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22" name=""/>
          <p:cNvSpPr/>
          <p:nvPr/>
        </p:nvSpPr>
        <p:spPr>
          <a:xfrm>
            <a:off x="6282000" y="4561200"/>
            <a:ext cx="417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7110000" y="3877200"/>
            <a:ext cx="417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"/>
          <p:cNvSpPr/>
          <p:nvPr/>
        </p:nvSpPr>
        <p:spPr>
          <a:xfrm>
            <a:off x="7398000" y="4381200"/>
            <a:ext cx="417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"/>
          <p:cNvSpPr/>
          <p:nvPr/>
        </p:nvSpPr>
        <p:spPr>
          <a:xfrm>
            <a:off x="8442000" y="3985200"/>
            <a:ext cx="417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"/>
          <p:cNvSpPr/>
          <p:nvPr/>
        </p:nvSpPr>
        <p:spPr>
          <a:xfrm rot="5378400">
            <a:off x="8349120" y="3838680"/>
            <a:ext cx="457200" cy="76536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09" dur="indefinite" restart="never" nodeType="tmRoot">
          <p:childTnLst>
            <p:seq>
              <p:cTn id="210" dur="indefinite" nodeType="mainSeq">
                <p:childTnLst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5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4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27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3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3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8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4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5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6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69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2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8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28600" y="46080"/>
            <a:ext cx="960084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Tree Covering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8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57146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9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CF46DA97-E09F-4A42-B5D8-EFED73A622C3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30" name="" descr=""/>
          <p:cNvPicPr/>
          <p:nvPr/>
        </p:nvPicPr>
        <p:blipFill>
          <a:blip r:embed="rId1"/>
          <a:stretch/>
        </p:blipFill>
        <p:spPr>
          <a:xfrm>
            <a:off x="6751800" y="-19800"/>
            <a:ext cx="3099240" cy="34484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31" name="" descr=""/>
          <p:cNvPicPr/>
          <p:nvPr/>
        </p:nvPicPr>
        <p:blipFill>
          <a:blip r:embed="rId2"/>
          <a:stretch/>
        </p:blipFill>
        <p:spPr>
          <a:xfrm>
            <a:off x="5856480" y="3886200"/>
            <a:ext cx="3542040" cy="12254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2" name=""/>
          <p:cNvSpPr/>
          <p:nvPr/>
        </p:nvSpPr>
        <p:spPr>
          <a:xfrm>
            <a:off x="5571000" y="5173200"/>
            <a:ext cx="4114440" cy="456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Tree-3 of the subject graph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"/>
          <p:cNvSpPr/>
          <p:nvPr/>
        </p:nvSpPr>
        <p:spPr>
          <a:xfrm>
            <a:off x="6858000" y="3373200"/>
            <a:ext cx="2827440" cy="456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Library gates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"/>
          <p:cNvSpPr/>
          <p:nvPr/>
        </p:nvSpPr>
        <p:spPr>
          <a:xfrm>
            <a:off x="7736400" y="1600200"/>
            <a:ext cx="685440" cy="137124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5" name=""/>
          <p:cNvSpPr/>
          <p:nvPr/>
        </p:nvSpPr>
        <p:spPr>
          <a:xfrm rot="5378400">
            <a:off x="7086240" y="3657240"/>
            <a:ext cx="457200" cy="91404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6" name=""/>
          <p:cNvSpPr/>
          <p:nvPr/>
        </p:nvSpPr>
        <p:spPr>
          <a:xfrm rot="5378400">
            <a:off x="6321960" y="4418280"/>
            <a:ext cx="457200" cy="75600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7" name=""/>
          <p:cNvSpPr/>
          <p:nvPr/>
        </p:nvSpPr>
        <p:spPr>
          <a:xfrm>
            <a:off x="6836400" y="1600200"/>
            <a:ext cx="685440" cy="1371240"/>
          </a:xfrm>
          <a:prstGeom prst="rect">
            <a:avLst/>
          </a:prstGeom>
          <a:noFill/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8" name=""/>
          <p:cNvSpPr/>
          <p:nvPr/>
        </p:nvSpPr>
        <p:spPr>
          <a:xfrm rot="5378400">
            <a:off x="7227720" y="4484880"/>
            <a:ext cx="457200" cy="631080"/>
          </a:xfrm>
          <a:prstGeom prst="rect">
            <a:avLst/>
          </a:prstGeom>
          <a:noFill/>
          <a:ln w="36720">
            <a:solidFill>
              <a:srgbClr val="81d41a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39" name=""/>
          <p:cNvSpPr/>
          <p:nvPr/>
        </p:nvSpPr>
        <p:spPr>
          <a:xfrm>
            <a:off x="8888400" y="46080"/>
            <a:ext cx="905040" cy="2925360"/>
          </a:xfrm>
          <a:prstGeom prst="rect">
            <a:avLst/>
          </a:prstGeom>
          <a:noFill/>
          <a:ln w="36720">
            <a:solidFill>
              <a:srgbClr val="423ee1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0" name=""/>
          <p:cNvSpPr/>
          <p:nvPr/>
        </p:nvSpPr>
        <p:spPr>
          <a:xfrm>
            <a:off x="5943600" y="4451400"/>
            <a:ext cx="205740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1" name=""/>
          <p:cNvSpPr/>
          <p:nvPr/>
        </p:nvSpPr>
        <p:spPr>
          <a:xfrm>
            <a:off x="5943960" y="5099400"/>
            <a:ext cx="205740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2" name=""/>
          <p:cNvSpPr/>
          <p:nvPr/>
        </p:nvSpPr>
        <p:spPr>
          <a:xfrm flipV="1">
            <a:off x="8001000" y="3886200"/>
            <a:ext cx="360" cy="56520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3" name=""/>
          <p:cNvSpPr/>
          <p:nvPr/>
        </p:nvSpPr>
        <p:spPr>
          <a:xfrm>
            <a:off x="8001000" y="3929040"/>
            <a:ext cx="104544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4" name=""/>
          <p:cNvSpPr/>
          <p:nvPr/>
        </p:nvSpPr>
        <p:spPr>
          <a:xfrm>
            <a:off x="8001000" y="5081040"/>
            <a:ext cx="1045440" cy="36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-63000" bIns="-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5" name=""/>
          <p:cNvSpPr/>
          <p:nvPr/>
        </p:nvSpPr>
        <p:spPr>
          <a:xfrm>
            <a:off x="9046440" y="3886200"/>
            <a:ext cx="360" cy="119484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6" name=""/>
          <p:cNvSpPr/>
          <p:nvPr/>
        </p:nvSpPr>
        <p:spPr>
          <a:xfrm>
            <a:off x="5943600" y="4451400"/>
            <a:ext cx="360" cy="660600"/>
          </a:xfrm>
          <a:prstGeom prst="line">
            <a:avLst/>
          </a:prstGeom>
          <a:ln w="3672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147" name=""/>
          <p:cNvSpPr/>
          <p:nvPr/>
        </p:nvSpPr>
        <p:spPr>
          <a:xfrm>
            <a:off x="6282000" y="4561200"/>
            <a:ext cx="417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"/>
          <p:cNvSpPr/>
          <p:nvPr/>
        </p:nvSpPr>
        <p:spPr>
          <a:xfrm>
            <a:off x="7110000" y="3877200"/>
            <a:ext cx="417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e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"/>
          <p:cNvSpPr/>
          <p:nvPr/>
        </p:nvSpPr>
        <p:spPr>
          <a:xfrm>
            <a:off x="7398000" y="4381200"/>
            <a:ext cx="417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0" name=""/>
          <p:cNvSpPr/>
          <p:nvPr/>
        </p:nvSpPr>
        <p:spPr>
          <a:xfrm>
            <a:off x="8442000" y="3985200"/>
            <a:ext cx="417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h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1" name=""/>
          <p:cNvSpPr/>
          <p:nvPr/>
        </p:nvSpPr>
        <p:spPr>
          <a:xfrm rot="5378400">
            <a:off x="8349120" y="3838680"/>
            <a:ext cx="457200" cy="765360"/>
          </a:xfrm>
          <a:prstGeom prst="rect">
            <a:avLst/>
          </a:prstGeom>
          <a:noFill/>
          <a:ln w="3672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000" rIns="108000" tIns="63000" bIns="63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  <p:pic>
        <p:nvPicPr>
          <p:cNvPr id="152" name="" descr=""/>
          <p:cNvPicPr/>
          <p:nvPr/>
        </p:nvPicPr>
        <p:blipFill>
          <a:blip r:embed="rId3"/>
          <a:stretch/>
        </p:blipFill>
        <p:spPr>
          <a:xfrm>
            <a:off x="46800" y="947880"/>
            <a:ext cx="6092640" cy="2694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3" name=""/>
          <p:cNvSpPr/>
          <p:nvPr/>
        </p:nvSpPr>
        <p:spPr>
          <a:xfrm>
            <a:off x="558000" y="925200"/>
            <a:ext cx="417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0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4" name=""/>
          <p:cNvSpPr/>
          <p:nvPr/>
        </p:nvSpPr>
        <p:spPr>
          <a:xfrm>
            <a:off x="558000" y="1321200"/>
            <a:ext cx="417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0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"/>
          <p:cNvSpPr/>
          <p:nvPr/>
        </p:nvSpPr>
        <p:spPr>
          <a:xfrm>
            <a:off x="558000" y="2221200"/>
            <a:ext cx="417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0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"/>
          <p:cNvSpPr/>
          <p:nvPr/>
        </p:nvSpPr>
        <p:spPr>
          <a:xfrm>
            <a:off x="558000" y="2653200"/>
            <a:ext cx="417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0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"/>
          <p:cNvSpPr/>
          <p:nvPr/>
        </p:nvSpPr>
        <p:spPr>
          <a:xfrm>
            <a:off x="1098000" y="2113200"/>
            <a:ext cx="417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2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"/>
          <p:cNvSpPr/>
          <p:nvPr/>
        </p:nvSpPr>
        <p:spPr>
          <a:xfrm>
            <a:off x="2250000" y="817200"/>
            <a:ext cx="417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2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9" name=""/>
          <p:cNvSpPr/>
          <p:nvPr/>
        </p:nvSpPr>
        <p:spPr>
          <a:xfrm>
            <a:off x="2574000" y="2833200"/>
            <a:ext cx="417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1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0" name=""/>
          <p:cNvSpPr/>
          <p:nvPr/>
        </p:nvSpPr>
        <p:spPr>
          <a:xfrm>
            <a:off x="4050000" y="1933200"/>
            <a:ext cx="606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2/3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1" name=""/>
          <p:cNvSpPr/>
          <p:nvPr/>
        </p:nvSpPr>
        <p:spPr>
          <a:xfrm>
            <a:off x="747000" y="3733200"/>
            <a:ext cx="4114440" cy="456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Figure: Optimum cover selection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2" name=""/>
          <p:cNvSpPr/>
          <p:nvPr/>
        </p:nvSpPr>
        <p:spPr>
          <a:xfrm>
            <a:off x="2430000" y="3193200"/>
            <a:ext cx="1083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(0+0+2)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"/>
          <p:cNvSpPr/>
          <p:nvPr/>
        </p:nvSpPr>
        <p:spPr>
          <a:xfrm>
            <a:off x="3582000" y="2869200"/>
            <a:ext cx="1083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(2+1)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4" name=""/>
          <p:cNvSpPr/>
          <p:nvPr/>
        </p:nvSpPr>
        <p:spPr>
          <a:xfrm>
            <a:off x="3870000" y="961200"/>
            <a:ext cx="1083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(0+0+2)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5" name=""/>
          <p:cNvSpPr/>
          <p:nvPr/>
        </p:nvSpPr>
        <p:spPr>
          <a:xfrm>
            <a:off x="5490000" y="1465200"/>
            <a:ext cx="1083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(2+3+2)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6" name=""/>
          <p:cNvSpPr/>
          <p:nvPr/>
        </p:nvSpPr>
        <p:spPr>
          <a:xfrm>
            <a:off x="5490000" y="2293200"/>
            <a:ext cx="10832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(2+0+3)</a:t>
            </a:r>
            <a:endParaRPr b="0" lang="en-US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279" dur="indefinite" restart="never" nodeType="tmRoot">
          <p:childTnLst>
            <p:seq>
              <p:cTn id="280" dur="indefinite" nodeType="mainSeq">
                <p:childTnLst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8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1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4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9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0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9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2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5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1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1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27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0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3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6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39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2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5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48" dur="50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9" fill="hold">
                      <p:stCondLst>
                        <p:cond delay="indefinite"/>
                      </p:stCondLst>
                      <p:childTnLst>
                        <p:par>
                          <p:cTn id="350" fill="hold">
                            <p:stCondLst>
                              <p:cond delay="0"/>
                            </p:stCondLst>
                            <p:childTnLst>
                              <p:par>
                                <p:cTn id="351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3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6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9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2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5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68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1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4" dur="500"/>
                                        <p:tgtEl>
                                          <p:spTgt spid="1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77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80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1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83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86" dur="500"/>
                                        <p:tgtEl>
                                          <p:spTgt spid="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89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92" dur="500"/>
                                        <p:tgtEl>
                                          <p:spTgt spid="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95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228600" y="46080"/>
            <a:ext cx="960084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Contents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 type="subTitle"/>
          </p:nvPr>
        </p:nvSpPr>
        <p:spPr>
          <a:xfrm>
            <a:off x="156600" y="734400"/>
            <a:ext cx="4800240" cy="4417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Technology Mapping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Feasible Circuits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Dos and Don’ts of Technology Mapping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Technology Mapping Approaches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Directed Acyclic Graph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Logic Network in DAG Form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Prerequisites of the DAG-Covering Problem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Goals of the DAG-Covering Problem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Choice of Base Functions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Creating the Subject Graph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B404CA62-4117-4904-9CC0-7096274E886B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5088960" y="734760"/>
            <a:ext cx="4800240" cy="4343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DAG-Covering Problem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Alternative Approach: Tree-Covering Problem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Splitting Subject Graph into Trees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Tree Mapping Procedure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Some Assumptions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Pattern Matching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Tree Covering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Advantages of Tree-Covering Problem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Limitations of Tree-Covering Problem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PlaceHolder 1"/>
          <p:cNvSpPr>
            <a:spLocks noGrp="1"/>
          </p:cNvSpPr>
          <p:nvPr>
            <p:ph type="title"/>
          </p:nvPr>
        </p:nvSpPr>
        <p:spPr>
          <a:xfrm>
            <a:off x="228600" y="46080"/>
            <a:ext cx="960084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Advantages of Tree-Covering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8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NP-hardness of DAG-covering is removed.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Linear complexity can be achieved due to splitting of the subject graph.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Pattern matching is easier due to the reduction of search space.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This method has proven to be quite effective.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B75B5530-9106-4348-A44E-0FD81EB03FF6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PlaceHolder 1"/>
          <p:cNvSpPr>
            <a:spLocks noGrp="1"/>
          </p:cNvSpPr>
          <p:nvPr>
            <p:ph type="title"/>
          </p:nvPr>
        </p:nvSpPr>
        <p:spPr>
          <a:xfrm>
            <a:off x="228600" y="46080"/>
            <a:ext cx="960084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Limitations of Tree-Covering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Loss of global view due to the step of partitioning into trees.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Covers across partition boundaries are not allowed.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Inefficient reduction of search space may affect the quality of the final solution.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Does not always provide the exact optimum solution.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2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545BAC4E-2BB5-4356-97B0-A387F81FFAD7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PlaceHolder 1"/>
          <p:cNvSpPr>
            <a:spLocks noGrp="1"/>
          </p:cNvSpPr>
          <p:nvPr>
            <p:ph type="title"/>
          </p:nvPr>
        </p:nvSpPr>
        <p:spPr>
          <a:xfrm>
            <a:off x="228600" y="46080"/>
            <a:ext cx="960084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References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Logic Synthesis and Verification Algorithms, Gary D. Hachtel and Fabio Somenzi.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DAGON: Technology Binding and Local Optimization by DAG Matching, K. Keutzer.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5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27905333-1D5D-4BD8-8757-F41E38956896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28600" y="2497320"/>
            <a:ext cx="960084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i="1" lang="en-US" sz="3600" strike="noStrike" u="none">
                <a:solidFill>
                  <a:srgbClr val="000000"/>
                </a:solidFill>
                <a:uFillTx/>
                <a:latin typeface="Arial"/>
              </a:rPr>
              <a:t>Thank You!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21FE3E13-1745-4D52-9162-7C56FED9A52C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&lt;number&gt;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228600" y="46080"/>
            <a:ext cx="960084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Technology Mapping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What does it mean?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OpenSymbol"/>
              <a:buChar char="➸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process of synthesizing or simply implementing the logic circuit by performing the final gate selection from a particular library.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73D44434-65B5-483C-9CEF-5EC596ED1B2F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19" name="" descr=""/>
          <p:cNvPicPr/>
          <p:nvPr/>
        </p:nvPicPr>
        <p:blipFill>
          <a:blip r:embed="rId1"/>
          <a:stretch/>
        </p:blipFill>
        <p:spPr>
          <a:xfrm>
            <a:off x="1158840" y="2444760"/>
            <a:ext cx="7761960" cy="207612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228600" y="46080"/>
            <a:ext cx="960084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Feasible Circuits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Why is the final circuit called “feasible”?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OpenSymbol"/>
              <a:buChar char="➸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Optimal with respect to area: Least number of nodes/gates.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OpenSymbol"/>
              <a:buChar char="➸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Satisfies a maximum critical-path delay: The longest path of the circuit along which the input results the output, is within a specified threshold.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151A065A-C0EB-4348-961F-8352CA11665A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23" name="" descr=""/>
          <p:cNvPicPr/>
          <p:nvPr/>
        </p:nvPicPr>
        <p:blipFill>
          <a:blip r:embed="rId1"/>
          <a:stretch/>
        </p:blipFill>
        <p:spPr>
          <a:xfrm>
            <a:off x="1542960" y="2787840"/>
            <a:ext cx="6994080" cy="2257560"/>
          </a:xfrm>
          <a:prstGeom prst="rect">
            <a:avLst/>
          </a:prstGeom>
          <a:noFill/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8" dur="indefinite" restart="never" nodeType="tmRoot">
          <p:childTnLst>
            <p:seq>
              <p:cTn id="9" dur="indefinite" nodeType="mainSeq">
                <p:childTnLst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228600" y="46080"/>
            <a:ext cx="960084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Dos and Don’ts of Technology Mapping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So, in general, Technology Mapping: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OpenSymbol"/>
              <a:buChar char="➸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Doesn’t change the structure of the circuit radically.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OpenSymbol"/>
              <a:buChar char="➸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Doesn’t reduce the number of levels of logic along the critical path. 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0" algn="just">
              <a:lnSpc>
                <a:spcPct val="100000"/>
              </a:lnSpc>
              <a:buNone/>
              <a:tabLst>
                <a:tab algn="l" pos="0"/>
              </a:tabLst>
            </a:pP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Instead, Technology Mapping: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OpenSymbol"/>
              <a:buChar char="➸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Chooses the fastest gates along the critical path.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OpenSymbol"/>
              <a:buChar char="➸"/>
              <a:tabLst>
                <a:tab algn="l" pos="0"/>
              </a:tabLs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Uses the most area-efficient combination of gates off the critical path.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0F3DDDA8-1E04-47CC-AD94-307B5AF08C81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228600" y="46080"/>
            <a:ext cx="960084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Technology Mapping Approaches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 algn="ctr">
              <a:buNone/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6C818DC7-3F83-49CF-B2CE-1A6E2F1DBF54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3393000" y="963000"/>
            <a:ext cx="3428640" cy="420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Two basic approaches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1197000" y="2223000"/>
            <a:ext cx="3428640" cy="761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Rule-based techniques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5481000" y="2223000"/>
            <a:ext cx="3428640" cy="761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Graph covering techniques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3" name=""/>
          <p:cNvCxnSpPr>
            <a:stCxn id="30" idx="2"/>
            <a:endCxn id="31" idx="0"/>
          </p:cNvCxnSpPr>
          <p:nvPr/>
        </p:nvCxnSpPr>
        <p:spPr>
          <a:xfrm rot="5400000">
            <a:off x="3589560" y="705240"/>
            <a:ext cx="839520" cy="2196360"/>
          </a:xfrm>
          <a:prstGeom prst="bentConnector3">
            <a:avLst>
              <a:gd name="adj1" fmla="val 50064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  <p:cxnSp>
        <p:nvCxnSpPr>
          <p:cNvPr id="34" name=""/>
          <p:cNvCxnSpPr>
            <a:stCxn id="30" idx="2"/>
            <a:endCxn id="32" idx="0"/>
          </p:cNvCxnSpPr>
          <p:nvPr/>
        </p:nvCxnSpPr>
        <p:spPr>
          <a:xfrm flipH="1" rot="16200000">
            <a:off x="5731920" y="759240"/>
            <a:ext cx="839520" cy="2088360"/>
          </a:xfrm>
          <a:prstGeom prst="bentConnector3">
            <a:avLst>
              <a:gd name="adj1" fmla="val 50064"/>
            </a:avLst>
          </a:prstGeom>
          <a:ln w="0">
            <a:solidFill>
              <a:srgbClr val="000000"/>
            </a:solidFill>
            <a:tailEnd len="med" type="triangle" w="med"/>
          </a:ln>
        </p:spPr>
      </p:cxnSp>
      <p:sp>
        <p:nvSpPr>
          <p:cNvPr id="35" name=""/>
          <p:cNvSpPr/>
          <p:nvPr/>
        </p:nvSpPr>
        <p:spPr>
          <a:xfrm>
            <a:off x="1197000" y="2979000"/>
            <a:ext cx="3428640" cy="2291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Applies a set of rules (e.g., De Morgan’s law) to convert expressions into implementable gate-level circuits.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5481000" y="2979000"/>
            <a:ext cx="3428640" cy="22910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Applies a set of base functions (e.g., NAND and inverter) which maps or covers all the graphs of the circuits and library gates.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5" dur="indefinite" restart="never" nodeType="tmRoot">
          <p:childTnLst>
            <p:seq>
              <p:cTn id="16" dur="indefinite" nodeType="mainSeq">
                <p:childTnLst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2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3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228600" y="46080"/>
            <a:ext cx="960084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Directed Acyclic Graph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What does it mean?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OpenSymbol"/>
              <a:buChar char="➸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It is simply a graph made of nodes connected by directed edges.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OpenSymbol"/>
              <a:buChar char="➸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There are no cycles, meaning we can't start at a node and return to it by following the edges.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80000"/>
              <a:buFont typeface="OpenSymbol"/>
              <a:buChar char="➸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In short, it is also called DAG.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9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1CEFA276-7E63-4085-9287-F7AFBE4B72CC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0" name="" descr=""/>
          <p:cNvPicPr/>
          <p:nvPr/>
        </p:nvPicPr>
        <p:blipFill>
          <a:blip r:embed="rId1"/>
          <a:stretch/>
        </p:blipFill>
        <p:spPr>
          <a:xfrm>
            <a:off x="5168520" y="2514600"/>
            <a:ext cx="4093200" cy="308016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1" name=""/>
          <p:cNvSpPr/>
          <p:nvPr/>
        </p:nvSpPr>
        <p:spPr>
          <a:xfrm>
            <a:off x="709200" y="3488400"/>
            <a:ext cx="3200040" cy="18284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A directed acyclic graph, where the circles are nodes and arrows are the directed edges.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>
            <a:off x="3909600" y="4330800"/>
            <a:ext cx="1119600" cy="360"/>
          </a:xfrm>
          <a:prstGeom prst="line">
            <a:avLst/>
          </a:prstGeom>
          <a:ln w="0">
            <a:solidFill>
              <a:srgbClr val="000000"/>
            </a:solidFill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90000" rIns="90000" tIns="-45000" bIns="-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uFillTx/>
              <a:latin typeface="Arial"/>
              <a:ea typeface="DejaVu Sans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39" dur="indefinite" restart="never" nodeType="tmRoot">
          <p:childTnLst>
            <p:seq>
              <p:cTn id="40" dur="indefinite" nodeType="mainSeq">
                <p:childTnLst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4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228600" y="46080"/>
            <a:ext cx="960084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Logic Network in DAG Form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If we consider the previous DAG example, and replace its nodes with various gates, inputs and outputs, we get: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ACEA7EE3-F57B-4A4E-B4EF-F6C8491E26D1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46" name="" descr=""/>
          <p:cNvPicPr/>
          <p:nvPr/>
        </p:nvPicPr>
        <p:blipFill>
          <a:blip r:embed="rId1"/>
          <a:stretch/>
        </p:blipFill>
        <p:spPr>
          <a:xfrm>
            <a:off x="632520" y="1635120"/>
            <a:ext cx="4093200" cy="293652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47" name="" descr=""/>
          <p:cNvPicPr/>
          <p:nvPr/>
        </p:nvPicPr>
        <p:blipFill>
          <a:blip r:embed="rId2"/>
          <a:stretch/>
        </p:blipFill>
        <p:spPr>
          <a:xfrm>
            <a:off x="5801400" y="1593360"/>
            <a:ext cx="3580200" cy="28778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8" name=""/>
          <p:cNvSpPr/>
          <p:nvPr/>
        </p:nvSpPr>
        <p:spPr>
          <a:xfrm>
            <a:off x="4944600" y="2878920"/>
            <a:ext cx="685440" cy="401400"/>
          </a:xfrm>
          <a:prstGeom prst="rightArrow">
            <a:avLst>
              <a:gd name="adj1" fmla="val 50000"/>
              <a:gd name="adj2" fmla="val 42675"/>
            </a:avLst>
          </a:prstGeom>
          <a:solidFill>
            <a:srgbClr val="000000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uFillTx/>
              <a:latin typeface="Arial"/>
              <a:ea typeface="DejaVu Sans"/>
            </a:endParaRPr>
          </a:p>
        </p:txBody>
      </p:sp>
      <p:sp>
        <p:nvSpPr>
          <p:cNvPr id="49" name=""/>
          <p:cNvSpPr/>
          <p:nvPr/>
        </p:nvSpPr>
        <p:spPr>
          <a:xfrm>
            <a:off x="1268280" y="4656600"/>
            <a:ext cx="7543440" cy="60084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  <a:ea typeface="DejaVu Sans"/>
              </a:rPr>
              <a:t>So, combinational logic networks are basically DAGs!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52" dur="indefinite" restart="never" nodeType="tmRoot">
          <p:childTnLst>
            <p:seq>
              <p:cTn id="53" dur="indefinite" nodeType="mainSeq">
                <p:childTnLst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6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28600" y="46080"/>
            <a:ext cx="9600840" cy="675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600" strike="noStrike" u="none">
                <a:solidFill>
                  <a:srgbClr val="000000"/>
                </a:solidFill>
                <a:uFillTx/>
                <a:latin typeface="Arial"/>
              </a:rPr>
              <a:t>Prerequisites of the DAG-Covering Problem</a:t>
            </a:r>
            <a:endParaRPr b="0" lang="en-US" sz="3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subTitle"/>
          </p:nvPr>
        </p:nvSpPr>
        <p:spPr>
          <a:xfrm>
            <a:off x="228600" y="914400"/>
            <a:ext cx="9600840" cy="4343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Base Functions: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OpenSymbol"/>
              <a:buChar char="➸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A set of base functions is chosen (e.g., a two-input NAND-gate and an inverter), using which the logic function and library gates will be designed as graphs.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Subject Graph: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OpenSymbol"/>
              <a:buChar char="➸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optimized/simplified Boolean equation is converted into the subject graph, where each node is restricted to one of the base functions.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marL="216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Wingdings" charset="2"/>
              <a:buChar char="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Pattern Graph: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648000" indent="-216000" algn="just">
              <a:lnSpc>
                <a:spcPct val="100000"/>
              </a:lnSpc>
              <a:buClr>
                <a:srgbClr val="000000"/>
              </a:buClr>
              <a:buSzPct val="80000"/>
              <a:buFont typeface="OpenSymbol"/>
              <a:buChar char="➸"/>
            </a:pP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 </a:t>
            </a:r>
            <a:r>
              <a:rPr b="0" lang="en-US" sz="2400" strike="noStrike" u="none">
                <a:solidFill>
                  <a:srgbClr val="000000"/>
                </a:solidFill>
                <a:uFillTx/>
                <a:latin typeface="Arial"/>
              </a:rPr>
              <a:t>The logic function for each library gate is also represented by a pattern graph, where each node is restricted to one of the base functions.</a:t>
            </a:r>
            <a:endParaRPr b="0" lang="en-US" sz="2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9601200" y="5257800"/>
            <a:ext cx="502560" cy="411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fld id="{F013C5CA-033F-4944-AEEC-AB330A8C066B}" type="slidenum">
              <a:rPr b="0" lang="en-US" sz="1600" strike="noStrike" u="none">
                <a:solidFill>
                  <a:srgbClr val="000000"/>
                </a:solidFill>
                <a:uFillTx/>
                <a:latin typeface="Times New Roman"/>
              </a:rPr>
              <a:t>1</a:t>
            </a:fld>
            <a:endParaRPr b="0" lang="en-US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70" dur="indefinite" restart="never" nodeType="tmRoot">
          <p:childTnLst>
            <p:seq>
              <p:cTn id="71" dur="indefinite" nodeType="mainSeq">
                <p:childTnLst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6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79" dur="500"/>
                                        <p:tgtEl>
                                          <p:spTgt spid="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4" dur="500"/>
                                        <p:tgtEl>
                                          <p:spTgt spid="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87" dur="500"/>
                                        <p:tgtEl>
                                          <p:spTgt spid="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nodeType="click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2" dur="500"/>
                                        <p:tgtEl>
                                          <p:spTgt spid="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nodeType="withEffect" fill="hold" presetClass="entr" presetID="3" presetSubtype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blinds(horizontal)" transition="in">
                                      <p:cBhvr additive="repl">
                                        <p:cTn id="95" dur="500"/>
                                        <p:tgtEl>
                                          <p:spTgt spid="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</TotalTime>
  <Application>LibreOffice/24.8.7.2$Linux_X86_64 LibreOffice_project/480$Build-2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2025-06-16T16:19:23Z</dcterms:created>
  <dc:creator>Rashed Hassan Siam</dc:creator>
  <dc:description/>
  <dc:language>en-US</dc:language>
  <cp:lastModifiedBy>Rashed Hassan Siam</cp:lastModifiedBy>
  <dcterms:modified xsi:type="dcterms:W3CDTF">2025-06-17T05:18:48Z</dcterms:modified>
  <cp:revision>6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