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912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CA0B17-DDAE-4E3B-9598-5ABA8EB265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3640" y="301320"/>
            <a:ext cx="9069120" cy="12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000" y="6886080"/>
            <a:ext cx="319284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6640" y="6886080"/>
            <a:ext cx="23464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73550C-E40E-417E-AA7B-87970E73AE3D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3640" y="6886080"/>
            <a:ext cx="234648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3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240" y="1919880"/>
            <a:ext cx="9598680" cy="204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Technology Mapping</a:t>
            </a:r>
            <a:br>
              <a:rPr sz="3200"/>
            </a:b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The Directed Acyclic Graph-Covering Problem</a:t>
            </a:r>
            <a:br>
              <a:rPr sz="3200"/>
            </a:b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and</a:t>
            </a:r>
            <a:br>
              <a:rPr sz="3200"/>
            </a:br>
            <a:r>
              <a:rPr b="1" i="1" lang="en-US" sz="3200" strike="noStrike" u="none">
                <a:solidFill>
                  <a:srgbClr val="000000"/>
                </a:solidFill>
                <a:uFillTx/>
                <a:latin typeface="Arial"/>
              </a:rPr>
              <a:t>The Tree-Covering Problem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2458162-99FD-4D68-8CB2-D4ADB2E65B59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354280" y="4458240"/>
            <a:ext cx="4112640" cy="2741040"/>
          </a:xfrm>
          <a:prstGeom prst="rect">
            <a:avLst/>
          </a:prstGeom>
          <a:solidFill>
            <a:srgbClr val="ffffff"/>
          </a:solidFill>
          <a:ln w="18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t">
            <a:noAutofit/>
          </a:bodyPr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Presented to: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Professor Dr. Hafiz Md. Hasan Babu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Department of Computer Science and Engineering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University of Dhaka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86440" y="4458240"/>
            <a:ext cx="4115160" cy="2741040"/>
          </a:xfrm>
          <a:prstGeom prst="rect">
            <a:avLst/>
          </a:prstGeom>
          <a:solidFill>
            <a:srgbClr val="ffffff"/>
          </a:solidFill>
          <a:ln w="18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t">
            <a:noAutofit/>
          </a:bodyPr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Presented by: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Rashed Hassan Siam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Class Roll: FH-2343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Registration No: 2022-518-433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Department of Computer Science and Engineering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University of Dhaka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3988080" y="457200"/>
            <a:ext cx="2101680" cy="1202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Goals of the DAG-Covering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228240" y="1531800"/>
            <a:ext cx="9598680" cy="449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To find a “minimum cost covering” of the subject graph by choosing appropriate collection of pattern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Noto Sans"/>
              </a:rPr>
              <a:t>Covering means,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every node of the subject graph is contained in one (or more) of the pattern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Minimum cost covering means: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48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➲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Optimizing area of the cover.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648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60000"/>
              <a:buFont typeface="OpenSymbol"/>
              <a:buChar char="➲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Optimizing minimum delay of the cover.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04AD8A4-5F79-403E-8465-9C9BA6000005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0" dur="5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5" dur="500"/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8" dur="500"/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1" dur="500"/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Choice of Base Functions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choice is arbitrary as long as the base function set is functionally complete.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functionally complete function can express any other function.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Such as, two-input NANDs and inverters.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Different combinations of base functions produce different patterns of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8F4E8D0-D78E-4B5E-8CA7-AC56751333AA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228240" y="4444200"/>
            <a:ext cx="9598680" cy="23644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Base function set with: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Two-input, three-input, and four-input NAND-gates: 1 pattern.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Two-input NAND-gates and inverters: 18 patterns.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3308040" y="4002480"/>
            <a:ext cx="3463920" cy="631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2" dur="indefinite" restart="never" nodeType="tmRoot">
          <p:childTnLst>
            <p:seq>
              <p:cTn id="133" dur="indefinite" nodeType="mainSeq">
                <p:childTnLst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Creating the Subject and Pattern Graphs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logic function may have many combinations of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Happens due to the various possible combinations of the base function set.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Each representation is a potential subject graph for DAG-covering.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Every one of these subject graphs (starting points) should be considered for an optimum covering.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Similarly, many combinations of pattern graphs may also be generated.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Further increases the complexity of the DAG-covering problem.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8834CC8-0FFE-486E-9FDB-078BE5073CE2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2" dur="indefinite" restart="never" nodeType="tmRoot">
          <p:childTnLst>
            <p:seq>
              <p:cTn id="143" dur="indefinite" nodeType="mainSeq">
                <p:childTnLst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8" dur="500"/>
                                        <p:tgtEl>
                                          <p:spTgt spid="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1" dur="500"/>
                                        <p:tgtEl>
                                          <p:spTgt spid="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6" dur="500"/>
                                        <p:tgtEl>
                                          <p:spTgt spid="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9" dur="500"/>
                                        <p:tgtEl>
                                          <p:spTgt spid="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DAG-Covering Problem Complexity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DAG-covering-by-DAGs is NP-hard!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NP-hard means it’s not solvable in polynomial time.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Even with only three pattern graphs (inverter, two-input NAND, two-input NOR), and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Each subject graph node having no more than two incoming and outgoing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Heuristics can be a more effective approach.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But this is still an open problem.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L. Lavagno at U.C. Berkeley has achieved some degree of success.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CF6E88B-C46A-4B39-B0A3-23737865026D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6" dur="500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228240" y="97920"/>
            <a:ext cx="9598680" cy="89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Alternative Approach:</a:t>
            </a:r>
            <a:br>
              <a:rPr sz="3600"/>
            </a:b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Reducing the DAG-covering problem to a set of tree-covering-by-trees problems.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Tree circuit is a single output circuit.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Each gate except the output, feeds exactly one other gate.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No fanout/branching at the outputs of any of the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E49AD5D-A279-4C00-85D6-E0FE20EE0899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360000" y="3467520"/>
            <a:ext cx="5130720" cy="790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Partition the subject graph into trees by splitting it at the fanout points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2474640" y="4655520"/>
            <a:ext cx="5130720" cy="794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Cover each tree optimally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589280" y="5843520"/>
            <a:ext cx="5130720" cy="794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Merge the tree-covers into a cover for the subject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3" name=""/>
          <p:cNvCxnSpPr>
            <a:stCxn id="80" idx="3"/>
            <a:endCxn id="81" idx="3"/>
          </p:cNvCxnSpPr>
          <p:nvPr/>
        </p:nvCxnSpPr>
        <p:spPr>
          <a:xfrm>
            <a:off x="5490720" y="3862800"/>
            <a:ext cx="2115000" cy="1190520"/>
          </a:xfrm>
          <a:prstGeom prst="bentConnector3">
            <a:avLst>
              <a:gd name="adj1" fmla="val 108580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84" name=""/>
          <p:cNvCxnSpPr>
            <a:stCxn id="81" idx="1"/>
            <a:endCxn id="82" idx="1"/>
          </p:cNvCxnSpPr>
          <p:nvPr/>
        </p:nvCxnSpPr>
        <p:spPr>
          <a:xfrm flipH="1" flipV="1" rot="10800000">
            <a:off x="2474640" y="5052960"/>
            <a:ext cx="2115000" cy="1188360"/>
          </a:xfrm>
          <a:prstGeom prst="bentConnector3">
            <a:avLst>
              <a:gd name="adj1" fmla="val -8512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Splitting Subject Graph into Trees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Let’s consider the previous subject graph and split it: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27E57F6-F10B-48F7-B45F-2C5F1F110E03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11440" y="1717920"/>
            <a:ext cx="8454240" cy="437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1864440" y="3256200"/>
            <a:ext cx="228600" cy="30492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 flipH="1">
            <a:off x="1851840" y="3256560"/>
            <a:ext cx="228960" cy="30420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1864440" y="3784680"/>
            <a:ext cx="228600" cy="30492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 flipH="1">
            <a:off x="1851840" y="3785040"/>
            <a:ext cx="228960" cy="30420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685440" y="6094800"/>
            <a:ext cx="8684280" cy="1217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circuit on the left is not a tree, because there is one gate that feeds two other gates (marked as red crosses). So splitting it at these two locations, we obtained three trees (1, 2 and 3) on the right.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4404240" y="3358440"/>
            <a:ext cx="684000" cy="533520"/>
          </a:xfrm>
          <a:prstGeom prst="rightArrow">
            <a:avLst>
              <a:gd name="adj1" fmla="val 50000"/>
              <a:gd name="adj2" fmla="val 42675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4" dur="indefinite" restart="never" nodeType="tmRoot">
          <p:childTnLst>
            <p:seq>
              <p:cTn id="195" dur="indefinite" nodeType="mainSeq">
                <p:childTnLst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Tree Mapping Procedure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C534F8F-4C5A-4831-808F-37B79E657E71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4011120" y="1247400"/>
            <a:ext cx="2055600" cy="578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 phases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2571120" y="2447280"/>
            <a:ext cx="2055600" cy="1207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5450760" y="2447280"/>
            <a:ext cx="3918960" cy="1207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Tree covering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1" name=""/>
          <p:cNvCxnSpPr>
            <a:stCxn id="98" idx="2"/>
            <a:endCxn id="102" idx="0"/>
          </p:cNvCxnSpPr>
          <p:nvPr/>
        </p:nvCxnSpPr>
        <p:spPr>
          <a:xfrm flipH="1">
            <a:off x="2655720" y="1826280"/>
            <a:ext cx="2383560" cy="6213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103" name=""/>
          <p:cNvCxnSpPr>
            <a:stCxn id="98" idx="2"/>
            <a:endCxn id="100" idx="0"/>
          </p:cNvCxnSpPr>
          <p:nvPr/>
        </p:nvCxnSpPr>
        <p:spPr>
          <a:xfrm>
            <a:off x="5038920" y="1826280"/>
            <a:ext cx="2371680" cy="6213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104" name=""/>
          <p:cNvSpPr/>
          <p:nvPr/>
        </p:nvSpPr>
        <p:spPr>
          <a:xfrm>
            <a:off x="685440" y="3647520"/>
            <a:ext cx="3940920" cy="2140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Finds all possible ways in which a library pattern may cover some nodes of the subject tree.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571120" y="2447280"/>
            <a:ext cx="2055600" cy="1207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685440" y="2447280"/>
            <a:ext cx="3940920" cy="1207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5450760" y="3647520"/>
            <a:ext cx="3918960" cy="21409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Selects one optimum matching (minimum cost) for each node.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9" dur="indefinite" restart="never" nodeType="tmRoot">
          <p:childTnLst>
            <p:seq>
              <p:cTn id="220" dur="indefinite" nodeType="mainSeq">
                <p:childTnLst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Some Assumptions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subTitle"/>
          </p:nvPr>
        </p:nvSpPr>
        <p:spPr>
          <a:xfrm>
            <a:off x="228240" y="103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Let’s consider the Tree-3 for pattern matching and the library containing three gates (INV,1; NAND2,2; NAND3,3).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Base function set: two-input NANDs and inverters.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0E180083-C637-484E-A734-81E5CCAC23B2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4862880" y="2133000"/>
            <a:ext cx="3149640" cy="4673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600120" y="3623760"/>
            <a:ext cx="3540240" cy="174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"/>
          <p:cNvSpPr/>
          <p:nvPr/>
        </p:nvSpPr>
        <p:spPr>
          <a:xfrm>
            <a:off x="314640" y="5456520"/>
            <a:ext cx="4112640" cy="607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5021280" y="6752520"/>
            <a:ext cx="2825640" cy="607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7015680" y="2329200"/>
            <a:ext cx="903600" cy="389844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3"/>
          <a:stretch/>
        </p:blipFill>
        <p:spPr>
          <a:xfrm rot="16186200">
            <a:off x="8463240" y="3945600"/>
            <a:ext cx="1751400" cy="67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"/>
          <p:cNvSpPr/>
          <p:nvPr/>
        </p:nvSpPr>
        <p:spPr>
          <a:xfrm>
            <a:off x="8193600" y="3981600"/>
            <a:ext cx="685440" cy="456840"/>
          </a:xfrm>
          <a:prstGeom prst="leftRightArrow">
            <a:avLst>
              <a:gd name="adj1" fmla="val 50000"/>
              <a:gd name="adj2" fmla="val 29861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4"/>
          <a:stretch/>
        </p:blipFill>
        <p:spPr>
          <a:xfrm>
            <a:off x="8735040" y="5068080"/>
            <a:ext cx="1219320" cy="417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29" dur="indefinite" restart="never" nodeType="tmRoot">
          <p:childTnLst>
            <p:seq>
              <p:cTn id="230" dur="indefinite" nodeType="mainSeq">
                <p:childTnLst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Pattern Matching (Cover 1)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284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select the three-input NAND gate to match the output node, then we cover gates f and g, besides h; hence, we do not need matches for f and 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EF0B703D-F396-423C-8236-E83EE6825FFA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6643080" y="1485720"/>
            <a:ext cx="3097440" cy="459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2"/>
          <a:stretch/>
        </p:blipFill>
        <p:spPr>
          <a:xfrm>
            <a:off x="1679760" y="4316760"/>
            <a:ext cx="3540240" cy="16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1394280" y="6032520"/>
            <a:ext cx="4112640" cy="607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6749280" y="6008760"/>
            <a:ext cx="2825640" cy="607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7627680" y="3645000"/>
            <a:ext cx="684000" cy="18266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6" name=""/>
          <p:cNvSpPr/>
          <p:nvPr/>
        </p:nvSpPr>
        <p:spPr>
          <a:xfrm rot="5383800">
            <a:off x="2833560" y="4160880"/>
            <a:ext cx="608040" cy="9126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727680" y="3645000"/>
            <a:ext cx="684000" cy="182664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8779680" y="1573200"/>
            <a:ext cx="903600" cy="389844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9" name=""/>
          <p:cNvSpPr/>
          <p:nvPr/>
        </p:nvSpPr>
        <p:spPr>
          <a:xfrm>
            <a:off x="1766880" y="50702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1767240" y="59342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 flipV="1">
            <a:off x="3824280" y="4316760"/>
            <a:ext cx="360" cy="75348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2" name=""/>
          <p:cNvSpPr/>
          <p:nvPr/>
        </p:nvSpPr>
        <p:spPr>
          <a:xfrm>
            <a:off x="3824280" y="4338000"/>
            <a:ext cx="104544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3825000" y="5934240"/>
            <a:ext cx="1045080" cy="1584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4869720" y="4352760"/>
            <a:ext cx="360" cy="15930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>
            <a:off x="1766880" y="5070240"/>
            <a:ext cx="360" cy="8805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>
            <a:off x="2105280" y="521676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2933280" y="430488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3221280" y="497664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4265280" y="444888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9" dur="indefinite" restart="never" nodeType="tmRoot">
          <p:childTnLst>
            <p:seq>
              <p:cTn id="260" dur="indefinite" nodeType="mainSeq">
                <p:childTnLst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9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Pattern Matching (Cover 2)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284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choose the two-input NAND gate, then we need to select gates to cover f and 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E422063-0F0A-4C94-AB4A-AD33203E58FE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6643080" y="1485720"/>
            <a:ext cx="3097440" cy="4595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679760" y="4316760"/>
            <a:ext cx="3540240" cy="16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"/>
          <p:cNvSpPr/>
          <p:nvPr/>
        </p:nvSpPr>
        <p:spPr>
          <a:xfrm>
            <a:off x="1394280" y="6032520"/>
            <a:ext cx="4112640" cy="607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6749280" y="6008760"/>
            <a:ext cx="2825640" cy="607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7627680" y="3645000"/>
            <a:ext cx="684000" cy="18266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rot="5383800">
            <a:off x="2833560" y="4160880"/>
            <a:ext cx="608040" cy="9126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rot="5383800">
            <a:off x="2070360" y="5150160"/>
            <a:ext cx="608040" cy="7545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6727680" y="3645000"/>
            <a:ext cx="684000" cy="182664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 rot="5383800">
            <a:off x="2974680" y="5218920"/>
            <a:ext cx="608040" cy="62964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8779680" y="1573200"/>
            <a:ext cx="903600" cy="389844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53" name=""/>
          <p:cNvSpPr/>
          <p:nvPr/>
        </p:nvSpPr>
        <p:spPr>
          <a:xfrm>
            <a:off x="2105280" y="521676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2933280" y="430488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3221280" y="497664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4265280" y="444888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 rot="5383800">
            <a:off x="4097520" y="4379040"/>
            <a:ext cx="608040" cy="7639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0" dur="indefinite" restart="never" nodeType="tmRoot">
          <p:childTnLst>
            <p:seq>
              <p:cTn id="321" dur="indefinite" nodeType="mainSeq">
                <p:childTnLst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8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Contents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56240" y="1170720"/>
            <a:ext cx="9672840" cy="588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Technology Mapping and its Approaches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Dos and Don’ts of Technology Mapping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Directed Acyclic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Prerequisites and Goals of the DAG-Covering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Choice of Base Functions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</a:rPr>
              <a:t>Creating the Subject and Pattern Graphs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DAG-Covering Problem Complexity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Alternative Approach: The Tree-Covering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Splitting Subject Graph into Trees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Tree Mapping Procedure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Tree Covering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i="1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Advantages and Limitations of The Tree-Covering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FF45762-712A-48EE-A859-8BAA7713C508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Tree Covering (Cover 1)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284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465D4CB-5B7A-4E6B-9625-C1F46552DDAC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1" name="" descr=""/>
          <p:cNvPicPr/>
          <p:nvPr/>
        </p:nvPicPr>
        <p:blipFill>
          <a:blip r:embed="rId1"/>
          <a:stretch/>
        </p:blipFill>
        <p:spPr>
          <a:xfrm>
            <a:off x="6751080" y="225720"/>
            <a:ext cx="3097440" cy="4595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"/>
          <p:cNvSpPr/>
          <p:nvPr/>
        </p:nvSpPr>
        <p:spPr>
          <a:xfrm>
            <a:off x="7735680" y="2385000"/>
            <a:ext cx="684000" cy="18266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35680" y="2385000"/>
            <a:ext cx="684000" cy="182664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8887680" y="313200"/>
            <a:ext cx="903600" cy="389844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46440" y="1089000"/>
            <a:ext cx="6704640" cy="4625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" descr=""/>
          <p:cNvPicPr/>
          <p:nvPr/>
        </p:nvPicPr>
        <p:blipFill>
          <a:blip r:embed="rId3"/>
          <a:stretch/>
        </p:blipFill>
        <p:spPr>
          <a:xfrm>
            <a:off x="6539760" y="5175360"/>
            <a:ext cx="3540240" cy="16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"/>
          <p:cNvSpPr/>
          <p:nvPr/>
        </p:nvSpPr>
        <p:spPr>
          <a:xfrm rot="5383800">
            <a:off x="7693560" y="5019480"/>
            <a:ext cx="608040" cy="9126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8" name=""/>
          <p:cNvSpPr/>
          <p:nvPr/>
        </p:nvSpPr>
        <p:spPr>
          <a:xfrm>
            <a:off x="6626880" y="59288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>
            <a:off x="6627240" y="679284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V="1">
            <a:off x="8684280" y="5175360"/>
            <a:ext cx="360" cy="75348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1" name=""/>
          <p:cNvSpPr/>
          <p:nvPr/>
        </p:nvSpPr>
        <p:spPr>
          <a:xfrm>
            <a:off x="8684280" y="5196600"/>
            <a:ext cx="104544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>
            <a:off x="8685000" y="6792840"/>
            <a:ext cx="1045080" cy="1584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>
            <a:off x="9729720" y="5211360"/>
            <a:ext cx="360" cy="15930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4" name=""/>
          <p:cNvSpPr/>
          <p:nvPr/>
        </p:nvSpPr>
        <p:spPr>
          <a:xfrm>
            <a:off x="6626880" y="5928840"/>
            <a:ext cx="360" cy="8805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>
            <a:off x="6965280" y="607536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"/>
          <p:cNvSpPr/>
          <p:nvPr/>
        </p:nvSpPr>
        <p:spPr>
          <a:xfrm>
            <a:off x="7793280" y="516348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8081280" y="583524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"/>
          <p:cNvSpPr/>
          <p:nvPr/>
        </p:nvSpPr>
        <p:spPr>
          <a:xfrm>
            <a:off x="9125280" y="530748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9" dur="indefinite" restart="never" nodeType="tmRoot">
          <p:childTnLst>
            <p:seq>
              <p:cTn id="370" dur="indefinite" nodeType="mainSeq">
                <p:childTnLst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Tree Covering (Cover 2)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571284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33A85BF-428A-4352-8331-CD02CEE9EFA4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6751080" y="225720"/>
            <a:ext cx="3097440" cy="4595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" name=""/>
          <p:cNvSpPr/>
          <p:nvPr/>
        </p:nvSpPr>
        <p:spPr>
          <a:xfrm>
            <a:off x="7735680" y="2385000"/>
            <a:ext cx="684000" cy="18266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6835680" y="2385000"/>
            <a:ext cx="684000" cy="182664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8887680" y="313200"/>
            <a:ext cx="903600" cy="389844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46440" y="1089000"/>
            <a:ext cx="6704640" cy="4625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tretch/>
        </p:blipFill>
        <p:spPr>
          <a:xfrm>
            <a:off x="6539760" y="5175360"/>
            <a:ext cx="3540240" cy="16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"/>
          <p:cNvSpPr/>
          <p:nvPr/>
        </p:nvSpPr>
        <p:spPr>
          <a:xfrm rot="5383800">
            <a:off x="7693560" y="5019480"/>
            <a:ext cx="608040" cy="9126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89" name=""/>
          <p:cNvSpPr/>
          <p:nvPr/>
        </p:nvSpPr>
        <p:spPr>
          <a:xfrm rot="5383800">
            <a:off x="6930360" y="6008760"/>
            <a:ext cx="608040" cy="7545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 rot="5383800">
            <a:off x="7834680" y="6077520"/>
            <a:ext cx="608040" cy="62964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6965280" y="607536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7793280" y="516348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8081280" y="583524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9125280" y="5307480"/>
            <a:ext cx="415800" cy="60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 rot="5383800">
            <a:off x="8957520" y="5237640"/>
            <a:ext cx="608040" cy="76392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>
            <a:off x="4800600" y="3707280"/>
            <a:ext cx="1733760" cy="2415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More costly than Cover 1,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so it is discarded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5437800" y="3043800"/>
            <a:ext cx="456480" cy="662760"/>
          </a:xfrm>
          <a:prstGeom prst="downArrow">
            <a:avLst>
              <a:gd name="adj1" fmla="val 50000"/>
              <a:gd name="adj2" fmla="val 36280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6" dur="indefinite" restart="never" nodeType="tmRoot">
          <p:childTnLst>
            <p:seq>
              <p:cTn id="377" dur="indefinite" nodeType="mainSeq">
                <p:childTnLst>
                  <p:par>
                    <p:cTn id="378" fill="hold">
                      <p:stCondLst>
                        <p:cond delay="indefinite"/>
                      </p:stCondLst>
                      <p:childTnLst>
                        <p:par>
                          <p:cTn id="379" fill="hold">
                            <p:stCondLst>
                              <p:cond delay="0"/>
                            </p:stCondLst>
                            <p:childTnLst>
                              <p:par>
                                <p:cTn id="38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0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Advantages of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NP-hardness of DAG-covering is removed.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Linear complexity can be achieved due to splitting of the subject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Pattern matching is easier due to the reduction of search space.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This method has proven to be quite effective.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0736A42-D898-4CB7-A95F-AE3150B35FE3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Limitations of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Loss of global view due to the step of partitioning into trees.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Covers across partition boundaries are not allowed.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Inefficient reduction of search space may affect the quality of the final solution.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Does not always provide the exact optimum solution.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2141C26-928D-4013-A392-BC334BB91CF9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References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Logic Synthesis and Verification Algorithms, Gary D. Hachtel and Fabio Somenzi.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DAGON: Technology Binding and Local Optimization by DAG Matching, K. Keutzer.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A5261D9-63A3-4B16-A242-04084A8254D1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228240" y="332928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Thank You!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2296405-7D7E-401F-B56C-1A3C2C825B7F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1" dur="indefinite" restart="never" nodeType="tmRoot">
          <p:childTnLst>
            <p:seq>
              <p:cTn id="392" dur="indefinite" nodeType="mainSeq">
                <p:childTnLst>
                  <p:par>
                    <p:cTn id="393" fill="hold">
                      <p:stCondLst>
                        <p:cond delay="indefinite"/>
                      </p:stCondLst>
                      <p:childTnLst>
                        <p:par>
                          <p:cTn id="394" fill="hold">
                            <p:stCondLst>
                              <p:cond delay="0"/>
                            </p:stCondLst>
                            <p:childTnLst>
                              <p:par>
                                <p:cTn id="3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7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8" dur="500" fill="hold"/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Technology Mapping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Helps to implement a logic circuit.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Performs the final gate selection from a particular library.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library is also known as the Technology Library.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Consists of several gates (NAND2,2; NOR2,2; INV,1 etc.).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4E42636C-1F10-4E1C-AF26-2D6624AFCA14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158480" y="3295080"/>
            <a:ext cx="7759800" cy="2226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Feasible Circuits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Optimal with respect to area.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Least number of nodes/gates.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Satisfies a maximum critical-path delay.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longest path of the circuit from input to output.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Should be within a specified threshold.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231ADA0-5C64-4C67-8C61-64F334F0CB52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" name="" descr=""/>
          <p:cNvPicPr/>
          <p:nvPr/>
        </p:nvPicPr>
        <p:blipFill>
          <a:blip r:embed="rId1"/>
          <a:stretch/>
        </p:blipFill>
        <p:spPr>
          <a:xfrm>
            <a:off x="1542600" y="3716640"/>
            <a:ext cx="6992280" cy="2683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Dos and Don’ts of Technology Mapping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 algn="just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9AF112A8-8C78-4E16-9DDC-0F689B36B769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36280" y="3859560"/>
            <a:ext cx="3426840" cy="559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Technology Mapping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5588280" y="1240200"/>
            <a:ext cx="3426840" cy="26632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Doesn’t change the structure of the circuit radically.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Doesn’t reduce the number of levels of logic.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5587920" y="4439880"/>
            <a:ext cx="3426840" cy="2660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Chooses the fastest gates along the critical path.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Uses the most area-efficient combination of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9" name=""/>
          <p:cNvCxnSpPr>
            <a:stCxn id="26" idx="3"/>
            <a:endCxn id="27" idx="1"/>
          </p:cNvCxnSpPr>
          <p:nvPr/>
        </p:nvCxnSpPr>
        <p:spPr>
          <a:xfrm flipV="1">
            <a:off x="4263120" y="2571840"/>
            <a:ext cx="1325520" cy="1567800"/>
          </a:xfrm>
          <a:prstGeom prst="bentConnector3">
            <a:avLst>
              <a:gd name="adj1" fmla="val 50475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30" name=""/>
          <p:cNvCxnSpPr>
            <a:stCxn id="26" idx="3"/>
            <a:endCxn id="28" idx="1"/>
          </p:cNvCxnSpPr>
          <p:nvPr/>
        </p:nvCxnSpPr>
        <p:spPr>
          <a:xfrm>
            <a:off x="4263120" y="4139280"/>
            <a:ext cx="1325160" cy="1630800"/>
          </a:xfrm>
          <a:prstGeom prst="bentConnector3">
            <a:avLst>
              <a:gd name="adj1" fmla="val 50054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Technology Mapping Approaches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3FC4857-EDBB-42B7-8ED8-FF935E94A7F1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3392640" y="1283400"/>
            <a:ext cx="3426840" cy="559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 basic approaches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1196640" y="2963520"/>
            <a:ext cx="3426840" cy="1013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Rule-based techniques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480280" y="2963520"/>
            <a:ext cx="3426840" cy="1013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Graph covering techniques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7" name=""/>
          <p:cNvCxnSpPr>
            <a:stCxn id="34" idx="2"/>
            <a:endCxn id="35" idx="0"/>
          </p:cNvCxnSpPr>
          <p:nvPr/>
        </p:nvCxnSpPr>
        <p:spPr>
          <a:xfrm rot="5400000">
            <a:off x="3447360" y="1305000"/>
            <a:ext cx="1121040" cy="2196360"/>
          </a:xfrm>
          <a:prstGeom prst="bentConnector3">
            <a:avLst>
              <a:gd name="adj1" fmla="val 50112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38" name=""/>
          <p:cNvCxnSpPr>
            <a:stCxn id="34" idx="2"/>
            <a:endCxn id="36" idx="0"/>
          </p:cNvCxnSpPr>
          <p:nvPr/>
        </p:nvCxnSpPr>
        <p:spPr>
          <a:xfrm flipH="1" rot="16200000">
            <a:off x="5589360" y="1359000"/>
            <a:ext cx="1121040" cy="2088000"/>
          </a:xfrm>
          <a:prstGeom prst="bentConnector3">
            <a:avLst>
              <a:gd name="adj1" fmla="val 50080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39" name=""/>
          <p:cNvSpPr/>
          <p:nvPr/>
        </p:nvSpPr>
        <p:spPr>
          <a:xfrm>
            <a:off x="1196640" y="3971520"/>
            <a:ext cx="3426840" cy="3052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Applies a set of rules (e.g., De Morgan’s law) to convert expressions into implementable gate-level circuits.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480280" y="3971520"/>
            <a:ext cx="3426840" cy="3052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Applies a set of base functions (e.g., NAND and inverter) which maps or covers all the graphs of the circuits and library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Directed Acyclic Graph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graph made of nodes connected by directed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There are no cycles.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432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0000"/>
              <a:buFont typeface="Wingdings 3" charset="2"/>
              <a:buChar char="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We can't start at a node and return to it by following the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 short, it is also called DAG.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D00DFF51-A6C3-45A2-87EE-4487B593E14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5167800" y="3316320"/>
            <a:ext cx="4091400" cy="41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5" name=""/>
          <p:cNvSpPr/>
          <p:nvPr/>
        </p:nvSpPr>
        <p:spPr>
          <a:xfrm>
            <a:off x="708840" y="4326480"/>
            <a:ext cx="3198240" cy="24361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 directed acyclic graph, where the circles are nodes and arrows are the directed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909240" y="5521320"/>
            <a:ext cx="11196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Logic Network in DAG Form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consider the previous DAG example, and replace its nodes with various gates, inputs and outputs, we get: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947312E-7F64-4029-9F10-0C5285918CF3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/>
          <a:stretch/>
        </p:blipFill>
        <p:spPr>
          <a:xfrm>
            <a:off x="632160" y="2179800"/>
            <a:ext cx="4091400" cy="3913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2"/>
          <a:stretch/>
        </p:blipFill>
        <p:spPr>
          <a:xfrm>
            <a:off x="5800680" y="2124000"/>
            <a:ext cx="3578400" cy="3835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"/>
          <p:cNvSpPr/>
          <p:nvPr/>
        </p:nvSpPr>
        <p:spPr>
          <a:xfrm>
            <a:off x="4944240" y="3837600"/>
            <a:ext cx="684000" cy="533520"/>
          </a:xfrm>
          <a:prstGeom prst="rightArrow">
            <a:avLst>
              <a:gd name="adj1" fmla="val 50000"/>
              <a:gd name="adj2" fmla="val 42675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1267920" y="6207840"/>
            <a:ext cx="7541640" cy="7995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So, combinational logic networks are basically DAGs!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28240" y="61200"/>
            <a:ext cx="9598680" cy="8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Prerequisites of the DAG-Covering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28240" y="1218960"/>
            <a:ext cx="9598680" cy="57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9600480" y="7009200"/>
            <a:ext cx="501120" cy="54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38238A3-1967-41A4-9115-1E5B38251DD9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404640" y="1487520"/>
            <a:ext cx="2815560" cy="1013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Base Functions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404640" y="2495520"/>
            <a:ext cx="2815560" cy="3809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 set of chosen functions (e.g., a two-input NAND-gate and an inverter).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Used to design the graphs of the logic function and the library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3646800" y="1487520"/>
            <a:ext cx="2812680" cy="1013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Subject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3646800" y="2495520"/>
            <a:ext cx="2812680" cy="3809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simplified Boolean network is converted into the subject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Each node is restricted to one of the base functions.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6848640" y="1451520"/>
            <a:ext cx="2815560" cy="1013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6848640" y="2459520"/>
            <a:ext cx="2815560" cy="3845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logic function for each library gate is converted into a pattern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Each node is restricted to one of the base functions.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8" dur="indefinite" restart="never" nodeType="tmRoot">
          <p:childTnLst>
            <p:seq>
              <p:cTn id="89" dur="indefinite" nodeType="mainSeq">
                <p:childTnLst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Application>LibreOffice/24.8.7.2$Linux_X86_64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2025-06-16T16:19:23Z</dcterms:created>
  <dc:creator>Rashed Hassan Siam</dc:creator>
  <dc:description/>
  <dc:language>en-US</dc:language>
  <cp:lastModifiedBy>Rashed Hassan Siam</cp:lastModifiedBy>
  <dcterms:modified xsi:type="dcterms:W3CDTF">2025-06-24T00:20:04Z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