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9840" cy="12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481C3A-D484-4294-A5AA-BCF1AF3FB3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9840" cy="12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000" y="6886080"/>
            <a:ext cx="3193560" cy="51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6640" y="6886080"/>
            <a:ext cx="2347200" cy="51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F7A244-4721-42DB-BF65-2B172FF2376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6886080"/>
            <a:ext cx="2347200" cy="51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240" y="1919880"/>
            <a:ext cx="9599400" cy="20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Technology Mapping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The Directed Acyclic Graph-Covering Problem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and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The Tree-Covering Problem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1534F76-DAFB-4A92-84FF-9C6E9742943F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354280" y="4458240"/>
            <a:ext cx="4113360" cy="2741760"/>
          </a:xfrm>
          <a:prstGeom prst="rect">
            <a:avLst/>
          </a:prstGeom>
          <a:solidFill>
            <a:srgbClr val="ffffff"/>
          </a:solidFill>
          <a:ln w="18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t">
            <a:noAutofit/>
          </a:bodyPr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to: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Professor Dr. Hafiz Md. Hasan Babu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Department of Computer Science and Engineering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University of Dhaka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86440" y="4458240"/>
            <a:ext cx="4115880" cy="2741760"/>
          </a:xfrm>
          <a:prstGeom prst="rect">
            <a:avLst/>
          </a:prstGeom>
          <a:solidFill>
            <a:srgbClr val="ffffff"/>
          </a:solidFill>
          <a:ln w="18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t">
            <a:noAutofit/>
          </a:bodyPr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by: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Rashed Hassan Siam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Class Roll: FH-2343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Registration No: 2022-518-433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Department of Computer Science and Engineering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University of Dhaka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3988080" y="457200"/>
            <a:ext cx="2102400" cy="1203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Goals of 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228240" y="1531800"/>
            <a:ext cx="9599400" cy="44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To find a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“minimum cost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covering” of the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subject graph by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choosing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appropriate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collection of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pattern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"/>
              </a:rPr>
              <a:t>Covering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"/>
              </a:rPr>
              <a:t>means,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every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node of the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subject graph is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contained in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one (or more) of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pattern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Minimum cost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covering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means: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➲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Optimizing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area of the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cover.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➲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Optimizing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minimum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delay of the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cover.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CC2968A-978D-4FA4-82F7-FCDA56B61BBA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8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Choice of Base Functions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choice is arbitrary as long as the base function set is functionally complete.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functionally complete function can express any other function.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Such as, two-input NANDs and inverters.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Different combinations of base functions produce different patterns of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856DD12-BB66-4912-A02E-80EF619C31A6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28240" y="4444200"/>
            <a:ext cx="9599400" cy="2365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Base function set with: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Two-input, three-input, and four-input NAND-gates: 1 pattern.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Two-input NAND-gates and inverters: 18 patterns.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308040" y="4002480"/>
            <a:ext cx="3464640" cy="63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Creating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Subject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and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Pattern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Graphs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logic function may have many combinations of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Happens due to the various possible combinations of the base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function set.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Each representation is a potential subject graph for DAG-covering.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Every one of these subject graphs (starting points) should be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considered for an optimum covering.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Similarly, many combinations of pattern graphs may also be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generated.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Further increases the complexity of the DAG-covering problem.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366AA9E-07BF-4E6C-80D8-907C1BDB4C77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1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6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9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DAG-Covering Problem Complexity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DAG-covering-by-DAGs is NP-hard!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NP-hard means it’s not solvable in polynomial time.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Even with only three pattern graphs (inverter, two-input NAND, two-input NOR), and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Each subject graph node having no more than two incoming and outgoing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Heuristics can be a more effective approach.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But this is still an open problem.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L. Lavagno at U.C. Berkeley has achieved some degree of success.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83380D8-E6A0-4EAD-9D8F-9D0585FA0866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6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8240" y="97920"/>
            <a:ext cx="959940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Alternative Approach:</a:t>
            </a:r>
            <a:br>
              <a:rPr sz="3600"/>
            </a:b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Reducing the DAG-covering problem to a set of tree-covering-by-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trees problems.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Tree circuit is a single output circuit.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gate except the output, feeds exactly one other gate.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No fanout/branching at the outputs of any of the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0266CAA-7BBD-4AAF-A152-84F15DBF3A67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3467520"/>
            <a:ext cx="5131440" cy="791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Partition the subject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graph into trees by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splitting it at the fanout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points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474640" y="4655520"/>
            <a:ext cx="5131440" cy="795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Cover each tree optimally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89280" y="5843520"/>
            <a:ext cx="5131440" cy="795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-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j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3" name=""/>
          <p:cNvCxnSpPr>
            <a:stCxn id="80" idx="3"/>
            <a:endCxn id="81" idx="3"/>
          </p:cNvCxnSpPr>
          <p:nvPr/>
        </p:nvCxnSpPr>
        <p:spPr>
          <a:xfrm>
            <a:off x="5491440" y="3863160"/>
            <a:ext cx="2115000" cy="1190520"/>
          </a:xfrm>
          <a:prstGeom prst="bentConnector3">
            <a:avLst>
              <a:gd name="adj1" fmla="val 108512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84" name=""/>
          <p:cNvCxnSpPr>
            <a:stCxn id="81" idx="1"/>
            <a:endCxn id="82" idx="1"/>
          </p:cNvCxnSpPr>
          <p:nvPr/>
        </p:nvCxnSpPr>
        <p:spPr>
          <a:xfrm flipH="1" flipV="1" rot="10800000">
            <a:off x="2474640" y="5053320"/>
            <a:ext cx="2115000" cy="1188360"/>
          </a:xfrm>
          <a:prstGeom prst="bentConnector3">
            <a:avLst>
              <a:gd name="adj1" fmla="val -8512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Splitting Subject Graph into Trees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Let’s consider the previous subject graph and split it: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227ECAC-DC8D-40AC-A532-16F6ECA9CF96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11440" y="1717920"/>
            <a:ext cx="8454960" cy="4375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1864440" y="3256200"/>
            <a:ext cx="228600" cy="30492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>
            <a:off x="1851840" y="3256560"/>
            <a:ext cx="228960" cy="3042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1864440" y="3784680"/>
            <a:ext cx="228600" cy="30492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 flipH="1">
            <a:off x="1851840" y="3785040"/>
            <a:ext cx="228960" cy="3042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685440" y="6094800"/>
            <a:ext cx="8685000" cy="1217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circuit on the left is not a tree, because there is one gate that feeds two other gates (marked as red crosses). So splitting it at these two locations, we obtained three trees (1, 2 and 3) on the right.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04240" y="3358440"/>
            <a:ext cx="684720" cy="534240"/>
          </a:xfrm>
          <a:prstGeom prst="rightArrow">
            <a:avLst>
              <a:gd name="adj1" fmla="val 50000"/>
              <a:gd name="adj2" fmla="val 4267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Tree Mapping Procedure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7969A5C-0A0E-4385-B4BE-A180DBD6F99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011120" y="1247400"/>
            <a:ext cx="2056320" cy="579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 phases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571120" y="2447280"/>
            <a:ext cx="2056320" cy="1208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450760" y="2447280"/>
            <a:ext cx="3919680" cy="1208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Tree covering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1" name=""/>
          <p:cNvCxnSpPr>
            <a:stCxn id="98" idx="2"/>
            <a:endCxn id="102" idx="0"/>
          </p:cNvCxnSpPr>
          <p:nvPr/>
        </p:nvCxnSpPr>
        <p:spPr>
          <a:xfrm flipH="1">
            <a:off x="2656080" y="1827000"/>
            <a:ext cx="2383560" cy="62064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103" name=""/>
          <p:cNvCxnSpPr>
            <a:stCxn id="98" idx="2"/>
            <a:endCxn id="100" idx="0"/>
          </p:cNvCxnSpPr>
          <p:nvPr/>
        </p:nvCxnSpPr>
        <p:spPr>
          <a:xfrm>
            <a:off x="5039280" y="1827000"/>
            <a:ext cx="2371680" cy="62064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04" name=""/>
          <p:cNvSpPr/>
          <p:nvPr/>
        </p:nvSpPr>
        <p:spPr>
          <a:xfrm>
            <a:off x="685440" y="3647520"/>
            <a:ext cx="3941640" cy="2141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Finds all possible ways in which a library pattern may cover some nodes of the subject tree.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571120" y="2447280"/>
            <a:ext cx="2056320" cy="1208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85440" y="2447280"/>
            <a:ext cx="3941640" cy="1208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5450760" y="3647520"/>
            <a:ext cx="3919680" cy="2141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Selects one optimum matching (minimum cost) for each node.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Some Assumptions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Let’s consider the Tree-3 for pattern matching and the library containing three gates (INV,1; NAND2,2; NAND3,3) as shown below: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9189D2F-AEC2-4639-BF20-9B75885F6D9F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014880" y="2133000"/>
            <a:ext cx="3150360" cy="4673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996120" y="3623760"/>
            <a:ext cx="3540960" cy="1749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710640" y="5456520"/>
            <a:ext cx="4113360" cy="608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6173280" y="6752520"/>
            <a:ext cx="2826360" cy="608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Pattern Matching (Cover 1)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356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select the three-input NAND gate to match the output node, then we cover gates f and g, besides h; hence, we do not need matches for f and 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E45770C-69D1-4799-B3F9-235B1206703F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643080" y="1485720"/>
            <a:ext cx="3098160" cy="4596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1679760" y="4316760"/>
            <a:ext cx="3540960" cy="163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1394280" y="6032520"/>
            <a:ext cx="4113360" cy="608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6749280" y="6008760"/>
            <a:ext cx="2826360" cy="608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7627680" y="3645000"/>
            <a:ext cx="684720" cy="18273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 rot="5383800">
            <a:off x="2833560" y="4161600"/>
            <a:ext cx="608760" cy="9133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6727680" y="3645000"/>
            <a:ext cx="684720" cy="182736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8779680" y="1573200"/>
            <a:ext cx="904320" cy="389916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766880" y="50702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>
            <a:off x="1767240" y="59342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 flipV="1">
            <a:off x="3824280" y="4316760"/>
            <a:ext cx="360" cy="75348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3824280" y="433800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3825000" y="5934240"/>
            <a:ext cx="1045080" cy="1584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4869720" y="4352760"/>
            <a:ext cx="360" cy="15930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766880" y="5070240"/>
            <a:ext cx="360" cy="8805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2105280" y="521676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933280" y="430488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221280" y="497664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4265280" y="444888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Pattern Matching (Cover 2)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356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choose the two-input NAND gate, then we need to select gates to cover f and 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D329DBD-9EE5-445D-BB66-A4BDC0C3E926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643080" y="1485720"/>
            <a:ext cx="3098160" cy="4596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1679760" y="4316760"/>
            <a:ext cx="3540960" cy="163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1394280" y="6032520"/>
            <a:ext cx="4113360" cy="608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6749280" y="6008760"/>
            <a:ext cx="2826360" cy="608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627680" y="3645000"/>
            <a:ext cx="684720" cy="18273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 rot="5383800">
            <a:off x="2833560" y="4161600"/>
            <a:ext cx="608760" cy="9133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rot="5383800">
            <a:off x="2069640" y="5150160"/>
            <a:ext cx="608760" cy="75528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>
            <a:off x="6727680" y="3645000"/>
            <a:ext cx="684720" cy="182736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 rot="5383800">
            <a:off x="2974680" y="5218920"/>
            <a:ext cx="608760" cy="63036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>
            <a:off x="8779680" y="1573200"/>
            <a:ext cx="904320" cy="389916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2105280" y="521676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933280" y="430488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221280" y="497664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265280" y="444888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 rot="5383800">
            <a:off x="4096800" y="4379040"/>
            <a:ext cx="608760" cy="7646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Contents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56240" y="1170720"/>
            <a:ext cx="9673560" cy="5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Technology Mapping and its Approaches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Dos and Don’ts of Technology Mapping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Directed Acyclic Graph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Prerequisites and Goals of the DAG-Covering Problem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Choice of Base Functions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Creating the Subject and Pattern Graphs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DAG-Covering Problem Complexity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Alternative Approach: The Tree-Covering Problem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Splitting Subject Graph into Trees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Tree Mapping Procedure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Tree Covering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Advantages and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 of The Tree-Covering Problem</a:t>
            </a:r>
            <a:endParaRPr b="0" i="1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8A85C34-A58B-42A3-B702-D39F60E3841D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Tree Covering (Cover 1)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356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A2CD0C8-B36E-452B-8421-D66F573DFA3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6751080" y="225720"/>
            <a:ext cx="3098160" cy="459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7735680" y="2385000"/>
            <a:ext cx="684720" cy="18273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>
            <a:off x="6835680" y="2385000"/>
            <a:ext cx="684720" cy="182736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8887680" y="313200"/>
            <a:ext cx="904320" cy="389916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46440" y="1089000"/>
            <a:ext cx="6705360" cy="462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6539760" y="5175360"/>
            <a:ext cx="3540960" cy="163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"/>
          <p:cNvSpPr/>
          <p:nvPr/>
        </p:nvSpPr>
        <p:spPr>
          <a:xfrm rot="5383800">
            <a:off x="7693560" y="5020200"/>
            <a:ext cx="608760" cy="9133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6626880" y="59288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6627240" y="67928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V="1">
            <a:off x="8684280" y="5175360"/>
            <a:ext cx="360" cy="75348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8684280" y="519660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8685000" y="6792840"/>
            <a:ext cx="1045080" cy="1584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9729720" y="5211360"/>
            <a:ext cx="360" cy="15930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6626880" y="5928840"/>
            <a:ext cx="360" cy="8805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965280" y="607536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7793280" y="516348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081280" y="583524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9125280" y="530748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v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n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g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(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v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r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356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F6D04EB-25E5-4759-B0A2-DF4D69A0946F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6751080" y="225720"/>
            <a:ext cx="3098160" cy="459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7735680" y="2385000"/>
            <a:ext cx="684720" cy="18273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0" name=""/>
          <p:cNvSpPr/>
          <p:nvPr/>
        </p:nvSpPr>
        <p:spPr>
          <a:xfrm>
            <a:off x="6835680" y="2385000"/>
            <a:ext cx="684720" cy="182736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8887680" y="313200"/>
            <a:ext cx="904320" cy="389916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46440" y="1089000"/>
            <a:ext cx="6705360" cy="462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6539760" y="5175360"/>
            <a:ext cx="3540960" cy="163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"/>
          <p:cNvSpPr/>
          <p:nvPr/>
        </p:nvSpPr>
        <p:spPr>
          <a:xfrm rot="5383800">
            <a:off x="7693560" y="5020200"/>
            <a:ext cx="608760" cy="9133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 rot="5383800">
            <a:off x="6929640" y="6008760"/>
            <a:ext cx="608760" cy="75528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 rot="5383800">
            <a:off x="7834680" y="6077520"/>
            <a:ext cx="608760" cy="63036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6965280" y="607536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793280" y="516348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081280" y="583524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125280" y="5307480"/>
            <a:ext cx="4165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rot="5383800">
            <a:off x="8956800" y="5237640"/>
            <a:ext cx="608760" cy="7646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2" name=""/>
          <p:cNvSpPr/>
          <p:nvPr/>
        </p:nvSpPr>
        <p:spPr>
          <a:xfrm>
            <a:off x="4800600" y="3707280"/>
            <a:ext cx="1734480" cy="24163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More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costly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than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Cover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1,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so it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is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discar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437800" y="3043800"/>
            <a:ext cx="457200" cy="663480"/>
          </a:xfrm>
          <a:prstGeom prst="downArrow">
            <a:avLst>
              <a:gd name="adj1" fmla="val 50000"/>
              <a:gd name="adj2" fmla="val 3628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2" dur="indefinite" restart="never" nodeType="tmRoot">
          <p:childTnLst>
            <p:seq>
              <p:cTn id="363" dur="indefinite" nodeType="mainSeq">
                <p:childTnLst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Advantages of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NP-hardness of DAG-covering is removed.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Linear complexity can be achieved due to splitting of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Pattern matching is easier due to the reduction of search space.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This method has proven to be quite effective.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4180B55-86F7-4E2C-A6EC-0F1B4F61F7F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Limitations of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Loss of global view due to the step of partitioning into trees.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Covers across partition boundaries are not allowed.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Inefficient reduction of search space may affect the quality of the final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Does not always provide the exact optimum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E27C73F-6827-46E6-819F-BB2807FB9E68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References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Logic Synthesis and Verification Algorithms, Gary D. Hachtel and Fabio Somenzi.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DAGON: Technology Binding and Local Optimization by DAG Matching, K. Keutzer.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9CE8360-D973-4C21-AC6F-743CAD9A8FF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28240" y="332928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n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k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Y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u</a:t>
            </a: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!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6A58C71-AD7C-438F-A6A5-0FBA7A628BD5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Helps to implement a logic circuit.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Performs the final gate selection from a particular library.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library is also known as the Technology Library.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Consists of several gates (NAND2,2; NOR2,2; INV,1 etc.).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E628098-CAB8-4F49-8F5C-EE8D021501A9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158480" y="3295080"/>
            <a:ext cx="7760520" cy="2227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Feasible Circuits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Optimal with respect to area.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Least number of nodes/gates.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Satisfies a maximum critical-path delay.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longest path of the circuit from input to output.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Should be within a specified threshold.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6D92CA0-3B31-41B8-A574-805C98FD1B7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1542600" y="3716640"/>
            <a:ext cx="6993000" cy="2684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Dos and Don’ts of Technology Mapping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 algn="just">
              <a:lnSpc>
                <a:spcPct val="100000"/>
              </a:lnSpc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489AC83-4846-4D7E-9276-13DAEF49151C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36280" y="3859560"/>
            <a:ext cx="3427560" cy="560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Technology Mapping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588280" y="1240200"/>
            <a:ext cx="3427560" cy="2664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Doesn’t change the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structure of the circuit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radically.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Doesn’t reduce the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number of levels of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logic.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5587920" y="4439880"/>
            <a:ext cx="3427560" cy="2660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Chooses the fastest gates along the critical path.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Uses the most area-efficient combination of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" name=""/>
          <p:cNvCxnSpPr>
            <a:stCxn id="26" idx="3"/>
            <a:endCxn id="27" idx="1"/>
          </p:cNvCxnSpPr>
          <p:nvPr/>
        </p:nvCxnSpPr>
        <p:spPr>
          <a:xfrm flipV="1">
            <a:off x="4263840" y="2572200"/>
            <a:ext cx="1324800" cy="1567800"/>
          </a:xfrm>
          <a:prstGeom prst="bentConnector3">
            <a:avLst>
              <a:gd name="adj1" fmla="val 50448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0" name=""/>
          <p:cNvCxnSpPr>
            <a:stCxn id="26" idx="3"/>
            <a:endCxn id="28" idx="1"/>
          </p:cNvCxnSpPr>
          <p:nvPr/>
        </p:nvCxnSpPr>
        <p:spPr>
          <a:xfrm>
            <a:off x="4263840" y="4139640"/>
            <a:ext cx="1324440" cy="1630800"/>
          </a:xfrm>
          <a:prstGeom prst="bentConnector3">
            <a:avLst>
              <a:gd name="adj1" fmla="val 50000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 Approaches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123E455-0707-4255-BE94-1082126A849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3392640" y="1283400"/>
            <a:ext cx="3427560" cy="560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 basic approaches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1196640" y="2963520"/>
            <a:ext cx="3427560" cy="1013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Rule-based techniques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480280" y="2963520"/>
            <a:ext cx="3427560" cy="1013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Graph covering techniques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7" name=""/>
          <p:cNvCxnSpPr>
            <a:stCxn id="34" idx="2"/>
            <a:endCxn id="35" idx="0"/>
          </p:cNvCxnSpPr>
          <p:nvPr/>
        </p:nvCxnSpPr>
        <p:spPr>
          <a:xfrm rot="5400000">
            <a:off x="3448080" y="1305360"/>
            <a:ext cx="1120320" cy="2196360"/>
          </a:xfrm>
          <a:prstGeom prst="bentConnector3">
            <a:avLst>
              <a:gd name="adj1" fmla="val 50080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8" name=""/>
          <p:cNvCxnSpPr>
            <a:stCxn id="34" idx="2"/>
            <a:endCxn id="36" idx="0"/>
          </p:cNvCxnSpPr>
          <p:nvPr/>
        </p:nvCxnSpPr>
        <p:spPr>
          <a:xfrm flipH="1" rot="16200000">
            <a:off x="5590080" y="1359360"/>
            <a:ext cx="1120320" cy="2088000"/>
          </a:xfrm>
          <a:prstGeom prst="bentConnector3">
            <a:avLst>
              <a:gd name="adj1" fmla="val 50080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39" name=""/>
          <p:cNvSpPr/>
          <p:nvPr/>
        </p:nvSpPr>
        <p:spPr>
          <a:xfrm>
            <a:off x="1196640" y="3971520"/>
            <a:ext cx="3427560" cy="3053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Applies a set of rules (e.g., De Morgan’s law) to convert expressions into implementable gate-level circuits.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480280" y="3971520"/>
            <a:ext cx="3427560" cy="3053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Applies a set of base functions (e.g., NAND and inverter) which maps or covers all the graphs of the circuits and library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Directed Acyclic Graph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graph made of nodes connected by directed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There are no cycles.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We can't start at a node and return to it by following the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 short, it is also called DAG.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B56E6E2-8830-4F50-862B-CCB60D3A20D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167800" y="3316320"/>
            <a:ext cx="4092120" cy="410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708840" y="4326480"/>
            <a:ext cx="3198960" cy="243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directed acyclic graph, where the circles are nodes and arrows are the directed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909240" y="5521320"/>
            <a:ext cx="11196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Logic Network in DAG Form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consider the previous DAG example, and replace its nodes with various gates, inputs and outputs, we get: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FEDA03C-05AB-4FFC-9E20-C9EFBB3A82D5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32160" y="2179800"/>
            <a:ext cx="4092120" cy="3913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800680" y="2124000"/>
            <a:ext cx="3579120" cy="3835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4944240" y="3837600"/>
            <a:ext cx="684720" cy="534240"/>
          </a:xfrm>
          <a:prstGeom prst="rightArrow">
            <a:avLst>
              <a:gd name="adj1" fmla="val 50000"/>
              <a:gd name="adj2" fmla="val 4267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1267920" y="6207840"/>
            <a:ext cx="7542360" cy="800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So, combinational logic networks are basically DAGs!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40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Prerequisites of 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400" cy="57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just">
              <a:lnSpc>
                <a:spcPct val="100000"/>
              </a:lnSpc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9600480" y="7009200"/>
            <a:ext cx="501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32F3CBC-8A27-4D31-BEB2-15214D87FB4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04640" y="1487520"/>
            <a:ext cx="2816280" cy="1013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Base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Functi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04640" y="2495520"/>
            <a:ext cx="2816280" cy="3809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set of chosen functions (e.g., a two-input NAND-gate and an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inverter).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Used to design the graphs of the logic function and the library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3646800" y="1487520"/>
            <a:ext cx="2813400" cy="1013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Subject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646800" y="2495520"/>
            <a:ext cx="2813400" cy="3809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simplified Boolean network is converted into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node is restricted to one of the base functions.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848640" y="1451520"/>
            <a:ext cx="2816280" cy="1013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848640" y="2459520"/>
            <a:ext cx="2816280" cy="3845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logic function for each library gate is converted into a pattern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node is restricted to one of the base functions.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LibreOffice/24.8.7.2$Linux_X86_64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2025-06-16T16:19:23Z</dcterms:created>
  <dc:creator>Rashed Hassan Siam</dc:creator>
  <dc:description/>
  <dc:language>en-US</dc:language>
  <cp:lastModifiedBy>Rashed Hassan Siam</cp:lastModifiedBy>
  <dcterms:modified xsi:type="dcterms:W3CDTF">2025-06-22T02:42:46Z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