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xygen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xygen-bold.fntdata"/><Relationship Id="rId25" Type="http://schemas.openxmlformats.org/officeDocument/2006/relationships/font" Target="fonts/Oxygen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f79ff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49f79ffddd_0_0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f79ffdd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64" name="Google Shape;164;g49f79ffddd_0_171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f79ffdd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72" name="Google Shape;172;g49f79ffddd_0_289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f79ffdd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79" name="Google Shape;179;g49f79ffddd_0_217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f79ffdd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88" name="Google Shape;188;g49f79ffddd_0_179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f79ffdd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97" name="Google Shape;197;g49f79ffddd_0_186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f79ffd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205" name="Google Shape;205;g49f79ffddd_0_193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f79ffdd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214" name="Google Shape;214;g49f79ffddd_0_201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9f79ffdd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222" name="Google Shape;222;g49f79ffddd_0_209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f79ffdd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230" name="Google Shape;230;g49f79ffddd_0_244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f79ffdd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240" name="Google Shape;240;g49f79ffddd_0_160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f79ffdd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02" name="Google Shape;102;g49f79ffddd_0_52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f79ffdd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09" name="Google Shape;109;g49f79ffddd_0_276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f79ffdd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16" name="Google Shape;116;g49f79ffddd_0_120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f79ffdd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24" name="Google Shape;124;g49f79ffddd_0_113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f79ffdd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32" name="Google Shape;132;g49f79ffddd_0_128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f79ffdd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40" name="Google Shape;140;g49f79ffddd_0_254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f79ffdd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50" name="Google Shape;150;g49f79ffddd_0_137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f79ffdd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has...</a:t>
            </a:r>
            <a:endParaRPr/>
          </a:p>
        </p:txBody>
      </p:sp>
      <p:sp>
        <p:nvSpPr>
          <p:cNvPr id="157" name="Google Shape;157;g49f79ffddd_0_144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462149" y="401836"/>
            <a:ext cx="8219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471488" y="4872038"/>
            <a:ext cx="8028622" cy="0"/>
          </a:xfrm>
          <a:custGeom>
            <a:rect b="b" l="l" r="r" t="t"/>
            <a:pathLst>
              <a:path extrusionOk="0" h="120000" w="10704830">
                <a:moveTo>
                  <a:pt x="0" y="0"/>
                </a:moveTo>
                <a:lnTo>
                  <a:pt x="10704539" y="0"/>
                </a:lnTo>
              </a:path>
            </a:pathLst>
          </a:custGeom>
          <a:noFill/>
          <a:ln cap="flat" cmpd="sng" w="126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171950" y="4953000"/>
            <a:ext cx="800100" cy="162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2220277" y="1472326"/>
            <a:ext cx="470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220277" y="1472326"/>
            <a:ext cx="470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220277" y="1472326"/>
            <a:ext cx="470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220277" y="1472326"/>
            <a:ext cx="470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71488" y="4872038"/>
            <a:ext cx="8032909" cy="0"/>
          </a:xfrm>
          <a:custGeom>
            <a:rect b="b" l="l" r="r" t="t"/>
            <a:pathLst>
              <a:path extrusionOk="0" h="120000" w="10710545">
                <a:moveTo>
                  <a:pt x="0" y="0"/>
                </a:moveTo>
                <a:lnTo>
                  <a:pt x="10710001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171950" y="4953000"/>
            <a:ext cx="800100" cy="162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220277" y="1472326"/>
            <a:ext cx="470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200" u="none" cap="none" strike="noStrik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220277" y="1472326"/>
            <a:ext cx="470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200" u="none" cap="none" strike="noStrik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search/stat?searchtype=author&amp;query=Malinin%2C+A" TargetMode="External"/><Relationship Id="rId4" Type="http://schemas.openxmlformats.org/officeDocument/2006/relationships/hyperlink" Target="https://arxiv.org/search/stat?searchtype=author&amp;query=Gales%2C+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444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0" y="0"/>
            <a:ext cx="9144000" cy="4448175"/>
          </a:xfrm>
          <a:custGeom>
            <a:rect b="b" l="l" r="r" t="t"/>
            <a:pathLst>
              <a:path extrusionOk="0" h="5930900" w="12192000">
                <a:moveTo>
                  <a:pt x="0" y="5930900"/>
                </a:moveTo>
                <a:lnTo>
                  <a:pt x="12192000" y="5930900"/>
                </a:lnTo>
                <a:lnTo>
                  <a:pt x="12192000" y="0"/>
                </a:lnTo>
                <a:lnTo>
                  <a:pt x="0" y="0"/>
                </a:lnTo>
                <a:lnTo>
                  <a:pt x="0" y="5930900"/>
                </a:lnTo>
                <a:close/>
              </a:path>
            </a:pathLst>
          </a:custGeom>
          <a:solidFill>
            <a:srgbClr val="123B77">
              <a:alpha val="5019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999200" y="1661500"/>
            <a:ext cx="514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Bayesian Deep Learning</a:t>
            </a:r>
            <a:endParaRPr sz="35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762250" y="2676525"/>
            <a:ext cx="647700" cy="561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2752725" y="2133600"/>
            <a:ext cx="657300" cy="876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346552" y="2333550"/>
            <a:ext cx="6450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How to be certain about uncertainty</a:t>
            </a:r>
            <a:endParaRPr sz="3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3752850" y="4533900"/>
            <a:ext cx="1638300" cy="342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755999" y="4902750"/>
            <a:ext cx="19167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Machine Learning Consulting</a:t>
            </a:r>
            <a:endParaRPr sz="11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Types of uncertainty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481275" y="950250"/>
            <a:ext cx="81129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We denote three types of uncertainty </a:t>
            </a:r>
            <a:r>
              <a:rPr baseline="30000" lang="en" sz="240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Out-of-distribution uncertainty - alternatively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distributional uncertainty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Epistemic uncertainty - alternatively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model uncertainty</a:t>
            </a:r>
            <a:endParaRPr i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Aleatoric uncertainty - alternatively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</a:rPr>
              <a:t>data uncertainty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83575" y="4271300"/>
            <a:ext cx="81105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/>
              <a:t>: </a:t>
            </a:r>
            <a:r>
              <a:rPr lang="en" sz="1200"/>
              <a:t>Following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Andrey Malinin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Mark Gales</a:t>
            </a:r>
            <a:r>
              <a:rPr i="1" lang="en"/>
              <a:t> - Predictive Uncertainty Estimation via Prior Networks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Back to teaser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481275" y="950250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uncertainty we observed was the out-of-distribution uncertainty.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tricky images do not resemble the training distribution and thus we do not have any guarantee that the neural network will work correctly on them.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Example - synthetic data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481275" y="950250"/>
            <a:ext cx="81129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372" y="696638"/>
            <a:ext cx="3904801" cy="36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606675" y="1009350"/>
            <a:ext cx="38421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true </a:t>
            </a:r>
            <a:r>
              <a:rPr lang="en"/>
              <a:t>distribution</a:t>
            </a:r>
            <a:r>
              <a:rPr lang="en"/>
              <a:t> of the data are Gaussian. Each class is a Gaussian with a different mean and the same variance.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Out-of-distribution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481275" y="950250"/>
            <a:ext cx="81129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875" y="458659"/>
            <a:ext cx="3999301" cy="403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518750" y="939025"/>
            <a:ext cx="38598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true training distribution does not cover whole R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Aleatoric uncertainty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481275" y="950250"/>
            <a:ext cx="81129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The samples from the true distributions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will overlap.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This is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irreducible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error for a model: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Larger dataset would not help.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Better decision boundary would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Not help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875" y="556476"/>
            <a:ext cx="3999299" cy="403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Epistemic uncertainty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481275" y="950250"/>
            <a:ext cx="81129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937" y="564963"/>
            <a:ext cx="4038226" cy="39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378075" y="1025325"/>
            <a:ext cx="42201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another example where the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classes do not overlap.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true decision boundary is shown as the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Epistemic uncertainty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481275" y="950250"/>
            <a:ext cx="40467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On a small sampled dataset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 binary classifier should be uncertain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about the decision boundary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800" y="356388"/>
            <a:ext cx="4334150" cy="436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Epistemic uncertainty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481275" y="950250"/>
            <a:ext cx="39993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However, given more data, the classifier should be able to correctly model the boundary.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0" y="492788"/>
            <a:ext cx="4177674" cy="40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Further motivation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488" y="752231"/>
            <a:ext cx="311467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439625" y="1492925"/>
            <a:ext cx="47478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networks with large number of filters tend to be overconfident.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is to use temperature scaling in the softmax formula: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 is optimized over validation set using NLL.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422025" y="930225"/>
            <a:ext cx="5020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Chuan Guo et al. - </a:t>
            </a:r>
            <a:r>
              <a:rPr i="1" lang="en"/>
              <a:t>On Calibration of Modern Neural Networks, </a:t>
            </a:r>
            <a:r>
              <a:rPr b="1" lang="en"/>
              <a:t>ICML 2017</a:t>
            </a:r>
            <a:endParaRPr b="1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663" y="2837163"/>
            <a:ext cx="2085718" cy="44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62150" y="401825"/>
            <a:ext cx="4884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What we would like to achieve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515550" y="796325"/>
            <a:ext cx="81129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Alex Kendall, Yarin Gal -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E414F"/>
                </a:solidFill>
                <a:latin typeface="Roboto"/>
                <a:ea typeface="Roboto"/>
                <a:cs typeface="Roboto"/>
                <a:sym typeface="Roboto"/>
              </a:rPr>
              <a:t>What Uncertainties Do We Need in Bayesian Deep Learning for Computer Vision? </a:t>
            </a:r>
            <a:r>
              <a:rPr lang="en">
                <a:solidFill>
                  <a:srgbClr val="2E414F"/>
                </a:solidFill>
                <a:latin typeface="Roboto"/>
                <a:ea typeface="Roboto"/>
                <a:cs typeface="Roboto"/>
                <a:sym typeface="Roboto"/>
              </a:rPr>
              <a:t>NIPS 2017</a:t>
            </a:r>
            <a:endParaRPr>
              <a:solidFill>
                <a:srgbClr val="2E41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483575" y="4271300"/>
            <a:ext cx="81105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14" y="1474425"/>
            <a:ext cx="6789225" cy="33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Agenda</a:t>
            </a:r>
            <a:endParaRPr sz="2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81275" y="950250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workshop will be split into 4 sessions. Each session takes around 1:30 h.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Introduction to uncertainties in machine learning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Bayesian Machine Learning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Bayesian Deep Learning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Applications and examples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Workshop organization</a:t>
            </a:r>
            <a:endParaRPr sz="2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15550" y="923875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code to run is available at: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https://github.com/Sigmoidal-io/bdl-plinml18 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code is available in the Jupyter Notebooks.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Speakers</a:t>
            </a:r>
            <a:endParaRPr b="1" sz="2200">
              <a:solidFill>
                <a:srgbClr val="1C4C95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81275" y="950250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Rafał Karczewski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Senior Machine Learning Engineer @ Sigmoidal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Three years of experience in AI and machine learning.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Worked in the past on natural language processing, computer vision,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real-time sound processing and time series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Before joining Sigmoidal he worked at PwC.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75" y="401825"/>
            <a:ext cx="2473001" cy="247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Speakers</a:t>
            </a:r>
            <a:endParaRPr b="1" sz="2200">
              <a:solidFill>
                <a:srgbClr val="1C4C95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481275" y="950250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Marcin Możejko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Principal Machine Learning Engineer @ Sigmoidal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MSc in Mathematics from MIMUW. Five years of industrial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experience in machine learning. Previously worked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PwC and Microsoft.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is a coauthor of a recent NeurIPS workshop paper.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75" y="401825"/>
            <a:ext cx="2473001" cy="247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Speakers</a:t>
            </a:r>
            <a:endParaRPr b="1" sz="2200">
              <a:solidFill>
                <a:srgbClr val="1C4C95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481275" y="950250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Mateusz Susik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Senior Machine Learning Engineer @ Sigmoidal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MSc in Computer Science from MIMUW. Previously a software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engineer, doing data science and machine learning since 2014.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Previously I gained experience at companies and research institutes such as: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CERN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Max Planck Institute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of Molecular Cell Biology and Genetics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McKinsey &amp; Company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175" y="401825"/>
            <a:ext cx="2472996" cy="246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Our first uncertainty measure</a:t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481275" y="950250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Assume we have a classification model that outputs probability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that a given sample belongs to class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63" y="1659900"/>
            <a:ext cx="4642324" cy="26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5750175" y="1739125"/>
            <a:ext cx="29430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have possibility of saying: “Our model does not know what is the object on the image”.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define a basic uncertainty measure?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650625" y="4376800"/>
            <a:ext cx="4308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source: </a:t>
            </a:r>
            <a:r>
              <a:rPr i="1" lang="en" sz="1200"/>
              <a:t>https://blog.acolyer.org/</a:t>
            </a:r>
            <a:endParaRPr i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A teaser</a:t>
            </a:r>
            <a:endParaRPr b="1" sz="2200">
              <a:solidFill>
                <a:srgbClr val="1C4C95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481275" y="950250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 will show now how a well trained deep neural network is fooled.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62150" y="401831"/>
            <a:ext cx="3999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C4C95"/>
                </a:solidFill>
              </a:rPr>
              <a:t>A teaser</a:t>
            </a:r>
            <a:endParaRPr b="1" sz="2200">
              <a:solidFill>
                <a:srgbClr val="1C4C95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C4C95"/>
              </a:solidFill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594170" y="4792911"/>
            <a:ext cx="990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81275" y="950250"/>
            <a:ext cx="81129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Now, why did it happen?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target of a neural network is to minimize loss function on the training set. Obviously, regularization and data augmentation is added in order to make the network generalizable to a similar test set.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While most of practitioners regularize their networks, often no effort is put into modelling of the domain distant to the training set distribution.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Thus, the network does not have to guarantee good performance on such distant examples in terms of our uncertainty measure.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