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lvl1pPr>
              <a:defRPr sz="3200" b="1">
                <a:solidFill>
                  <a:srgbClr val="C00000"/>
                </a:solidFill>
                <a:latin typeface="微軟正黑體" pitchFamily="34" charset="-120"/>
                <a:ea typeface="微軟正黑體" pitchFamily="34" charset="-120"/>
              </a:defRPr>
            </a:lvl1pPr>
          </a:lstStyle>
          <a:p>
            <a:r>
              <a:rPr lang="zh-TW" altLang="en-US" smtClean="0"/>
              <a:t>按一下以編輯母片標題樣式</a:t>
            </a:r>
            <a:endParaRPr lang="zh-TW" altLang="en-US" dirty="0"/>
          </a:p>
        </p:txBody>
      </p:sp>
      <p:sp>
        <p:nvSpPr>
          <p:cNvPr id="3" name="副標題 2"/>
          <p:cNvSpPr>
            <a:spLocks noGrp="1"/>
          </p:cNvSpPr>
          <p:nvPr>
            <p:ph type="subTitle" idx="1"/>
          </p:nvPr>
        </p:nvSpPr>
        <p:spPr>
          <a:xfrm>
            <a:off x="1371600" y="3886200"/>
            <a:ext cx="6400800" cy="1752600"/>
          </a:xfrm>
        </p:spPr>
        <p:txBody>
          <a:bodyPr/>
          <a:lstStyle>
            <a:lvl1pPr marL="0" indent="0" algn="ctr">
              <a:buNone/>
              <a:defRPr kumimoji="1" lang="zh-TW" altLang="en-US" sz="1800" kern="1200" dirty="0">
                <a:solidFill>
                  <a:srgbClr val="000000"/>
                </a:solidFill>
                <a:latin typeface="Times New Roman" pitchFamily="18" charset="0"/>
                <a:ea typeface="+mn-ea"/>
                <a:cs typeface="Times New Roman"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dirty="0"/>
          </a:p>
        </p:txBody>
      </p:sp>
      <p:sp>
        <p:nvSpPr>
          <p:cNvPr id="4" name="日期版面配置區 3"/>
          <p:cNvSpPr>
            <a:spLocks noGrp="1"/>
          </p:cNvSpPr>
          <p:nvPr>
            <p:ph type="dt" sz="half" idx="10"/>
          </p:nvPr>
        </p:nvSpPr>
        <p:spPr/>
        <p:txBody>
          <a:bodyPr/>
          <a:lstStyle>
            <a:lvl1pPr>
              <a:defRPr/>
            </a:lvl1pPr>
          </a:lstStyle>
          <a:p>
            <a:fld id="{836CDE36-F453-49AA-B2BD-A044D9EADC7F}" type="datetimeFigureOut">
              <a:rPr lang="zh-TW" altLang="en-US" smtClean="0">
                <a:solidFill>
                  <a:srgbClr val="000000"/>
                </a:solidFill>
              </a:rPr>
              <a:pPr/>
              <a:t>2014/10/18</a:t>
            </a:fld>
            <a:endParaRPr lang="zh-TW" altLang="en-US">
              <a:solidFill>
                <a:srgbClr val="000000"/>
              </a:solidFill>
            </a:endParaRPr>
          </a:p>
        </p:txBody>
      </p:sp>
      <p:sp>
        <p:nvSpPr>
          <p:cNvPr id="5" name="投影片編號版面配置區 4"/>
          <p:cNvSpPr>
            <a:spLocks noGrp="1"/>
          </p:cNvSpPr>
          <p:nvPr>
            <p:ph type="sldNum" sz="quarter" idx="11"/>
          </p:nvPr>
        </p:nvSpPr>
        <p:spPr/>
        <p:txBody>
          <a:bodyPr/>
          <a:lstStyle>
            <a:lvl1pPr>
              <a:defRPr/>
            </a:lvl1pPr>
          </a:lstStyle>
          <a:p>
            <a:fld id="{A79C242A-1C0F-4588-8179-3EA540334A37}" type="slidenum">
              <a:rPr lang="zh-TW" altLang="en-US" smtClean="0">
                <a:solidFill>
                  <a:srgbClr val="000000"/>
                </a:solidFill>
              </a:rPr>
              <a:pPr/>
              <a:t>‹#›</a:t>
            </a:fld>
            <a:endParaRPr lang="zh-TW" altLang="en-US">
              <a:solidFill>
                <a:srgbClr val="000000"/>
              </a:solidFill>
            </a:endParaRPr>
          </a:p>
        </p:txBody>
      </p:sp>
    </p:spTree>
    <p:extLst>
      <p:ext uri="{BB962C8B-B14F-4D97-AF65-F5344CB8AC3E}">
        <p14:creationId xmlns:p14="http://schemas.microsoft.com/office/powerpoint/2010/main" xmlns="" val="4221607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836CDE36-F453-49AA-B2BD-A044D9EADC7F}" type="datetimeFigureOut">
              <a:rPr lang="zh-TW" altLang="en-US" smtClean="0">
                <a:solidFill>
                  <a:srgbClr val="000000"/>
                </a:solidFill>
              </a:rPr>
              <a:pPr/>
              <a:t>2014/10/18</a:t>
            </a:fld>
            <a:endParaRPr lang="zh-TW" altLang="en-US">
              <a:solidFill>
                <a:srgbClr val="000000"/>
              </a:solidFill>
            </a:endParaRPr>
          </a:p>
        </p:txBody>
      </p:sp>
      <p:sp>
        <p:nvSpPr>
          <p:cNvPr id="5" name="投影片編號版面配置區 4"/>
          <p:cNvSpPr>
            <a:spLocks noGrp="1"/>
          </p:cNvSpPr>
          <p:nvPr>
            <p:ph type="sldNum" sz="quarter" idx="11"/>
          </p:nvPr>
        </p:nvSpPr>
        <p:spPr/>
        <p:txBody>
          <a:bodyPr/>
          <a:lstStyle>
            <a:lvl1pPr>
              <a:defRPr/>
            </a:lvl1pPr>
          </a:lstStyle>
          <a:p>
            <a:fld id="{A79C242A-1C0F-4588-8179-3EA540334A37}" type="slidenum">
              <a:rPr lang="zh-TW" altLang="en-US" smtClean="0">
                <a:solidFill>
                  <a:srgbClr val="000000"/>
                </a:solidFill>
              </a:rPr>
              <a:pPr/>
              <a:t>‹#›</a:t>
            </a:fld>
            <a:endParaRPr lang="zh-TW" altLang="en-US">
              <a:solidFill>
                <a:srgbClr val="000000"/>
              </a:solidFill>
            </a:endParaRPr>
          </a:p>
        </p:txBody>
      </p:sp>
    </p:spTree>
    <p:extLst>
      <p:ext uri="{BB962C8B-B14F-4D97-AF65-F5344CB8AC3E}">
        <p14:creationId xmlns:p14="http://schemas.microsoft.com/office/powerpoint/2010/main" xmlns="" val="924508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24650" y="131763"/>
            <a:ext cx="2143125" cy="62103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293688" y="131763"/>
            <a:ext cx="6278562" cy="62103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836CDE36-F453-49AA-B2BD-A044D9EADC7F}" type="datetimeFigureOut">
              <a:rPr lang="zh-TW" altLang="en-US" smtClean="0">
                <a:solidFill>
                  <a:srgbClr val="000000"/>
                </a:solidFill>
              </a:rPr>
              <a:pPr/>
              <a:t>2014/10/18</a:t>
            </a:fld>
            <a:endParaRPr lang="zh-TW" altLang="en-US">
              <a:solidFill>
                <a:srgbClr val="000000"/>
              </a:solidFill>
            </a:endParaRPr>
          </a:p>
        </p:txBody>
      </p:sp>
      <p:sp>
        <p:nvSpPr>
          <p:cNvPr id="5" name="投影片編號版面配置區 4"/>
          <p:cNvSpPr>
            <a:spLocks noGrp="1"/>
          </p:cNvSpPr>
          <p:nvPr>
            <p:ph type="sldNum" sz="quarter" idx="11"/>
          </p:nvPr>
        </p:nvSpPr>
        <p:spPr/>
        <p:txBody>
          <a:bodyPr/>
          <a:lstStyle>
            <a:lvl1pPr>
              <a:defRPr/>
            </a:lvl1pPr>
          </a:lstStyle>
          <a:p>
            <a:fld id="{A79C242A-1C0F-4588-8179-3EA540334A37}" type="slidenum">
              <a:rPr lang="zh-TW" altLang="en-US" smtClean="0">
                <a:solidFill>
                  <a:srgbClr val="000000"/>
                </a:solidFill>
              </a:rPr>
              <a:pPr/>
              <a:t>‹#›</a:t>
            </a:fld>
            <a:endParaRPr lang="zh-TW" altLang="en-US">
              <a:solidFill>
                <a:srgbClr val="000000"/>
              </a:solidFill>
            </a:endParaRPr>
          </a:p>
        </p:txBody>
      </p:sp>
    </p:spTree>
    <p:extLst>
      <p:ext uri="{BB962C8B-B14F-4D97-AF65-F5344CB8AC3E}">
        <p14:creationId xmlns:p14="http://schemas.microsoft.com/office/powerpoint/2010/main" xmlns="" val="94587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67544" y="476672"/>
            <a:ext cx="8400231" cy="458366"/>
          </a:xfrm>
        </p:spPr>
        <p:txBody>
          <a:bodyPr/>
          <a:lstStyle>
            <a:lvl1pPr algn="l">
              <a:defRPr kumimoji="1" lang="zh-TW" altLang="en-US" sz="2400" b="1" dirty="0">
                <a:solidFill>
                  <a:srgbClr val="FF0000"/>
                </a:solidFill>
                <a:latin typeface="微軟正黑體" pitchFamily="34" charset="-120"/>
                <a:ea typeface="微軟正黑體" pitchFamily="34" charset="-120"/>
                <a:cs typeface="+mj-cs"/>
              </a:defRPr>
            </a:lvl1pPr>
          </a:lstStyle>
          <a:p>
            <a:r>
              <a:rPr lang="zh-TW" altLang="en-US" smtClean="0"/>
              <a:t>按一下以編輯母片標題樣式</a:t>
            </a:r>
            <a:endParaRPr lang="zh-TW" altLang="en-US" dirty="0"/>
          </a:p>
        </p:txBody>
      </p:sp>
      <p:sp>
        <p:nvSpPr>
          <p:cNvPr id="3" name="內容版面配置區 2"/>
          <p:cNvSpPr>
            <a:spLocks noGrp="1"/>
          </p:cNvSpPr>
          <p:nvPr>
            <p:ph idx="1"/>
          </p:nvPr>
        </p:nvSpPr>
        <p:spPr/>
        <p:txBody>
          <a:bodyPr/>
          <a:lstStyle>
            <a:lvl1pPr marL="342900" indent="-342900">
              <a:buFontTx/>
              <a:buBlip>
                <a:blip r:embed="rId2"/>
              </a:buBlip>
              <a:defRPr/>
            </a:lvl1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4" name="日期版面配置區 3"/>
          <p:cNvSpPr>
            <a:spLocks noGrp="1"/>
          </p:cNvSpPr>
          <p:nvPr>
            <p:ph type="dt" sz="half" idx="10"/>
          </p:nvPr>
        </p:nvSpPr>
        <p:spPr/>
        <p:txBody>
          <a:bodyPr/>
          <a:lstStyle>
            <a:lvl1pPr>
              <a:defRPr/>
            </a:lvl1pPr>
          </a:lstStyle>
          <a:p>
            <a:fld id="{836CDE36-F453-49AA-B2BD-A044D9EADC7F}" type="datetimeFigureOut">
              <a:rPr lang="zh-TW" altLang="en-US" smtClean="0">
                <a:solidFill>
                  <a:srgbClr val="000000"/>
                </a:solidFill>
              </a:rPr>
              <a:pPr/>
              <a:t>2014/10/18</a:t>
            </a:fld>
            <a:endParaRPr lang="zh-TW" altLang="en-US">
              <a:solidFill>
                <a:srgbClr val="000000"/>
              </a:solidFill>
            </a:endParaRPr>
          </a:p>
        </p:txBody>
      </p:sp>
      <p:sp>
        <p:nvSpPr>
          <p:cNvPr id="5" name="投影片編號版面配置區 4"/>
          <p:cNvSpPr>
            <a:spLocks noGrp="1"/>
          </p:cNvSpPr>
          <p:nvPr>
            <p:ph type="sldNum" sz="quarter" idx="11"/>
          </p:nvPr>
        </p:nvSpPr>
        <p:spPr/>
        <p:txBody>
          <a:bodyPr/>
          <a:lstStyle>
            <a:lvl1pPr>
              <a:defRPr/>
            </a:lvl1pPr>
          </a:lstStyle>
          <a:p>
            <a:fld id="{A79C242A-1C0F-4588-8179-3EA540334A37}" type="slidenum">
              <a:rPr lang="zh-TW" altLang="en-US" smtClean="0">
                <a:solidFill>
                  <a:srgbClr val="000000"/>
                </a:solidFill>
              </a:rPr>
              <a:pPr/>
              <a:t>‹#›</a:t>
            </a:fld>
            <a:endParaRPr lang="zh-TW" altLang="en-US">
              <a:solidFill>
                <a:srgbClr val="000000"/>
              </a:solidFill>
            </a:endParaRPr>
          </a:p>
        </p:txBody>
      </p:sp>
    </p:spTree>
    <p:extLst>
      <p:ext uri="{BB962C8B-B14F-4D97-AF65-F5344CB8AC3E}">
        <p14:creationId xmlns:p14="http://schemas.microsoft.com/office/powerpoint/2010/main" xmlns="" val="210900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fld id="{836CDE36-F453-49AA-B2BD-A044D9EADC7F}" type="datetimeFigureOut">
              <a:rPr lang="zh-TW" altLang="en-US" smtClean="0">
                <a:solidFill>
                  <a:srgbClr val="000000"/>
                </a:solidFill>
              </a:rPr>
              <a:pPr/>
              <a:t>2014/10/18</a:t>
            </a:fld>
            <a:endParaRPr lang="zh-TW" altLang="en-US">
              <a:solidFill>
                <a:srgbClr val="000000"/>
              </a:solidFill>
            </a:endParaRPr>
          </a:p>
        </p:txBody>
      </p:sp>
      <p:sp>
        <p:nvSpPr>
          <p:cNvPr id="5" name="投影片編號版面配置區 4"/>
          <p:cNvSpPr>
            <a:spLocks noGrp="1"/>
          </p:cNvSpPr>
          <p:nvPr>
            <p:ph type="sldNum" sz="quarter" idx="11"/>
          </p:nvPr>
        </p:nvSpPr>
        <p:spPr/>
        <p:txBody>
          <a:bodyPr/>
          <a:lstStyle>
            <a:lvl1pPr>
              <a:defRPr/>
            </a:lvl1pPr>
          </a:lstStyle>
          <a:p>
            <a:fld id="{A79C242A-1C0F-4588-8179-3EA540334A37}" type="slidenum">
              <a:rPr lang="zh-TW" altLang="en-US" smtClean="0">
                <a:solidFill>
                  <a:srgbClr val="000000"/>
                </a:solidFill>
              </a:rPr>
              <a:pPr/>
              <a:t>‹#›</a:t>
            </a:fld>
            <a:endParaRPr lang="zh-TW" altLang="en-US">
              <a:solidFill>
                <a:srgbClr val="000000"/>
              </a:solidFill>
            </a:endParaRPr>
          </a:p>
        </p:txBody>
      </p:sp>
    </p:spTree>
    <p:extLst>
      <p:ext uri="{BB962C8B-B14F-4D97-AF65-F5344CB8AC3E}">
        <p14:creationId xmlns:p14="http://schemas.microsoft.com/office/powerpoint/2010/main" xmlns="" val="3540256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61963" y="1082675"/>
            <a:ext cx="4052887" cy="5259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67250" y="1082675"/>
            <a:ext cx="4054475" cy="5259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fld id="{836CDE36-F453-49AA-B2BD-A044D9EADC7F}" type="datetimeFigureOut">
              <a:rPr lang="zh-TW" altLang="en-US" smtClean="0">
                <a:solidFill>
                  <a:srgbClr val="000000"/>
                </a:solidFill>
              </a:rPr>
              <a:pPr/>
              <a:t>2014/10/18</a:t>
            </a:fld>
            <a:endParaRPr lang="zh-TW" altLang="en-US">
              <a:solidFill>
                <a:srgbClr val="000000"/>
              </a:solidFill>
            </a:endParaRPr>
          </a:p>
        </p:txBody>
      </p:sp>
      <p:sp>
        <p:nvSpPr>
          <p:cNvPr id="6" name="投影片編號版面配置區 5"/>
          <p:cNvSpPr>
            <a:spLocks noGrp="1"/>
          </p:cNvSpPr>
          <p:nvPr>
            <p:ph type="sldNum" sz="quarter" idx="11"/>
          </p:nvPr>
        </p:nvSpPr>
        <p:spPr/>
        <p:txBody>
          <a:bodyPr/>
          <a:lstStyle>
            <a:lvl1pPr>
              <a:defRPr/>
            </a:lvl1pPr>
          </a:lstStyle>
          <a:p>
            <a:fld id="{A79C242A-1C0F-4588-8179-3EA540334A37}" type="slidenum">
              <a:rPr lang="zh-TW" altLang="en-US" smtClean="0">
                <a:solidFill>
                  <a:srgbClr val="000000"/>
                </a:solidFill>
              </a:rPr>
              <a:pPr/>
              <a:t>‹#›</a:t>
            </a:fld>
            <a:endParaRPr lang="zh-TW" altLang="en-US">
              <a:solidFill>
                <a:srgbClr val="000000"/>
              </a:solidFill>
            </a:endParaRPr>
          </a:p>
        </p:txBody>
      </p:sp>
    </p:spTree>
    <p:extLst>
      <p:ext uri="{BB962C8B-B14F-4D97-AF65-F5344CB8AC3E}">
        <p14:creationId xmlns:p14="http://schemas.microsoft.com/office/powerpoint/2010/main" xmlns="" val="547342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fld id="{836CDE36-F453-49AA-B2BD-A044D9EADC7F}" type="datetimeFigureOut">
              <a:rPr lang="zh-TW" altLang="en-US" smtClean="0">
                <a:solidFill>
                  <a:srgbClr val="000000"/>
                </a:solidFill>
              </a:rPr>
              <a:pPr/>
              <a:t>2014/10/18</a:t>
            </a:fld>
            <a:endParaRPr lang="zh-TW" altLang="en-US">
              <a:solidFill>
                <a:srgbClr val="000000"/>
              </a:solidFill>
            </a:endParaRPr>
          </a:p>
        </p:txBody>
      </p:sp>
      <p:sp>
        <p:nvSpPr>
          <p:cNvPr id="8" name="投影片編號版面配置區 7"/>
          <p:cNvSpPr>
            <a:spLocks noGrp="1"/>
          </p:cNvSpPr>
          <p:nvPr>
            <p:ph type="sldNum" sz="quarter" idx="11"/>
          </p:nvPr>
        </p:nvSpPr>
        <p:spPr/>
        <p:txBody>
          <a:bodyPr/>
          <a:lstStyle>
            <a:lvl1pPr>
              <a:defRPr/>
            </a:lvl1pPr>
          </a:lstStyle>
          <a:p>
            <a:fld id="{A79C242A-1C0F-4588-8179-3EA540334A37}" type="slidenum">
              <a:rPr lang="zh-TW" altLang="en-US" smtClean="0">
                <a:solidFill>
                  <a:srgbClr val="000000"/>
                </a:solidFill>
              </a:rPr>
              <a:pPr/>
              <a:t>‹#›</a:t>
            </a:fld>
            <a:endParaRPr lang="zh-TW" altLang="en-US">
              <a:solidFill>
                <a:srgbClr val="000000"/>
              </a:solidFill>
            </a:endParaRPr>
          </a:p>
        </p:txBody>
      </p:sp>
    </p:spTree>
    <p:extLst>
      <p:ext uri="{BB962C8B-B14F-4D97-AF65-F5344CB8AC3E}">
        <p14:creationId xmlns:p14="http://schemas.microsoft.com/office/powerpoint/2010/main" xmlns="" val="343015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fld id="{836CDE36-F453-49AA-B2BD-A044D9EADC7F}" type="datetimeFigureOut">
              <a:rPr lang="zh-TW" altLang="en-US" smtClean="0">
                <a:solidFill>
                  <a:srgbClr val="000000"/>
                </a:solidFill>
              </a:rPr>
              <a:pPr/>
              <a:t>2014/10/18</a:t>
            </a:fld>
            <a:endParaRPr lang="zh-TW" altLang="en-US">
              <a:solidFill>
                <a:srgbClr val="000000"/>
              </a:solidFill>
            </a:endParaRPr>
          </a:p>
        </p:txBody>
      </p:sp>
      <p:sp>
        <p:nvSpPr>
          <p:cNvPr id="4" name="投影片編號版面配置區 3"/>
          <p:cNvSpPr>
            <a:spLocks noGrp="1"/>
          </p:cNvSpPr>
          <p:nvPr>
            <p:ph type="sldNum" sz="quarter" idx="11"/>
          </p:nvPr>
        </p:nvSpPr>
        <p:spPr/>
        <p:txBody>
          <a:bodyPr/>
          <a:lstStyle>
            <a:lvl1pPr>
              <a:defRPr/>
            </a:lvl1pPr>
          </a:lstStyle>
          <a:p>
            <a:fld id="{A79C242A-1C0F-4588-8179-3EA540334A37}" type="slidenum">
              <a:rPr lang="zh-TW" altLang="en-US" smtClean="0">
                <a:solidFill>
                  <a:srgbClr val="000000"/>
                </a:solidFill>
              </a:rPr>
              <a:pPr/>
              <a:t>‹#›</a:t>
            </a:fld>
            <a:endParaRPr lang="zh-TW" altLang="en-US">
              <a:solidFill>
                <a:srgbClr val="000000"/>
              </a:solidFill>
            </a:endParaRPr>
          </a:p>
        </p:txBody>
      </p:sp>
    </p:spTree>
    <p:extLst>
      <p:ext uri="{BB962C8B-B14F-4D97-AF65-F5344CB8AC3E}">
        <p14:creationId xmlns:p14="http://schemas.microsoft.com/office/powerpoint/2010/main" xmlns="" val="205250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fld id="{836CDE36-F453-49AA-B2BD-A044D9EADC7F}" type="datetimeFigureOut">
              <a:rPr lang="zh-TW" altLang="en-US" smtClean="0">
                <a:solidFill>
                  <a:srgbClr val="000000"/>
                </a:solidFill>
              </a:rPr>
              <a:pPr/>
              <a:t>2014/10/18</a:t>
            </a:fld>
            <a:endParaRPr lang="zh-TW" altLang="en-US">
              <a:solidFill>
                <a:srgbClr val="000000"/>
              </a:solidFill>
            </a:endParaRPr>
          </a:p>
        </p:txBody>
      </p:sp>
      <p:sp>
        <p:nvSpPr>
          <p:cNvPr id="3" name="投影片編號版面配置區 2"/>
          <p:cNvSpPr>
            <a:spLocks noGrp="1"/>
          </p:cNvSpPr>
          <p:nvPr>
            <p:ph type="sldNum" sz="quarter" idx="11"/>
          </p:nvPr>
        </p:nvSpPr>
        <p:spPr/>
        <p:txBody>
          <a:bodyPr/>
          <a:lstStyle>
            <a:lvl1pPr>
              <a:defRPr/>
            </a:lvl1pPr>
          </a:lstStyle>
          <a:p>
            <a:fld id="{A79C242A-1C0F-4588-8179-3EA540334A37}" type="slidenum">
              <a:rPr lang="zh-TW" altLang="en-US" smtClean="0">
                <a:solidFill>
                  <a:srgbClr val="000000"/>
                </a:solidFill>
              </a:rPr>
              <a:pPr/>
              <a:t>‹#›</a:t>
            </a:fld>
            <a:endParaRPr lang="zh-TW" altLang="en-US">
              <a:solidFill>
                <a:srgbClr val="000000"/>
              </a:solidFill>
            </a:endParaRPr>
          </a:p>
        </p:txBody>
      </p:sp>
    </p:spTree>
    <p:extLst>
      <p:ext uri="{BB962C8B-B14F-4D97-AF65-F5344CB8AC3E}">
        <p14:creationId xmlns:p14="http://schemas.microsoft.com/office/powerpoint/2010/main" xmlns="" val="4125258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836CDE36-F453-49AA-B2BD-A044D9EADC7F}" type="datetimeFigureOut">
              <a:rPr lang="zh-TW" altLang="en-US" smtClean="0">
                <a:solidFill>
                  <a:srgbClr val="000000"/>
                </a:solidFill>
              </a:rPr>
              <a:pPr/>
              <a:t>2014/10/18</a:t>
            </a:fld>
            <a:endParaRPr lang="zh-TW" altLang="en-US">
              <a:solidFill>
                <a:srgbClr val="000000"/>
              </a:solidFill>
            </a:endParaRPr>
          </a:p>
        </p:txBody>
      </p:sp>
      <p:sp>
        <p:nvSpPr>
          <p:cNvPr id="6" name="投影片編號版面配置區 5"/>
          <p:cNvSpPr>
            <a:spLocks noGrp="1"/>
          </p:cNvSpPr>
          <p:nvPr>
            <p:ph type="sldNum" sz="quarter" idx="11"/>
          </p:nvPr>
        </p:nvSpPr>
        <p:spPr/>
        <p:txBody>
          <a:bodyPr/>
          <a:lstStyle>
            <a:lvl1pPr>
              <a:defRPr/>
            </a:lvl1pPr>
          </a:lstStyle>
          <a:p>
            <a:fld id="{A79C242A-1C0F-4588-8179-3EA540334A37}" type="slidenum">
              <a:rPr lang="zh-TW" altLang="en-US" smtClean="0">
                <a:solidFill>
                  <a:srgbClr val="000000"/>
                </a:solidFill>
              </a:rPr>
              <a:pPr/>
              <a:t>‹#›</a:t>
            </a:fld>
            <a:endParaRPr lang="zh-TW" altLang="en-US">
              <a:solidFill>
                <a:srgbClr val="000000"/>
              </a:solidFill>
            </a:endParaRPr>
          </a:p>
        </p:txBody>
      </p:sp>
    </p:spTree>
    <p:extLst>
      <p:ext uri="{BB962C8B-B14F-4D97-AF65-F5344CB8AC3E}">
        <p14:creationId xmlns:p14="http://schemas.microsoft.com/office/powerpoint/2010/main" xmlns="" val="4085579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836CDE36-F453-49AA-B2BD-A044D9EADC7F}" type="datetimeFigureOut">
              <a:rPr lang="zh-TW" altLang="en-US" smtClean="0">
                <a:solidFill>
                  <a:srgbClr val="000000"/>
                </a:solidFill>
              </a:rPr>
              <a:pPr/>
              <a:t>2014/10/18</a:t>
            </a:fld>
            <a:endParaRPr lang="zh-TW" altLang="en-US">
              <a:solidFill>
                <a:srgbClr val="000000"/>
              </a:solidFill>
            </a:endParaRPr>
          </a:p>
        </p:txBody>
      </p:sp>
      <p:sp>
        <p:nvSpPr>
          <p:cNvPr id="6" name="投影片編號版面配置區 5"/>
          <p:cNvSpPr>
            <a:spLocks noGrp="1"/>
          </p:cNvSpPr>
          <p:nvPr>
            <p:ph type="sldNum" sz="quarter" idx="11"/>
          </p:nvPr>
        </p:nvSpPr>
        <p:spPr/>
        <p:txBody>
          <a:bodyPr/>
          <a:lstStyle>
            <a:lvl1pPr>
              <a:defRPr/>
            </a:lvl1pPr>
          </a:lstStyle>
          <a:p>
            <a:fld id="{A79C242A-1C0F-4588-8179-3EA540334A37}" type="slidenum">
              <a:rPr lang="zh-TW" altLang="en-US" smtClean="0">
                <a:solidFill>
                  <a:srgbClr val="000000"/>
                </a:solidFill>
              </a:rPr>
              <a:pPr/>
              <a:t>‹#›</a:t>
            </a:fld>
            <a:endParaRPr lang="zh-TW" altLang="en-US">
              <a:solidFill>
                <a:srgbClr val="000000"/>
              </a:solidFill>
            </a:endParaRPr>
          </a:p>
        </p:txBody>
      </p:sp>
    </p:spTree>
    <p:extLst>
      <p:ext uri="{BB962C8B-B14F-4D97-AF65-F5344CB8AC3E}">
        <p14:creationId xmlns:p14="http://schemas.microsoft.com/office/powerpoint/2010/main" xmlns="" val="4221658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bwMode="auto">
          <a:xfrm>
            <a:off x="293688" y="131763"/>
            <a:ext cx="8574087" cy="803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15715" name="Rectangle 3"/>
          <p:cNvSpPr>
            <a:spLocks noGrp="1" noChangeArrowheads="1"/>
          </p:cNvSpPr>
          <p:nvPr>
            <p:ph type="body" idx="1"/>
          </p:nvPr>
        </p:nvSpPr>
        <p:spPr bwMode="auto">
          <a:xfrm>
            <a:off x="461963" y="1082675"/>
            <a:ext cx="8259762" cy="5259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15716" name="Rectangle 4"/>
          <p:cNvSpPr>
            <a:spLocks noGrp="1" noChangeArrowheads="1"/>
          </p:cNvSpPr>
          <p:nvPr>
            <p:ph type="dt" sz="half" idx="2"/>
          </p:nvPr>
        </p:nvSpPr>
        <p:spPr bwMode="auto">
          <a:xfrm>
            <a:off x="685800" y="6438900"/>
            <a:ext cx="1905000" cy="360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400"/>
            </a:lvl1pPr>
          </a:lstStyle>
          <a:p>
            <a:fld id="{836CDE36-F453-49AA-B2BD-A044D9EADC7F}" type="datetimeFigureOut">
              <a:rPr lang="zh-TW" altLang="en-US" smtClean="0">
                <a:solidFill>
                  <a:srgbClr val="000000"/>
                </a:solidFill>
              </a:rPr>
              <a:pPr/>
              <a:t>2014/10/18</a:t>
            </a:fld>
            <a:endParaRPr lang="zh-TW" altLang="en-US">
              <a:solidFill>
                <a:srgbClr val="000000"/>
              </a:solidFill>
            </a:endParaRPr>
          </a:p>
        </p:txBody>
      </p:sp>
      <p:sp>
        <p:nvSpPr>
          <p:cNvPr id="115717" name="Rectangle 5"/>
          <p:cNvSpPr>
            <a:spLocks noGrp="1" noChangeArrowheads="1"/>
          </p:cNvSpPr>
          <p:nvPr>
            <p:ph type="sldNum" sz="quarter" idx="4"/>
          </p:nvPr>
        </p:nvSpPr>
        <p:spPr bwMode="auto">
          <a:xfrm>
            <a:off x="7059613" y="6481763"/>
            <a:ext cx="1905000" cy="323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400"/>
            </a:lvl1pPr>
          </a:lstStyle>
          <a:p>
            <a:fld id="{A79C242A-1C0F-4588-8179-3EA540334A37}" type="slidenum">
              <a:rPr lang="zh-TW" altLang="en-US" smtClean="0">
                <a:solidFill>
                  <a:srgbClr val="000000"/>
                </a:solidFill>
              </a:rPr>
              <a:pPr/>
              <a:t>‹#›</a:t>
            </a:fld>
            <a:endParaRPr lang="zh-TW" altLang="en-US">
              <a:solidFill>
                <a:srgbClr val="000000"/>
              </a:solidFill>
            </a:endParaRPr>
          </a:p>
        </p:txBody>
      </p:sp>
      <p:sp>
        <p:nvSpPr>
          <p:cNvPr id="115718" name="Line 6"/>
          <p:cNvSpPr>
            <a:spLocks noChangeShapeType="1"/>
          </p:cNvSpPr>
          <p:nvPr/>
        </p:nvSpPr>
        <p:spPr bwMode="auto">
          <a:xfrm>
            <a:off x="323850" y="995363"/>
            <a:ext cx="8424863" cy="0"/>
          </a:xfrm>
          <a:prstGeom prst="line">
            <a:avLst/>
          </a:prstGeom>
          <a:noFill/>
          <a:ln w="25400">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TW" altLang="en-US">
              <a:solidFill>
                <a:srgbClr val="000000"/>
              </a:solidFill>
            </a:endParaRPr>
          </a:p>
        </p:txBody>
      </p:sp>
      <p:sp>
        <p:nvSpPr>
          <p:cNvPr id="115719" name="Line 7"/>
          <p:cNvSpPr>
            <a:spLocks noChangeShapeType="1"/>
          </p:cNvSpPr>
          <p:nvPr/>
        </p:nvSpPr>
        <p:spPr bwMode="auto">
          <a:xfrm>
            <a:off x="338138" y="6394450"/>
            <a:ext cx="849788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TW" altLang="en-US">
              <a:solidFill>
                <a:srgbClr val="000000"/>
              </a:solidFill>
            </a:endParaRPr>
          </a:p>
        </p:txBody>
      </p:sp>
      <p:pic>
        <p:nvPicPr>
          <p:cNvPr id="115720" name="Picture 8" descr="SLP-Logo-S"/>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368300" y="6450013"/>
            <a:ext cx="465138" cy="320675"/>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1" fontAlgn="base" hangingPunct="1">
        <a:spcBef>
          <a:spcPct val="0"/>
        </a:spcBef>
        <a:spcAft>
          <a:spcPct val="0"/>
        </a:spcAft>
        <a:defRPr kumimoji="1" sz="2800">
          <a:solidFill>
            <a:schemeClr val="tx2"/>
          </a:solidFill>
          <a:latin typeface="+mj-lt"/>
          <a:ea typeface="+mj-ea"/>
          <a:cs typeface="+mj-cs"/>
        </a:defRPr>
      </a:lvl1pPr>
      <a:lvl2pPr algn="ctr" rtl="0" eaLnBrk="1" fontAlgn="base" hangingPunct="1">
        <a:spcBef>
          <a:spcPct val="0"/>
        </a:spcBef>
        <a:spcAft>
          <a:spcPct val="0"/>
        </a:spcAft>
        <a:defRPr kumimoji="1" sz="2800">
          <a:solidFill>
            <a:schemeClr val="tx2"/>
          </a:solidFill>
          <a:latin typeface="Arial" charset="0"/>
          <a:ea typeface="標楷體" pitchFamily="65" charset="-120"/>
        </a:defRPr>
      </a:lvl2pPr>
      <a:lvl3pPr algn="ctr" rtl="0" eaLnBrk="1" fontAlgn="base" hangingPunct="1">
        <a:spcBef>
          <a:spcPct val="0"/>
        </a:spcBef>
        <a:spcAft>
          <a:spcPct val="0"/>
        </a:spcAft>
        <a:defRPr kumimoji="1" sz="2800">
          <a:solidFill>
            <a:schemeClr val="tx2"/>
          </a:solidFill>
          <a:latin typeface="Arial" charset="0"/>
          <a:ea typeface="標楷體" pitchFamily="65" charset="-120"/>
        </a:defRPr>
      </a:lvl3pPr>
      <a:lvl4pPr algn="ctr" rtl="0" eaLnBrk="1" fontAlgn="base" hangingPunct="1">
        <a:spcBef>
          <a:spcPct val="0"/>
        </a:spcBef>
        <a:spcAft>
          <a:spcPct val="0"/>
        </a:spcAft>
        <a:defRPr kumimoji="1" sz="2800">
          <a:solidFill>
            <a:schemeClr val="tx2"/>
          </a:solidFill>
          <a:latin typeface="Arial" charset="0"/>
          <a:ea typeface="標楷體" pitchFamily="65" charset="-120"/>
        </a:defRPr>
      </a:lvl4pPr>
      <a:lvl5pPr algn="ctr" rtl="0" eaLnBrk="1" fontAlgn="base" hangingPunct="1">
        <a:spcBef>
          <a:spcPct val="0"/>
        </a:spcBef>
        <a:spcAft>
          <a:spcPct val="0"/>
        </a:spcAft>
        <a:defRPr kumimoji="1" sz="2800">
          <a:solidFill>
            <a:schemeClr val="tx2"/>
          </a:solidFill>
          <a:latin typeface="Arial" charset="0"/>
          <a:ea typeface="標楷體" pitchFamily="65" charset="-120"/>
        </a:defRPr>
      </a:lvl5pPr>
      <a:lvl6pPr marL="457200" algn="ctr" rtl="0" eaLnBrk="1" fontAlgn="base" hangingPunct="1">
        <a:spcBef>
          <a:spcPct val="0"/>
        </a:spcBef>
        <a:spcAft>
          <a:spcPct val="0"/>
        </a:spcAft>
        <a:defRPr kumimoji="1" sz="2800">
          <a:solidFill>
            <a:schemeClr val="tx2"/>
          </a:solidFill>
          <a:latin typeface="Arial" charset="0"/>
          <a:ea typeface="標楷體" pitchFamily="65" charset="-120"/>
        </a:defRPr>
      </a:lvl6pPr>
      <a:lvl7pPr marL="914400" algn="ctr" rtl="0" eaLnBrk="1" fontAlgn="base" hangingPunct="1">
        <a:spcBef>
          <a:spcPct val="0"/>
        </a:spcBef>
        <a:spcAft>
          <a:spcPct val="0"/>
        </a:spcAft>
        <a:defRPr kumimoji="1" sz="2800">
          <a:solidFill>
            <a:schemeClr val="tx2"/>
          </a:solidFill>
          <a:latin typeface="Arial" charset="0"/>
          <a:ea typeface="標楷體" pitchFamily="65" charset="-120"/>
        </a:defRPr>
      </a:lvl7pPr>
      <a:lvl8pPr marL="1371600" algn="ctr" rtl="0" eaLnBrk="1" fontAlgn="base" hangingPunct="1">
        <a:spcBef>
          <a:spcPct val="0"/>
        </a:spcBef>
        <a:spcAft>
          <a:spcPct val="0"/>
        </a:spcAft>
        <a:defRPr kumimoji="1" sz="2800">
          <a:solidFill>
            <a:schemeClr val="tx2"/>
          </a:solidFill>
          <a:latin typeface="Arial" charset="0"/>
          <a:ea typeface="標楷體" pitchFamily="65" charset="-120"/>
        </a:defRPr>
      </a:lvl8pPr>
      <a:lvl9pPr marL="1828800" algn="ctr" rtl="0" eaLnBrk="1" fontAlgn="base" hangingPunct="1">
        <a:spcBef>
          <a:spcPct val="0"/>
        </a:spcBef>
        <a:spcAft>
          <a:spcPct val="0"/>
        </a:spcAft>
        <a:defRPr kumimoji="1" sz="2800">
          <a:solidFill>
            <a:schemeClr val="tx2"/>
          </a:solidFill>
          <a:latin typeface="Arial" charset="0"/>
          <a:ea typeface="標楷體" pitchFamily="65" charset="-120"/>
        </a:defRPr>
      </a:lvl9pPr>
    </p:titleStyle>
    <p:bodyStyle>
      <a:lvl1pPr marL="342900" indent="-342900" algn="l" rtl="0" eaLnBrk="1" fontAlgn="base" hangingPunct="1">
        <a:spcBef>
          <a:spcPct val="20000"/>
        </a:spcBef>
        <a:spcAft>
          <a:spcPct val="0"/>
        </a:spcAft>
        <a:buChar char="•"/>
        <a:defRPr kumimoji="1"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Learning Deep Structured Semantic Models for Web Search using </a:t>
            </a:r>
            <a:r>
              <a:rPr lang="en-US" altLang="zh-TW" dirty="0" err="1" smtClean="0"/>
              <a:t>Clickthrough</a:t>
            </a:r>
            <a:r>
              <a:rPr lang="en-US" altLang="zh-TW" dirty="0" smtClean="0"/>
              <a:t> Data</a:t>
            </a:r>
            <a:endParaRPr lang="zh-TW" altLang="en-US" dirty="0"/>
          </a:p>
        </p:txBody>
      </p:sp>
      <p:sp>
        <p:nvSpPr>
          <p:cNvPr id="3" name="副標題 2"/>
          <p:cNvSpPr>
            <a:spLocks noGrp="1"/>
          </p:cNvSpPr>
          <p:nvPr>
            <p:ph type="subTitle" idx="1"/>
          </p:nvPr>
        </p:nvSpPr>
        <p:spPr/>
        <p:txBody>
          <a:bodyPr/>
          <a:lstStyle/>
          <a:p>
            <a:r>
              <a:rPr lang="en-US" altLang="zh-TW" dirty="0" smtClean="0"/>
              <a:t>Po-</a:t>
            </a:r>
            <a:r>
              <a:rPr lang="en-US" altLang="zh-TW" dirty="0" err="1" smtClean="0"/>
              <a:t>Sen</a:t>
            </a:r>
            <a:r>
              <a:rPr lang="en-US" altLang="zh-TW" dirty="0" smtClean="0"/>
              <a:t> Huang</a:t>
            </a:r>
            <a:r>
              <a:rPr lang="en-US" altLang="zh-TW" baseline="30000" dirty="0" smtClean="0"/>
              <a:t>1</a:t>
            </a:r>
            <a:r>
              <a:rPr lang="en-US" altLang="zh-TW" dirty="0" smtClean="0"/>
              <a:t> </a:t>
            </a:r>
            <a:r>
              <a:rPr lang="nb-NO" altLang="zh-TW" dirty="0" smtClean="0"/>
              <a:t>Xiaodong He</a:t>
            </a:r>
            <a:r>
              <a:rPr lang="nb-NO" altLang="zh-TW" baseline="30000" dirty="0" smtClean="0"/>
              <a:t>2</a:t>
            </a:r>
            <a:r>
              <a:rPr lang="nb-NO" altLang="zh-TW" dirty="0" smtClean="0"/>
              <a:t> Jianfeng Gao</a:t>
            </a:r>
            <a:r>
              <a:rPr lang="nb-NO" altLang="zh-TW" baseline="30000" dirty="0" smtClean="0"/>
              <a:t>2</a:t>
            </a:r>
            <a:r>
              <a:rPr lang="nb-NO" altLang="zh-TW" dirty="0" smtClean="0"/>
              <a:t> Li Deng</a:t>
            </a:r>
            <a:r>
              <a:rPr lang="nb-NO" altLang="zh-TW" baseline="30000" dirty="0" smtClean="0"/>
              <a:t>2</a:t>
            </a:r>
            <a:endParaRPr lang="nb-NO" altLang="zh-TW" dirty="0" smtClean="0"/>
          </a:p>
          <a:p>
            <a:r>
              <a:rPr lang="en-US" altLang="zh-TW" dirty="0" smtClean="0"/>
              <a:t>Alex Acero</a:t>
            </a:r>
            <a:r>
              <a:rPr lang="en-US" altLang="zh-TW" baseline="30000" dirty="0" smtClean="0"/>
              <a:t>2</a:t>
            </a:r>
            <a:r>
              <a:rPr lang="en-US" altLang="zh-TW" dirty="0" smtClean="0"/>
              <a:t> Larry Heck</a:t>
            </a:r>
            <a:r>
              <a:rPr lang="en-US" altLang="zh-TW" baseline="30000" dirty="0" smtClean="0"/>
              <a:t>2</a:t>
            </a:r>
            <a:endParaRPr lang="en-US" altLang="zh-TW" dirty="0" smtClean="0"/>
          </a:p>
          <a:p>
            <a:r>
              <a:rPr lang="en-US" altLang="zh-TW" baseline="30000" dirty="0" smtClean="0"/>
              <a:t>1</a:t>
            </a:r>
            <a:r>
              <a:rPr lang="en-US" altLang="zh-TW" dirty="0" smtClean="0"/>
              <a:t>University of Illinois at Urbana-Champaign</a:t>
            </a:r>
          </a:p>
          <a:p>
            <a:r>
              <a:rPr lang="en-US" altLang="zh-TW" baseline="30000" dirty="0" smtClean="0"/>
              <a:t>2</a:t>
            </a:r>
            <a:r>
              <a:rPr lang="en-US" altLang="zh-TW" dirty="0" smtClean="0"/>
              <a:t>Microsoft Research, Redmond, WA 98052 USA</a:t>
            </a:r>
          </a:p>
          <a:p>
            <a:endParaRPr lang="en-US" altLang="zh-TW" sz="1600" dirty="0" smtClean="0"/>
          </a:p>
          <a:p>
            <a:r>
              <a:rPr lang="en-US" altLang="zh-TW" dirty="0" smtClean="0"/>
              <a:t>CIKM 2013</a:t>
            </a:r>
          </a:p>
          <a:p>
            <a:endParaRPr lang="en-US" altLang="zh-TW" sz="1600" dirty="0" smtClean="0"/>
          </a:p>
          <a:p>
            <a:pPr algn="r"/>
            <a:r>
              <a:rPr lang="zh-TW" altLang="en-US" sz="1600" dirty="0" smtClean="0"/>
              <a:t>報告者：劉憶年 </a:t>
            </a:r>
            <a:r>
              <a:rPr lang="en-US" altLang="zh-TW" sz="1600" dirty="0" smtClean="0"/>
              <a:t>2014/10/17</a:t>
            </a:r>
            <a:endParaRPr lang="zh-TW" alt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RELATED WORK</a:t>
            </a:r>
            <a:br>
              <a:rPr lang="en-US" altLang="zh-TW" dirty="0" smtClean="0"/>
            </a:br>
            <a:r>
              <a:rPr lang="en-US" altLang="zh-TW" dirty="0" smtClean="0"/>
              <a:t>-- Deep Learning (2/2)</a:t>
            </a:r>
            <a:endParaRPr lang="zh-TW" altLang="en-US" dirty="0"/>
          </a:p>
        </p:txBody>
      </p:sp>
      <p:sp>
        <p:nvSpPr>
          <p:cNvPr id="3" name="內容版面配置區 2"/>
          <p:cNvSpPr>
            <a:spLocks noGrp="1"/>
          </p:cNvSpPr>
          <p:nvPr>
            <p:ph idx="1"/>
          </p:nvPr>
        </p:nvSpPr>
        <p:spPr/>
        <p:txBody>
          <a:bodyPr/>
          <a:lstStyle/>
          <a:p>
            <a:r>
              <a:rPr lang="en-US" altLang="zh-TW" dirty="0" smtClean="0"/>
              <a:t>The first problem is that the model parameters are optimized for the reconstruction of the document term vectors rather than for differentiating the relevant documents from the irrelevant ones for a given query. Second, in order to make the computational cost manageable, the term vectors of documents consist of only the most-frequent 2000 words.</a:t>
            </a:r>
            <a:endParaRPr lang="zh-TW"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476672"/>
            <a:ext cx="9144000" cy="458366"/>
          </a:xfrm>
        </p:spPr>
        <p:txBody>
          <a:bodyPr/>
          <a:lstStyle/>
          <a:p>
            <a:r>
              <a:rPr lang="en-US" altLang="zh-TW" dirty="0" smtClean="0"/>
              <a:t>DEEP STRUCTURED SEMANTIC MODELS FOR WEB SEARCH</a:t>
            </a:r>
            <a:br>
              <a:rPr lang="en-US" altLang="zh-TW" dirty="0" smtClean="0"/>
            </a:br>
            <a:r>
              <a:rPr lang="en-US" altLang="zh-TW" dirty="0" smtClean="0"/>
              <a:t>-- DNN for Computing </a:t>
            </a:r>
            <a:r>
              <a:rPr lang="en-US" altLang="zh-TW" smtClean="0"/>
              <a:t>Semantic Features (1/3)</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2050" name="Picture 2"/>
          <p:cNvPicPr>
            <a:picLocks noChangeAspect="1" noChangeArrowheads="1"/>
          </p:cNvPicPr>
          <p:nvPr/>
        </p:nvPicPr>
        <p:blipFill>
          <a:blip r:embed="rId2" cstate="print"/>
          <a:srcRect/>
          <a:stretch>
            <a:fillRect/>
          </a:stretch>
        </p:blipFill>
        <p:spPr bwMode="auto">
          <a:xfrm>
            <a:off x="928688" y="1724025"/>
            <a:ext cx="7286625" cy="3409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476672"/>
            <a:ext cx="9144000" cy="458366"/>
          </a:xfrm>
        </p:spPr>
        <p:txBody>
          <a:bodyPr/>
          <a:lstStyle/>
          <a:p>
            <a:r>
              <a:rPr lang="en-US" altLang="zh-TW" dirty="0" smtClean="0"/>
              <a:t>DEEP STRUCTURED SEMANTIC MODELS FOR WEB SEARCH</a:t>
            </a:r>
            <a:br>
              <a:rPr lang="en-US" altLang="zh-TW" dirty="0" smtClean="0"/>
            </a:br>
            <a:r>
              <a:rPr lang="en-US" altLang="zh-TW" dirty="0" smtClean="0"/>
              <a:t>-- DNN for Computing Semantic Features (2/3)</a:t>
            </a:r>
            <a:endParaRPr lang="zh-TW" altLang="en-US" dirty="0"/>
          </a:p>
        </p:txBody>
      </p:sp>
      <p:sp>
        <p:nvSpPr>
          <p:cNvPr id="3" name="內容版面配置區 2"/>
          <p:cNvSpPr>
            <a:spLocks noGrp="1"/>
          </p:cNvSpPr>
          <p:nvPr>
            <p:ph idx="1"/>
          </p:nvPr>
        </p:nvSpPr>
        <p:spPr/>
        <p:txBody>
          <a:bodyPr/>
          <a:lstStyle/>
          <a:p>
            <a:r>
              <a:rPr lang="en-US" altLang="zh-TW" dirty="0" smtClean="0"/>
              <a:t>The input (raw text features) to the DNN is a high-dimensional term vector, e.g., raw counts of terms in a query or a document without normalization, and the output of the DNN is a concept vector in a low-dimensional semantic feature space. This DNN model is used for Web document ranking as follows: 1) to map term vectors to their corresponding semantic concept vectors; 2) to compute the relevance score between a document and a query as cosine similarity of their corresponding semantic concept vectors; rf. Eq. (3) to (5).</a:t>
            </a:r>
            <a:endParaRPr lang="zh-TW" altLang="en-US" dirty="0"/>
          </a:p>
        </p:txBody>
      </p:sp>
      <p:pic>
        <p:nvPicPr>
          <p:cNvPr id="3074" name="Picture 2"/>
          <p:cNvPicPr>
            <a:picLocks noChangeAspect="1" noChangeArrowheads="1"/>
          </p:cNvPicPr>
          <p:nvPr/>
        </p:nvPicPr>
        <p:blipFill>
          <a:blip r:embed="rId2" cstate="print"/>
          <a:srcRect/>
          <a:stretch>
            <a:fillRect/>
          </a:stretch>
        </p:blipFill>
        <p:spPr bwMode="auto">
          <a:xfrm>
            <a:off x="2809875" y="4836765"/>
            <a:ext cx="3524250" cy="75247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2809875" y="5615905"/>
            <a:ext cx="3524250" cy="333375"/>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2809875" y="6000328"/>
            <a:ext cx="3524250"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476672"/>
            <a:ext cx="9144000" cy="458366"/>
          </a:xfrm>
        </p:spPr>
        <p:txBody>
          <a:bodyPr/>
          <a:lstStyle/>
          <a:p>
            <a:r>
              <a:rPr lang="en-US" altLang="zh-TW" dirty="0" smtClean="0"/>
              <a:t>DEEP STRUCTURED SEMANTIC MODELS FOR WEB SEARCH</a:t>
            </a:r>
            <a:br>
              <a:rPr lang="en-US" altLang="zh-TW" dirty="0" smtClean="0"/>
            </a:br>
            <a:r>
              <a:rPr lang="en-US" altLang="zh-TW" dirty="0" smtClean="0"/>
              <a:t>-- DNN for Computing Semantic Features (3/3)</a:t>
            </a:r>
            <a:endParaRPr lang="zh-TW" altLang="en-US" dirty="0"/>
          </a:p>
        </p:txBody>
      </p:sp>
      <p:sp>
        <p:nvSpPr>
          <p:cNvPr id="3" name="內容版面配置區 2"/>
          <p:cNvSpPr>
            <a:spLocks noGrp="1"/>
          </p:cNvSpPr>
          <p:nvPr>
            <p:ph idx="1"/>
          </p:nvPr>
        </p:nvSpPr>
        <p:spPr/>
        <p:txBody>
          <a:bodyPr/>
          <a:lstStyle/>
          <a:p>
            <a:r>
              <a:rPr lang="en-US" altLang="zh-TW" dirty="0" smtClean="0"/>
              <a:t>In Web search, given the query, the documents are sorted by their semantic relevance scores.</a:t>
            </a:r>
          </a:p>
          <a:p>
            <a:r>
              <a:rPr lang="en-US" altLang="zh-TW" dirty="0" smtClean="0"/>
              <a:t>Conventionally, the size of the term vector, which can be viewed as the raw bag-of-words features in IR, is identical to that of the vocabulary that is used for indexing the Web document collection. The vocabulary size is usually very large </a:t>
            </a:r>
            <a:r>
              <a:rPr lang="en-US" altLang="zh-TW" smtClean="0"/>
              <a:t>in real-worldWeb </a:t>
            </a:r>
            <a:r>
              <a:rPr lang="en-US" altLang="zh-TW" dirty="0" smtClean="0"/>
              <a:t>search tasks. Therefore, when using term vector as the input, the size of the input layer of the neural network would be unmanageable for inference and model training. To address this problem, we have developed a method called “word hashing” for the first layer of the DNN, as indicated in the lower portion of Figure 1.</a:t>
            </a:r>
            <a:endParaRPr lang="zh-TW"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476672"/>
            <a:ext cx="9144000" cy="458366"/>
          </a:xfrm>
        </p:spPr>
        <p:txBody>
          <a:bodyPr/>
          <a:lstStyle/>
          <a:p>
            <a:r>
              <a:rPr lang="en-US" altLang="zh-TW" dirty="0" smtClean="0"/>
              <a:t>DEEP STRUCTURED SEMANTIC MODELS FOR WEB SEARCH</a:t>
            </a:r>
            <a:br>
              <a:rPr lang="en-US" altLang="zh-TW" dirty="0" smtClean="0"/>
            </a:br>
            <a:r>
              <a:rPr lang="en-US" altLang="zh-TW" dirty="0" smtClean="0"/>
              <a:t>-- Word Hashing (1/2)</a:t>
            </a:r>
            <a:endParaRPr lang="zh-TW" altLang="en-US" dirty="0"/>
          </a:p>
        </p:txBody>
      </p:sp>
      <p:sp>
        <p:nvSpPr>
          <p:cNvPr id="3" name="內容版面配置區 2"/>
          <p:cNvSpPr>
            <a:spLocks noGrp="1"/>
          </p:cNvSpPr>
          <p:nvPr>
            <p:ph idx="1"/>
          </p:nvPr>
        </p:nvSpPr>
        <p:spPr/>
        <p:txBody>
          <a:bodyPr/>
          <a:lstStyle/>
          <a:p>
            <a:r>
              <a:rPr lang="en-US" altLang="zh-TW" dirty="0" smtClean="0"/>
              <a:t>The word hashing method described here aims to reduce the dimensionality of the bag-of-words term vectors. It is based on letter </a:t>
            </a:r>
            <a:r>
              <a:rPr lang="en-US" altLang="zh-TW" i="1" dirty="0" smtClean="0"/>
              <a:t>n</a:t>
            </a:r>
            <a:r>
              <a:rPr lang="en-US" altLang="zh-TW" dirty="0" smtClean="0"/>
              <a:t>-gram, and is a new method developed especially for our task.</a:t>
            </a:r>
          </a:p>
          <a:p>
            <a:r>
              <a:rPr lang="en-US" altLang="zh-TW" dirty="0" smtClean="0"/>
              <a:t>One problem of this method is </a:t>
            </a:r>
            <a:r>
              <a:rPr lang="en-US" altLang="zh-TW" i="1" dirty="0" smtClean="0"/>
              <a:t>collision</a:t>
            </a:r>
            <a:r>
              <a:rPr lang="en-US" altLang="zh-TW" dirty="0" smtClean="0"/>
              <a:t>, i.e., two different words could have the same letter </a:t>
            </a:r>
            <a:r>
              <a:rPr lang="en-US" altLang="zh-TW" i="1" dirty="0" smtClean="0"/>
              <a:t>n</a:t>
            </a:r>
            <a:r>
              <a:rPr lang="en-US" altLang="zh-TW" dirty="0" smtClean="0"/>
              <a:t>-gram vector representation.</a:t>
            </a:r>
          </a:p>
          <a:p>
            <a:endParaRPr lang="en-US" altLang="zh-TW" dirty="0" smtClean="0"/>
          </a:p>
          <a:p>
            <a:endParaRPr lang="en-US" altLang="zh-TW" dirty="0" smtClean="0"/>
          </a:p>
          <a:p>
            <a:endParaRPr lang="en-US" altLang="zh-TW" dirty="0" smtClean="0"/>
          </a:p>
          <a:p>
            <a:r>
              <a:rPr lang="en-US" altLang="zh-TW" dirty="0" smtClean="0"/>
              <a:t>Compared with the original size of the one-hot vector, word hashing allows us to represent a query or a document using a vector with much lower dimensionality.</a:t>
            </a:r>
            <a:endParaRPr lang="zh-TW" altLang="en-US" dirty="0"/>
          </a:p>
        </p:txBody>
      </p:sp>
      <p:pic>
        <p:nvPicPr>
          <p:cNvPr id="4098" name="Picture 2"/>
          <p:cNvPicPr>
            <a:picLocks noChangeAspect="1" noChangeArrowheads="1"/>
          </p:cNvPicPr>
          <p:nvPr/>
        </p:nvPicPr>
        <p:blipFill>
          <a:blip r:embed="rId2" cstate="print"/>
          <a:srcRect/>
          <a:stretch>
            <a:fillRect/>
          </a:stretch>
        </p:blipFill>
        <p:spPr bwMode="auto">
          <a:xfrm>
            <a:off x="2714625" y="3798168"/>
            <a:ext cx="371475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476672"/>
            <a:ext cx="9144000" cy="458366"/>
          </a:xfrm>
        </p:spPr>
        <p:txBody>
          <a:bodyPr/>
          <a:lstStyle/>
          <a:p>
            <a:r>
              <a:rPr lang="en-US" altLang="zh-TW" dirty="0" smtClean="0"/>
              <a:t>DEEP STRUCTURED SEMANTIC MODELS FOR WEB SEARCH</a:t>
            </a:r>
            <a:br>
              <a:rPr lang="en-US" altLang="zh-TW" dirty="0" smtClean="0"/>
            </a:br>
            <a:r>
              <a:rPr lang="en-US" altLang="zh-TW" dirty="0" smtClean="0"/>
              <a:t>-- Word Hashing (2/2)</a:t>
            </a:r>
            <a:endParaRPr lang="zh-TW" altLang="en-US" dirty="0"/>
          </a:p>
        </p:txBody>
      </p:sp>
      <p:sp>
        <p:nvSpPr>
          <p:cNvPr id="3" name="內容版面配置區 2"/>
          <p:cNvSpPr>
            <a:spLocks noGrp="1"/>
          </p:cNvSpPr>
          <p:nvPr>
            <p:ph idx="1"/>
          </p:nvPr>
        </p:nvSpPr>
        <p:spPr/>
        <p:txBody>
          <a:bodyPr/>
          <a:lstStyle/>
          <a:p>
            <a:r>
              <a:rPr lang="en-US" altLang="zh-TW" dirty="0" smtClean="0"/>
              <a:t>Moreover, word hashing is able to map the morphological variations of the same word to the points that are close to each other in the letter </a:t>
            </a:r>
            <a:r>
              <a:rPr lang="en-US" altLang="zh-TW" i="1" dirty="0" smtClean="0"/>
              <a:t>n</a:t>
            </a:r>
            <a:r>
              <a:rPr lang="en-US" altLang="zh-TW" dirty="0" smtClean="0"/>
              <a:t>-gram space. More importantly, while a word unseen in the training set always causes difficulties in word-based representations, it is not the case where the letter </a:t>
            </a:r>
            <a:r>
              <a:rPr lang="en-US" altLang="zh-TW" i="1" dirty="0" smtClean="0"/>
              <a:t>n</a:t>
            </a:r>
            <a:r>
              <a:rPr lang="en-US" altLang="zh-TW" dirty="0" smtClean="0"/>
              <a:t>-gram based representation is used.</a:t>
            </a:r>
          </a:p>
          <a:p>
            <a:r>
              <a:rPr lang="en-US" altLang="zh-TW" dirty="0" smtClean="0"/>
              <a:t>Thus, letter n-gram based word hashing is robust to the out-of-vocabulary problem, allowing us to scale up the DNN solution to the Web search tasks where extremely large vocabularies are desirable.</a:t>
            </a:r>
          </a:p>
          <a:p>
            <a:r>
              <a:rPr lang="en-US" altLang="zh-TW" dirty="0" smtClean="0"/>
              <a:t>Since the letter </a:t>
            </a:r>
            <a:r>
              <a:rPr lang="en-US" altLang="zh-TW" i="1" dirty="0" smtClean="0"/>
              <a:t>n</a:t>
            </a:r>
            <a:r>
              <a:rPr lang="en-US" altLang="zh-TW" dirty="0" smtClean="0"/>
              <a:t>-gram vector is of a much lower dimensionality, DNN learning can be carried out effectively.</a:t>
            </a:r>
            <a:endParaRPr lang="zh-TW"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476672"/>
            <a:ext cx="9144000" cy="458366"/>
          </a:xfrm>
        </p:spPr>
        <p:txBody>
          <a:bodyPr/>
          <a:lstStyle/>
          <a:p>
            <a:r>
              <a:rPr lang="en-US" altLang="zh-TW" dirty="0" smtClean="0"/>
              <a:t>DEEP STRUCTURED SEMANTIC MODELS FOR WEB SEARCH</a:t>
            </a:r>
            <a:br>
              <a:rPr lang="en-US" altLang="zh-TW" dirty="0" smtClean="0"/>
            </a:br>
            <a:r>
              <a:rPr lang="en-US" altLang="zh-TW" dirty="0" smtClean="0"/>
              <a:t>-- Learning the DSSM (1/2)</a:t>
            </a:r>
            <a:endParaRPr lang="zh-TW" altLang="en-US" dirty="0"/>
          </a:p>
        </p:txBody>
      </p:sp>
      <p:sp>
        <p:nvSpPr>
          <p:cNvPr id="3" name="內容版面配置區 2"/>
          <p:cNvSpPr>
            <a:spLocks noGrp="1"/>
          </p:cNvSpPr>
          <p:nvPr>
            <p:ph idx="1"/>
          </p:nvPr>
        </p:nvSpPr>
        <p:spPr/>
        <p:txBody>
          <a:bodyPr/>
          <a:lstStyle/>
          <a:p>
            <a:r>
              <a:rPr lang="en-US" altLang="zh-TW" dirty="0" smtClean="0"/>
              <a:t>The </a:t>
            </a:r>
            <a:r>
              <a:rPr lang="en-US" altLang="zh-TW" dirty="0" err="1" smtClean="0"/>
              <a:t>clickthrough</a:t>
            </a:r>
            <a:r>
              <a:rPr lang="en-US" altLang="zh-TW" dirty="0" smtClean="0"/>
              <a:t> logs consist of a list of queries and their clicked documents. We assume that a query is relevant, at least partially, to the documents that are clicked on for that query.</a:t>
            </a:r>
          </a:p>
          <a:p>
            <a:r>
              <a:rPr lang="en-US" altLang="zh-TW" dirty="0" smtClean="0"/>
              <a:t>First, we compute the posterior probability of a document given a query from the semantic relevance score between them through a </a:t>
            </a:r>
            <a:r>
              <a:rPr lang="en-US" altLang="zh-TW" dirty="0" err="1" smtClean="0"/>
              <a:t>softmax</a:t>
            </a:r>
            <a:r>
              <a:rPr lang="en-US" altLang="zh-TW" dirty="0" smtClean="0"/>
              <a:t> function</a:t>
            </a:r>
          </a:p>
          <a:p>
            <a:endParaRPr lang="en-US" altLang="zh-TW" dirty="0" smtClean="0"/>
          </a:p>
          <a:p>
            <a:r>
              <a:rPr lang="en-US" altLang="zh-TW" dirty="0" smtClean="0"/>
              <a:t>Ideally, </a:t>
            </a:r>
            <a:r>
              <a:rPr lang="en-US" altLang="zh-TW" b="1" i="1" dirty="0" smtClean="0"/>
              <a:t>D</a:t>
            </a:r>
            <a:r>
              <a:rPr lang="en-US" altLang="zh-TW" dirty="0" smtClean="0"/>
              <a:t> should contain all possible documents. In practice, for each (query, clicked-document) pair, denoted by (</a:t>
            </a:r>
            <a:r>
              <a:rPr lang="en-US" altLang="zh-TW" i="1" dirty="0" smtClean="0"/>
              <a:t>Q</a:t>
            </a:r>
            <a:r>
              <a:rPr lang="en-US" altLang="zh-TW" dirty="0" smtClean="0"/>
              <a:t>, </a:t>
            </a:r>
            <a:r>
              <a:rPr lang="en-US" altLang="zh-TW" i="1" dirty="0" smtClean="0"/>
              <a:t>D</a:t>
            </a:r>
            <a:r>
              <a:rPr lang="en-US" altLang="zh-TW" baseline="30000" dirty="0" smtClean="0"/>
              <a:t>+</a:t>
            </a:r>
            <a:r>
              <a:rPr lang="en-US" altLang="zh-TW" dirty="0" smtClean="0"/>
              <a:t>) where</a:t>
            </a:r>
            <a:r>
              <a:rPr lang="zh-TW" altLang="en-US" dirty="0" smtClean="0"/>
              <a:t> </a:t>
            </a:r>
            <a:r>
              <a:rPr lang="en-US" altLang="zh-TW" i="1" dirty="0" smtClean="0"/>
              <a:t>Q</a:t>
            </a:r>
            <a:r>
              <a:rPr lang="zh-TW" altLang="en-US" dirty="0" smtClean="0"/>
              <a:t> </a:t>
            </a:r>
            <a:r>
              <a:rPr lang="en-US" altLang="zh-TW" dirty="0" smtClean="0"/>
              <a:t>is a query</a:t>
            </a:r>
            <a:r>
              <a:rPr lang="zh-TW" altLang="en-US" dirty="0" smtClean="0"/>
              <a:t> </a:t>
            </a:r>
            <a:r>
              <a:rPr lang="en-US" altLang="zh-TW" dirty="0" smtClean="0"/>
              <a:t>and</a:t>
            </a:r>
            <a:r>
              <a:rPr lang="zh-TW" altLang="en-US" dirty="0" smtClean="0"/>
              <a:t> </a:t>
            </a:r>
            <a:r>
              <a:rPr lang="en-US" altLang="zh-TW" i="1" dirty="0" smtClean="0"/>
              <a:t>D</a:t>
            </a:r>
            <a:r>
              <a:rPr lang="en-US" altLang="zh-TW" baseline="30000" dirty="0" smtClean="0"/>
              <a:t>+</a:t>
            </a:r>
            <a:r>
              <a:rPr lang="zh-TW" altLang="en-US" dirty="0" smtClean="0"/>
              <a:t> </a:t>
            </a:r>
            <a:r>
              <a:rPr lang="en-US" altLang="zh-TW" dirty="0" smtClean="0"/>
              <a:t>is the clicked document, we approximate </a:t>
            </a:r>
            <a:r>
              <a:rPr lang="en-US" altLang="zh-TW" b="1" i="1" dirty="0" smtClean="0"/>
              <a:t>D</a:t>
            </a:r>
            <a:r>
              <a:rPr lang="en-US" altLang="zh-TW" dirty="0" smtClean="0"/>
              <a:t> by including</a:t>
            </a:r>
            <a:r>
              <a:rPr lang="zh-TW" altLang="en-US" dirty="0" smtClean="0"/>
              <a:t> </a:t>
            </a:r>
            <a:r>
              <a:rPr lang="en-US" altLang="zh-TW" i="1" dirty="0" smtClean="0"/>
              <a:t>D</a:t>
            </a:r>
            <a:r>
              <a:rPr lang="en-US" altLang="zh-TW" baseline="30000" dirty="0" smtClean="0"/>
              <a:t>+</a:t>
            </a:r>
            <a:r>
              <a:rPr lang="zh-TW" altLang="en-US" dirty="0" smtClean="0"/>
              <a:t> </a:t>
            </a:r>
            <a:r>
              <a:rPr lang="en-US" altLang="zh-TW" dirty="0" smtClean="0"/>
              <a:t>and four randomly selected </a:t>
            </a:r>
            <a:r>
              <a:rPr lang="en-US" altLang="zh-TW" dirty="0" err="1" smtClean="0"/>
              <a:t>unclicked</a:t>
            </a:r>
            <a:r>
              <a:rPr lang="en-US" altLang="zh-TW" dirty="0" smtClean="0"/>
              <a:t> documents, denote by {</a:t>
            </a:r>
            <a:r>
              <a:rPr lang="en-US" altLang="zh-TW" i="1" dirty="0" err="1" smtClean="0"/>
              <a:t>D</a:t>
            </a:r>
            <a:r>
              <a:rPr lang="en-US" altLang="zh-TW" i="1" baseline="-25000" dirty="0" err="1" smtClean="0"/>
              <a:t>j</a:t>
            </a:r>
            <a:r>
              <a:rPr lang="en-US" altLang="zh-TW" baseline="30000" dirty="0" smtClean="0"/>
              <a:t>-</a:t>
            </a:r>
            <a:r>
              <a:rPr lang="en-US" altLang="zh-TW" dirty="0" smtClean="0"/>
              <a:t> ; </a:t>
            </a:r>
            <a:r>
              <a:rPr lang="en-US" altLang="zh-TW" i="1" dirty="0" smtClean="0"/>
              <a:t>j</a:t>
            </a:r>
            <a:r>
              <a:rPr lang="en-US" altLang="zh-TW" dirty="0" smtClean="0"/>
              <a:t> = 1, </a:t>
            </a:r>
            <a:r>
              <a:rPr lang="en-US" altLang="zh-TW" dirty="0" smtClean="0">
                <a:latin typeface="Arial"/>
                <a:cs typeface="Arial"/>
              </a:rPr>
              <a:t>… , 4</a:t>
            </a:r>
            <a:r>
              <a:rPr lang="en-US" altLang="zh-TW" dirty="0" smtClean="0"/>
              <a:t>}.</a:t>
            </a:r>
            <a:endParaRPr lang="zh-TW" altLang="en-US" dirty="0"/>
          </a:p>
        </p:txBody>
      </p:sp>
      <p:pic>
        <p:nvPicPr>
          <p:cNvPr id="5122" name="Picture 2"/>
          <p:cNvPicPr>
            <a:picLocks noChangeAspect="1" noChangeArrowheads="1"/>
          </p:cNvPicPr>
          <p:nvPr/>
        </p:nvPicPr>
        <p:blipFill>
          <a:blip r:embed="rId2" cstate="print"/>
          <a:srcRect/>
          <a:stretch>
            <a:fillRect/>
          </a:stretch>
        </p:blipFill>
        <p:spPr bwMode="auto">
          <a:xfrm>
            <a:off x="2809875" y="3816846"/>
            <a:ext cx="3524250" cy="47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476672"/>
            <a:ext cx="9144000" cy="458366"/>
          </a:xfrm>
        </p:spPr>
        <p:txBody>
          <a:bodyPr/>
          <a:lstStyle/>
          <a:p>
            <a:r>
              <a:rPr lang="en-US" altLang="zh-TW" dirty="0" smtClean="0"/>
              <a:t>DEEP STRUCTURED SEMANTIC MODELS FOR WEB SEARCH</a:t>
            </a:r>
            <a:br>
              <a:rPr lang="en-US" altLang="zh-TW" dirty="0" smtClean="0"/>
            </a:br>
            <a:r>
              <a:rPr lang="en-US" altLang="zh-TW" dirty="0" smtClean="0"/>
              <a:t>-- Learning the DSSM (2/2)</a:t>
            </a:r>
            <a:endParaRPr lang="zh-TW" altLang="en-US" dirty="0"/>
          </a:p>
        </p:txBody>
      </p:sp>
      <p:sp>
        <p:nvSpPr>
          <p:cNvPr id="3" name="內容版面配置區 2"/>
          <p:cNvSpPr>
            <a:spLocks noGrp="1"/>
          </p:cNvSpPr>
          <p:nvPr>
            <p:ph idx="1"/>
          </p:nvPr>
        </p:nvSpPr>
        <p:spPr/>
        <p:txBody>
          <a:bodyPr/>
          <a:lstStyle/>
          <a:p>
            <a:r>
              <a:rPr lang="en-US" altLang="zh-TW" dirty="0" smtClean="0"/>
              <a:t>In training, the model parameters are estimated to maximize the likelihood of the clicked documents given the queries across the training set. Equivalently, we need to minimize the following loss function</a:t>
            </a:r>
            <a:endParaRPr lang="zh-TW" altLang="en-US" dirty="0"/>
          </a:p>
        </p:txBody>
      </p:sp>
      <p:pic>
        <p:nvPicPr>
          <p:cNvPr id="21506" name="Picture 2"/>
          <p:cNvPicPr>
            <a:picLocks noChangeAspect="1" noChangeArrowheads="1"/>
          </p:cNvPicPr>
          <p:nvPr/>
        </p:nvPicPr>
        <p:blipFill>
          <a:blip r:embed="rId2" cstate="print"/>
          <a:srcRect/>
          <a:stretch>
            <a:fillRect/>
          </a:stretch>
        </p:blipFill>
        <p:spPr bwMode="auto">
          <a:xfrm>
            <a:off x="2809875" y="2708920"/>
            <a:ext cx="3524250" cy="47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476672"/>
            <a:ext cx="9144000" cy="458366"/>
          </a:xfrm>
        </p:spPr>
        <p:txBody>
          <a:bodyPr/>
          <a:lstStyle/>
          <a:p>
            <a:r>
              <a:rPr lang="en-US" altLang="zh-TW" dirty="0" smtClean="0"/>
              <a:t>DEEP STRUCTURED SEMANTIC MODELS FOR WEB SEARCH</a:t>
            </a:r>
            <a:br>
              <a:rPr lang="en-US" altLang="zh-TW" dirty="0" smtClean="0"/>
            </a:br>
            <a:r>
              <a:rPr lang="en-US" altLang="zh-TW" dirty="0" smtClean="0"/>
              <a:t>-- Implementation Details</a:t>
            </a:r>
            <a:endParaRPr lang="zh-TW" altLang="en-US" dirty="0"/>
          </a:p>
        </p:txBody>
      </p:sp>
      <p:sp>
        <p:nvSpPr>
          <p:cNvPr id="3" name="內容版面配置區 2"/>
          <p:cNvSpPr>
            <a:spLocks noGrp="1"/>
          </p:cNvSpPr>
          <p:nvPr>
            <p:ph idx="1"/>
          </p:nvPr>
        </p:nvSpPr>
        <p:spPr/>
        <p:txBody>
          <a:bodyPr/>
          <a:lstStyle/>
          <a:p>
            <a:r>
              <a:rPr lang="en-US" altLang="zh-TW" dirty="0" smtClean="0"/>
              <a:t>To determine the training parameters and to avoid over-fitting, we divided the </a:t>
            </a:r>
            <a:r>
              <a:rPr lang="en-US" altLang="zh-TW" dirty="0" err="1" smtClean="0"/>
              <a:t>clickthrough</a:t>
            </a:r>
            <a:r>
              <a:rPr lang="en-US" altLang="zh-TW" dirty="0" smtClean="0"/>
              <a:t> data into two sets that do not overlap, called training and validation datasets, respectively.</a:t>
            </a:r>
          </a:p>
          <a:p>
            <a:r>
              <a:rPr lang="en-US" altLang="zh-TW" dirty="0" smtClean="0"/>
              <a:t>The first hidden layer is the word hashing layer containing about 30k nodes (e.g., the size of the letter-trigrams as shown in Table 1). The next two hidden layers have 300 hidden nodes each, and the output layer has 128 nodes.</a:t>
            </a:r>
          </a:p>
          <a:p>
            <a:r>
              <a:rPr lang="en-US" altLang="zh-TW" dirty="0" smtClean="0"/>
              <a:t>Word hashing is based on a fixed projection matrix. The similarity measure is based on the output layer with the dimensionality of 128.</a:t>
            </a:r>
          </a:p>
          <a:p>
            <a:r>
              <a:rPr lang="en-US" altLang="zh-TW" dirty="0" smtClean="0"/>
              <a:t>In the training stage, we optimize the model using mini-batch based stochastic gradient descent (SGD).</a:t>
            </a:r>
            <a:endParaRPr lang="zh-TW"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EXPERIMENTS</a:t>
            </a:r>
            <a:br>
              <a:rPr lang="en-US" altLang="zh-TW" dirty="0" smtClean="0"/>
            </a:br>
            <a:r>
              <a:rPr lang="en-US" altLang="zh-TW" dirty="0" smtClean="0"/>
              <a:t>-- Data Sets and Evaluation Methodology (1/2)</a:t>
            </a:r>
            <a:endParaRPr lang="zh-TW" altLang="en-US" dirty="0"/>
          </a:p>
        </p:txBody>
      </p:sp>
      <p:sp>
        <p:nvSpPr>
          <p:cNvPr id="3" name="內容版面配置區 2"/>
          <p:cNvSpPr>
            <a:spLocks noGrp="1"/>
          </p:cNvSpPr>
          <p:nvPr>
            <p:ph idx="1"/>
          </p:nvPr>
        </p:nvSpPr>
        <p:spPr/>
        <p:txBody>
          <a:bodyPr/>
          <a:lstStyle/>
          <a:p>
            <a:r>
              <a:rPr lang="en-US" altLang="zh-TW" dirty="0" smtClean="0"/>
              <a:t>We have evaluated the retrieval models on a large-scale real world data set, called the evaluation data set henceforth. The evaluation data set contains 16,510 English queries sampled from one-year query log files of a commercial search engine. On average, each query is associated with 15 Web documents (URLs). Each query-title pair has a relevance label.</a:t>
            </a:r>
          </a:p>
          <a:p>
            <a:r>
              <a:rPr lang="en-US" altLang="zh-TW" dirty="0" smtClean="0"/>
              <a:t>In all experiments, we have used a 2-fold cross validation: A set of results on one half of the data is obtained using the parameter settings optimized on the other half, and the global retrieval results are combined from the two sets.</a:t>
            </a:r>
            <a:endParaRPr lang="zh-TW"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smtClean="0"/>
              <a:t>INTRODUCTION</a:t>
            </a:r>
          </a:p>
          <a:p>
            <a:r>
              <a:rPr lang="en-US" altLang="zh-TW" dirty="0" smtClean="0"/>
              <a:t>RELATED WORK</a:t>
            </a:r>
          </a:p>
          <a:p>
            <a:r>
              <a:rPr lang="en-US" altLang="zh-TW" dirty="0" smtClean="0"/>
              <a:t>DEEP STRUCTURED SEMANTIC MODELS FOR WEB SEARCH</a:t>
            </a:r>
          </a:p>
          <a:p>
            <a:r>
              <a:rPr lang="en-US" altLang="zh-TW" dirty="0" smtClean="0"/>
              <a:t>EXPERIMENTS</a:t>
            </a:r>
          </a:p>
          <a:p>
            <a:r>
              <a:rPr lang="en-US" altLang="zh-TW" dirty="0" smtClean="0"/>
              <a:t>CONCLUSIONS</a:t>
            </a:r>
            <a:endParaRPr lang="zh-TW"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EXPERIMENTS</a:t>
            </a:r>
            <a:br>
              <a:rPr lang="en-US" altLang="zh-TW" dirty="0" smtClean="0"/>
            </a:br>
            <a:r>
              <a:rPr lang="en-US" altLang="zh-TW" dirty="0" smtClean="0"/>
              <a:t>-- Data Sets and Evaluation Methodology (2/2)</a:t>
            </a:r>
            <a:endParaRPr lang="zh-TW" altLang="en-US" dirty="0"/>
          </a:p>
        </p:txBody>
      </p:sp>
      <p:sp>
        <p:nvSpPr>
          <p:cNvPr id="3" name="內容版面配置區 2"/>
          <p:cNvSpPr>
            <a:spLocks noGrp="1"/>
          </p:cNvSpPr>
          <p:nvPr>
            <p:ph idx="1"/>
          </p:nvPr>
        </p:nvSpPr>
        <p:spPr/>
        <p:txBody>
          <a:bodyPr/>
          <a:lstStyle/>
          <a:p>
            <a:r>
              <a:rPr lang="en-US" altLang="zh-TW" dirty="0" smtClean="0"/>
              <a:t>In our experiments, we assume that a query is parallel to the titles of the documents clicked on for that query.</a:t>
            </a:r>
          </a:p>
          <a:p>
            <a:r>
              <a:rPr lang="en-US" altLang="zh-TW" dirty="0" smtClean="0"/>
              <a:t>However, click information is unavailable for many URLs, especially new URLs and tail URLs, leaving their click fields invalid (i.e., the field is either empty or unreliable because of sparseness).</a:t>
            </a:r>
          </a:p>
          <a:p>
            <a:r>
              <a:rPr lang="en-US" altLang="zh-TW" dirty="0" smtClean="0"/>
              <a:t>Our research goal is to investigate how to learn the latent semantic models from the popular URLs that have rich click information, and apply the models to improve the retrieval of those tail or new URLs.</a:t>
            </a:r>
            <a:endParaRPr lang="zh-TW"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EXPERIMENTS</a:t>
            </a:r>
            <a:br>
              <a:rPr lang="en-US" altLang="zh-TW" dirty="0" smtClean="0"/>
            </a:br>
            <a:r>
              <a:rPr lang="en-US" altLang="zh-TW" dirty="0" smtClean="0"/>
              <a:t>-- Results</a:t>
            </a:r>
            <a:r>
              <a:rPr lang="zh-TW" altLang="en-US" dirty="0" smtClean="0"/>
              <a:t> </a:t>
            </a:r>
            <a:r>
              <a:rPr lang="en-US" altLang="zh-TW" dirty="0" smtClean="0"/>
              <a:t>(1/2)</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7170" name="Picture 2"/>
          <p:cNvPicPr>
            <a:picLocks noChangeAspect="1" noChangeArrowheads="1"/>
          </p:cNvPicPr>
          <p:nvPr/>
        </p:nvPicPr>
        <p:blipFill>
          <a:blip r:embed="rId2" cstate="print"/>
          <a:srcRect/>
          <a:stretch>
            <a:fillRect/>
          </a:stretch>
        </p:blipFill>
        <p:spPr bwMode="auto">
          <a:xfrm>
            <a:off x="2714625" y="2176636"/>
            <a:ext cx="3714750" cy="24765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EXPERIMENTS</a:t>
            </a:r>
            <a:br>
              <a:rPr lang="en-US" altLang="zh-TW" dirty="0" smtClean="0"/>
            </a:br>
            <a:r>
              <a:rPr lang="en-US" altLang="zh-TW" dirty="0" smtClean="0"/>
              <a:t>-- Results</a:t>
            </a:r>
            <a:r>
              <a:rPr lang="zh-TW" altLang="en-US" dirty="0" smtClean="0"/>
              <a:t> </a:t>
            </a:r>
            <a:r>
              <a:rPr lang="en-US" altLang="zh-TW" dirty="0" smtClean="0"/>
              <a:t>(2/2)</a:t>
            </a:r>
            <a:endParaRPr lang="zh-TW" altLang="en-US" dirty="0"/>
          </a:p>
        </p:txBody>
      </p:sp>
      <p:sp>
        <p:nvSpPr>
          <p:cNvPr id="3" name="內容版面配置區 2"/>
          <p:cNvSpPr>
            <a:spLocks noGrp="1"/>
          </p:cNvSpPr>
          <p:nvPr>
            <p:ph idx="1"/>
          </p:nvPr>
        </p:nvSpPr>
        <p:spPr/>
        <p:txBody>
          <a:bodyPr/>
          <a:lstStyle/>
          <a:p>
            <a:r>
              <a:rPr lang="en-US" altLang="zh-TW" dirty="0" smtClean="0"/>
              <a:t>From the results in Table 2, it is also clear that supervised</a:t>
            </a:r>
            <a:r>
              <a:rPr lang="zh-TW" altLang="en-US" dirty="0" smtClean="0"/>
              <a:t> </a:t>
            </a:r>
            <a:r>
              <a:rPr lang="en-US" altLang="zh-TW" dirty="0" smtClean="0"/>
              <a:t>learning on </a:t>
            </a:r>
            <a:r>
              <a:rPr lang="en-US" altLang="zh-TW" dirty="0" err="1" smtClean="0"/>
              <a:t>clickthrough</a:t>
            </a:r>
            <a:r>
              <a:rPr lang="en-US" altLang="zh-TW" dirty="0" smtClean="0"/>
              <a:t> data, coupled with an IR-centric</a:t>
            </a:r>
            <a:r>
              <a:rPr lang="zh-TW" altLang="en-US" dirty="0" smtClean="0"/>
              <a:t> </a:t>
            </a:r>
            <a:r>
              <a:rPr lang="en-US" altLang="zh-TW" dirty="0" smtClean="0"/>
              <a:t>optimization criterion tailoring to ranking, is essential for</a:t>
            </a:r>
            <a:r>
              <a:rPr lang="zh-TW" altLang="en-US" dirty="0" smtClean="0"/>
              <a:t> </a:t>
            </a:r>
            <a:r>
              <a:rPr lang="en-US" altLang="zh-TW" dirty="0" smtClean="0"/>
              <a:t>obtaining superior document ranking performance.</a:t>
            </a:r>
          </a:p>
          <a:p>
            <a:r>
              <a:rPr lang="en-US" altLang="zh-TW" dirty="0" smtClean="0"/>
              <a:t>Word hashing allows us to use very large vocabularies for</a:t>
            </a:r>
            <a:r>
              <a:rPr lang="zh-TW" altLang="en-US" dirty="0" smtClean="0"/>
              <a:t> </a:t>
            </a:r>
            <a:r>
              <a:rPr lang="en-US" altLang="zh-TW" dirty="0" smtClean="0"/>
              <a:t>modeling.</a:t>
            </a:r>
            <a:endParaRPr lang="zh-TW" altLang="en-US" dirty="0" smtClean="0"/>
          </a:p>
          <a:p>
            <a:r>
              <a:rPr lang="en-US" altLang="zh-TW" dirty="0" smtClean="0"/>
              <a:t>We also evaluated the impact of using a deep architecture</a:t>
            </a:r>
            <a:r>
              <a:rPr lang="zh-TW" altLang="en-US" dirty="0" smtClean="0"/>
              <a:t> </a:t>
            </a:r>
            <a:r>
              <a:rPr lang="en-US" altLang="zh-TW" dirty="0" smtClean="0"/>
              <a:t>versus a shallow one in modeling semantic information embedded</a:t>
            </a:r>
            <a:r>
              <a:rPr lang="zh-TW" altLang="en-US" dirty="0" smtClean="0"/>
              <a:t> </a:t>
            </a:r>
            <a:r>
              <a:rPr lang="en-US" altLang="zh-TW" dirty="0" smtClean="0"/>
              <a:t>in a query and a document.</a:t>
            </a:r>
          </a:p>
          <a:p>
            <a:r>
              <a:rPr lang="en-US" altLang="zh-TW" dirty="0" smtClean="0"/>
              <a:t>We also have observed similar results</a:t>
            </a:r>
            <a:r>
              <a:rPr lang="zh-TW" altLang="en-US" dirty="0" smtClean="0"/>
              <a:t> </a:t>
            </a:r>
            <a:r>
              <a:rPr lang="en-US" altLang="zh-TW" dirty="0" smtClean="0"/>
              <a:t>when comparing the shallow vs. deep architecture in the case of</a:t>
            </a:r>
            <a:r>
              <a:rPr lang="zh-TW" altLang="en-US" dirty="0" smtClean="0"/>
              <a:t> </a:t>
            </a:r>
            <a:r>
              <a:rPr lang="en-US" altLang="zh-TW" dirty="0" smtClean="0"/>
              <a:t>supervised models.</a:t>
            </a:r>
            <a:endParaRPr lang="zh-TW"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CONCLUSIONS (1/2)</a:t>
            </a:r>
            <a:endParaRPr lang="zh-TW" altLang="en-US" dirty="0"/>
          </a:p>
        </p:txBody>
      </p:sp>
      <p:sp>
        <p:nvSpPr>
          <p:cNvPr id="3" name="內容版面配置區 2"/>
          <p:cNvSpPr>
            <a:spLocks noGrp="1"/>
          </p:cNvSpPr>
          <p:nvPr>
            <p:ph idx="1"/>
          </p:nvPr>
        </p:nvSpPr>
        <p:spPr/>
        <p:txBody>
          <a:bodyPr/>
          <a:lstStyle/>
          <a:p>
            <a:r>
              <a:rPr lang="en-US" altLang="zh-TW" dirty="0" smtClean="0"/>
              <a:t>We present and evaluate a series of new latent semantic models, notably those with deep architectures which we call the DSSM.</a:t>
            </a:r>
          </a:p>
          <a:p>
            <a:r>
              <a:rPr lang="en-US" altLang="zh-TW" dirty="0" smtClean="0"/>
              <a:t>First, we make use of the </a:t>
            </a:r>
            <a:r>
              <a:rPr lang="en-US" altLang="zh-TW" dirty="0" err="1" smtClean="0"/>
              <a:t>clickthrough</a:t>
            </a:r>
            <a:r>
              <a:rPr lang="en-US" altLang="zh-TW" dirty="0" smtClean="0"/>
              <a:t> data to optimize the parameters of all versions of the models by directly targeting the goal of document ranking. Second, inspired by the deep learning framework recently shown to be highly successful in speech recognition, we extend the linear semantic models to their nonlinear counterparts using multiple hidden-representation layers.</a:t>
            </a:r>
          </a:p>
          <a:p>
            <a:r>
              <a:rPr lang="en-US" altLang="zh-TW" dirty="0" smtClean="0"/>
              <a:t>Third, we use a letter n-gram based word hashing technique that proves instrumental in scaling up the training of the deep models so that very large vocabularies can be used in realistic web search.</a:t>
            </a:r>
            <a:endParaRPr lang="zh-TW"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CONCLUSIONS (2/2)</a:t>
            </a:r>
            <a:endParaRPr lang="zh-TW" altLang="en-US" dirty="0"/>
          </a:p>
        </p:txBody>
      </p:sp>
      <p:sp>
        <p:nvSpPr>
          <p:cNvPr id="3" name="內容版面配置區 2"/>
          <p:cNvSpPr>
            <a:spLocks noGrp="1"/>
          </p:cNvSpPr>
          <p:nvPr>
            <p:ph idx="1"/>
          </p:nvPr>
        </p:nvSpPr>
        <p:spPr/>
        <p:txBody>
          <a:bodyPr/>
          <a:lstStyle/>
          <a:p>
            <a:r>
              <a:rPr lang="en-US" altLang="zh-TW" dirty="0" smtClean="0"/>
              <a:t>A combination of all three sets of new techniques has led to a new state-of-the-art semantic model that beats all the previously developed competing models with a significant margin.</a:t>
            </a:r>
            <a:endParaRPr lang="zh-TW"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 (1/5)</a:t>
            </a:r>
            <a:endParaRPr lang="zh-TW" altLang="en-US" dirty="0"/>
          </a:p>
        </p:txBody>
      </p:sp>
      <p:sp>
        <p:nvSpPr>
          <p:cNvPr id="3" name="內容版面配置區 2"/>
          <p:cNvSpPr>
            <a:spLocks noGrp="1"/>
          </p:cNvSpPr>
          <p:nvPr>
            <p:ph idx="1"/>
          </p:nvPr>
        </p:nvSpPr>
        <p:spPr/>
        <p:txBody>
          <a:bodyPr/>
          <a:lstStyle/>
          <a:p>
            <a:r>
              <a:rPr lang="en-US" altLang="zh-TW" dirty="0" smtClean="0"/>
              <a:t>However, lexical matching can be inaccurate due to the fact that a concept is often expressed using different vocabularies and language styles in documents and queries.</a:t>
            </a:r>
          </a:p>
          <a:p>
            <a:r>
              <a:rPr lang="en-US" altLang="zh-TW" dirty="0" smtClean="0"/>
              <a:t>These latent semantic models address the language discrepancy between Web documents and search queries by grouping different terms that occur in a similar context into the same semantic cluster. Thus, a query and a document, represented as two vectors in the lower-dimensional semantic space, can still have a high similarity score even if they do not share any term.</a:t>
            </a:r>
          </a:p>
          <a:p>
            <a:r>
              <a:rPr lang="en-US" altLang="zh-TW" dirty="0" smtClean="0"/>
              <a:t>Thus the performance of these models on Web search tasks is not as good as originally expected.</a:t>
            </a:r>
            <a:endParaRPr lang="zh-TW"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 (2/5)</a:t>
            </a:r>
            <a:endParaRPr lang="zh-TW" altLang="en-US" dirty="0"/>
          </a:p>
        </p:txBody>
      </p:sp>
      <p:sp>
        <p:nvSpPr>
          <p:cNvPr id="3" name="內容版面配置區 2"/>
          <p:cNvSpPr>
            <a:spLocks noGrp="1"/>
          </p:cNvSpPr>
          <p:nvPr>
            <p:ph idx="1"/>
          </p:nvPr>
        </p:nvSpPr>
        <p:spPr/>
        <p:txBody>
          <a:bodyPr/>
          <a:lstStyle/>
          <a:p>
            <a:r>
              <a:rPr lang="en-US" altLang="zh-TW" dirty="0" smtClean="0"/>
              <a:t>First, </a:t>
            </a:r>
            <a:r>
              <a:rPr lang="en-US" altLang="zh-TW" dirty="0" err="1" smtClean="0"/>
              <a:t>clickthrough</a:t>
            </a:r>
            <a:r>
              <a:rPr lang="en-US" altLang="zh-TW" dirty="0" smtClean="0"/>
              <a:t> data, which consists of a list of queries and their clicked documents, is exploited for semantic modeling so as to bridge the language discrepancy between search queries and Web documents.</a:t>
            </a:r>
          </a:p>
          <a:p>
            <a:r>
              <a:rPr lang="en-US" altLang="zh-TW" dirty="0" smtClean="0"/>
              <a:t>More specifically, BLTM is a generative model which requires that a query and its clicked documents not only share the same distribution over topics, but also contain similar factions of words assigned to each topic. In contrast, the DPM is learned using the S2Net algorithm that follows the </a:t>
            </a:r>
            <a:r>
              <a:rPr lang="en-US" altLang="zh-TW" dirty="0" err="1" smtClean="0"/>
              <a:t>pairwise</a:t>
            </a:r>
            <a:r>
              <a:rPr lang="en-US" altLang="zh-TW" dirty="0" smtClean="0"/>
              <a:t> learning-to-rank paradigm outlined in [3].</a:t>
            </a:r>
          </a:p>
          <a:p>
            <a:r>
              <a:rPr lang="en-US" altLang="zh-TW" dirty="0" err="1" smtClean="0"/>
              <a:t>Gao</a:t>
            </a:r>
            <a:r>
              <a:rPr lang="en-US" altLang="zh-TW" dirty="0" smtClean="0"/>
              <a:t> et al. report that both BLTM and DPM outperform significantly the unsupervised latent semantic models, including LSA and PLSA, in the document ranking task.</a:t>
            </a:r>
            <a:endParaRPr lang="zh-TW"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 (3/5)</a:t>
            </a:r>
            <a:endParaRPr lang="zh-TW" altLang="en-US" dirty="0"/>
          </a:p>
        </p:txBody>
      </p:sp>
      <p:sp>
        <p:nvSpPr>
          <p:cNvPr id="3" name="內容版面配置區 2"/>
          <p:cNvSpPr>
            <a:spLocks noGrp="1"/>
          </p:cNvSpPr>
          <p:nvPr>
            <p:ph idx="1"/>
          </p:nvPr>
        </p:nvSpPr>
        <p:spPr/>
        <p:txBody>
          <a:bodyPr/>
          <a:lstStyle/>
          <a:p>
            <a:r>
              <a:rPr lang="en-US" altLang="zh-TW" dirty="0" smtClean="0"/>
              <a:t>In the second line of research, </a:t>
            </a:r>
            <a:r>
              <a:rPr lang="en-US" altLang="zh-TW" dirty="0" err="1" smtClean="0"/>
              <a:t>Salakhutdinov</a:t>
            </a:r>
            <a:r>
              <a:rPr lang="en-US" altLang="zh-TW" dirty="0" smtClean="0"/>
              <a:t> and Hinton extended the semantic modeling using deep auto-encoders. They demonstrated that hierarchical semantic structure embedded in the query and the document can be extracted via deep learning.</a:t>
            </a:r>
          </a:p>
          <a:p>
            <a:r>
              <a:rPr lang="en-US" altLang="zh-TW" dirty="0" smtClean="0"/>
              <a:t>As a result, the deep learning models do not significantly outperform the baseline retrieval models based on keyword matching. Moreover, the semantic hashing model also faces the scalability challenge regarding large-scale matrix multiplication.</a:t>
            </a:r>
            <a:endParaRPr lang="zh-TW"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 (4/5)</a:t>
            </a:r>
            <a:endParaRPr lang="zh-TW" altLang="en-US" dirty="0"/>
          </a:p>
        </p:txBody>
      </p:sp>
      <p:sp>
        <p:nvSpPr>
          <p:cNvPr id="3" name="內容版面配置區 2"/>
          <p:cNvSpPr>
            <a:spLocks noGrp="1"/>
          </p:cNvSpPr>
          <p:nvPr>
            <p:ph idx="1"/>
          </p:nvPr>
        </p:nvSpPr>
        <p:spPr/>
        <p:txBody>
          <a:bodyPr/>
          <a:lstStyle/>
          <a:p>
            <a:r>
              <a:rPr lang="en-US" altLang="zh-TW" dirty="0" smtClean="0"/>
              <a:t>In this study, extending from both research lines discussed above, we propose a series of Deep Structured Semantic Models (DSSM) for Web search. More specifically, our best model uses a deep neural network (DNN) to rank a set of documents for a given query as follows.</a:t>
            </a:r>
            <a:r>
              <a:rPr lang="zh-TW" altLang="en-US" dirty="0" smtClean="0"/>
              <a:t> </a:t>
            </a:r>
            <a:r>
              <a:rPr lang="en-US" altLang="zh-TW" dirty="0" smtClean="0"/>
              <a:t>First, a non-linear projection is performed to map the query and the documents to a common semantic space. Then, the relevance of each document given the query is calculated as the cosine similarity between their vectors in that semantic space.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 (5/5)</a:t>
            </a:r>
            <a:endParaRPr lang="zh-TW" altLang="en-US" dirty="0"/>
          </a:p>
        </p:txBody>
      </p:sp>
      <p:sp>
        <p:nvSpPr>
          <p:cNvPr id="3" name="內容版面配置區 2"/>
          <p:cNvSpPr>
            <a:spLocks noGrp="1"/>
          </p:cNvSpPr>
          <p:nvPr>
            <p:ph idx="1"/>
          </p:nvPr>
        </p:nvSpPr>
        <p:spPr/>
        <p:txBody>
          <a:bodyPr/>
          <a:lstStyle/>
          <a:p>
            <a:r>
              <a:rPr lang="en-US" altLang="zh-TW" dirty="0" smtClean="0"/>
              <a:t>The neural network models are discriminatively trained using the </a:t>
            </a:r>
            <a:r>
              <a:rPr lang="en-US" altLang="zh-TW" dirty="0" err="1" smtClean="0"/>
              <a:t>clickthrough</a:t>
            </a:r>
            <a:r>
              <a:rPr lang="en-US" altLang="zh-TW" dirty="0" smtClean="0"/>
              <a:t> data such that the conditional likelihood of the clicked document given the query is maximized. Different from the previous latent semantic models that are learned in an unsupervised fashion, our models are optimized directly for Web document ranking, and thus give superior performance, as we will show shortly.</a:t>
            </a:r>
            <a:r>
              <a:rPr lang="zh-TW" altLang="en-US" dirty="0" smtClean="0"/>
              <a:t> </a:t>
            </a:r>
            <a:r>
              <a:rPr lang="en-US" altLang="zh-TW" dirty="0" smtClean="0"/>
              <a:t>Furthermore, to deal with large vocabularies, we propose the so-called </a:t>
            </a:r>
            <a:r>
              <a:rPr lang="en-US" altLang="zh-TW" i="1" dirty="0" smtClean="0"/>
              <a:t>word hashing</a:t>
            </a:r>
            <a:r>
              <a:rPr lang="en-US" altLang="zh-TW" dirty="0" smtClean="0"/>
              <a:t> method, through which the high-dimensional term vectors of queries or documents are projected to low-dimensional letter based </a:t>
            </a:r>
            <a:r>
              <a:rPr lang="en-US" altLang="zh-TW" i="1" dirty="0" smtClean="0"/>
              <a:t>n</a:t>
            </a:r>
            <a:r>
              <a:rPr lang="en-US" altLang="zh-TW" dirty="0" smtClean="0"/>
              <a:t>-gram vectors with little information loss.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476672"/>
            <a:ext cx="9144000" cy="458366"/>
          </a:xfrm>
        </p:spPr>
        <p:txBody>
          <a:bodyPr/>
          <a:lstStyle/>
          <a:p>
            <a:r>
              <a:rPr lang="en-US" altLang="zh-TW" dirty="0" smtClean="0"/>
              <a:t>RELATED WORK</a:t>
            </a:r>
            <a:br>
              <a:rPr lang="en-US" altLang="zh-TW" dirty="0" smtClean="0"/>
            </a:br>
            <a:r>
              <a:rPr lang="en-US" altLang="zh-TW" dirty="0" smtClean="0"/>
              <a:t>-- Latent Semantic Models and the Use of </a:t>
            </a:r>
            <a:r>
              <a:rPr lang="en-US" altLang="zh-TW" dirty="0" err="1" smtClean="0"/>
              <a:t>Clickthrough</a:t>
            </a:r>
            <a:r>
              <a:rPr lang="en-US" altLang="zh-TW" dirty="0" smtClean="0"/>
              <a:t> Data</a:t>
            </a:r>
            <a:endParaRPr lang="zh-TW" altLang="en-US" dirty="0"/>
          </a:p>
        </p:txBody>
      </p:sp>
      <p:sp>
        <p:nvSpPr>
          <p:cNvPr id="3" name="內容版面配置區 2"/>
          <p:cNvSpPr>
            <a:spLocks noGrp="1"/>
          </p:cNvSpPr>
          <p:nvPr>
            <p:ph idx="1"/>
          </p:nvPr>
        </p:nvSpPr>
        <p:spPr/>
        <p:txBody>
          <a:bodyPr/>
          <a:lstStyle/>
          <a:p>
            <a:r>
              <a:rPr lang="en-US" altLang="zh-TW" dirty="0" smtClean="0"/>
              <a:t>The most well-known linear projection model for IR is LSA.</a:t>
            </a:r>
          </a:p>
          <a:p>
            <a:r>
              <a:rPr lang="en-US" altLang="zh-TW" dirty="0" smtClean="0"/>
              <a:t>In document search, the relevance score between a query and a document, represented respectively by term vectors </a:t>
            </a:r>
            <a:r>
              <a:rPr lang="en-US" altLang="zh-TW" b="1" dirty="0" smtClean="0"/>
              <a:t>Q</a:t>
            </a:r>
            <a:r>
              <a:rPr lang="zh-TW" altLang="en-US" dirty="0" smtClean="0"/>
              <a:t> </a:t>
            </a:r>
            <a:r>
              <a:rPr lang="en-US" altLang="zh-TW" dirty="0" smtClean="0"/>
              <a:t>and </a:t>
            </a:r>
            <a:r>
              <a:rPr lang="en-US" altLang="zh-TW" b="1" dirty="0" smtClean="0"/>
              <a:t>D</a:t>
            </a:r>
            <a:r>
              <a:rPr lang="en-US" altLang="zh-TW" dirty="0" smtClean="0"/>
              <a:t>, is assumed to be proportional to their cosine similarity score of the corresponding concept vectors     and     </a:t>
            </a:r>
            <a:r>
              <a:rPr lang="en-US" altLang="zh-TW" b="1" dirty="0" smtClean="0"/>
              <a:t>, </a:t>
            </a:r>
            <a:r>
              <a:rPr lang="en-US" altLang="zh-TW" dirty="0" smtClean="0"/>
              <a:t>according to the projection matrix </a:t>
            </a:r>
            <a:r>
              <a:rPr lang="en-US" altLang="zh-TW" b="1" dirty="0" smtClean="0"/>
              <a:t>A</a:t>
            </a:r>
          </a:p>
          <a:p>
            <a:endParaRPr lang="en-US" altLang="zh-TW" dirty="0" smtClean="0"/>
          </a:p>
          <a:p>
            <a:r>
              <a:rPr lang="en-US" altLang="zh-TW" dirty="0" smtClean="0"/>
              <a:t>Unlike latent semantic models, the translation-based approach learns translation relationships directly between a term in a document and a term in a query. Recent studies show that given large amounts of </a:t>
            </a:r>
            <a:r>
              <a:rPr lang="en-US" altLang="zh-TW" dirty="0" err="1" smtClean="0"/>
              <a:t>clickthrough</a:t>
            </a:r>
            <a:r>
              <a:rPr lang="en-US" altLang="zh-TW" dirty="0" smtClean="0"/>
              <a:t> data for training, this approach can be very effective.</a:t>
            </a:r>
            <a:endParaRPr lang="zh-TW" altLang="en-US" dirty="0"/>
          </a:p>
        </p:txBody>
      </p:sp>
      <p:graphicFrame>
        <p:nvGraphicFramePr>
          <p:cNvPr id="6" name="物件 5"/>
          <p:cNvGraphicFramePr>
            <a:graphicFrameLocks noChangeAspect="1"/>
          </p:cNvGraphicFramePr>
          <p:nvPr/>
        </p:nvGraphicFramePr>
        <p:xfrm>
          <a:off x="1992536" y="3356992"/>
          <a:ext cx="203200" cy="368300"/>
        </p:xfrm>
        <a:graphic>
          <a:graphicData uri="http://schemas.openxmlformats.org/presentationml/2006/ole">
            <p:oleObj spid="_x0000_s1028" name="方程式" r:id="rId3" imgW="203040" imgH="368280" progId="Equation.3">
              <p:embed/>
            </p:oleObj>
          </a:graphicData>
        </a:graphic>
      </p:graphicFrame>
      <p:graphicFrame>
        <p:nvGraphicFramePr>
          <p:cNvPr id="7" name="物件 6"/>
          <p:cNvGraphicFramePr>
            <a:graphicFrameLocks noChangeAspect="1"/>
          </p:cNvGraphicFramePr>
          <p:nvPr/>
        </p:nvGraphicFramePr>
        <p:xfrm>
          <a:off x="2915940" y="3399532"/>
          <a:ext cx="215900" cy="317500"/>
        </p:xfrm>
        <a:graphic>
          <a:graphicData uri="http://schemas.openxmlformats.org/presentationml/2006/ole">
            <p:oleObj spid="_x0000_s1029" name="方程式" r:id="rId4" imgW="215640" imgH="317160" progId="Equation.3">
              <p:embed/>
            </p:oleObj>
          </a:graphicData>
        </a:graphic>
      </p:graphicFrame>
      <p:pic>
        <p:nvPicPr>
          <p:cNvPr id="1030" name="Picture 6"/>
          <p:cNvPicPr>
            <a:picLocks noChangeAspect="1" noChangeArrowheads="1"/>
          </p:cNvPicPr>
          <p:nvPr/>
        </p:nvPicPr>
        <p:blipFill>
          <a:blip r:embed="rId5" cstate="print"/>
          <a:srcRect/>
          <a:stretch>
            <a:fillRect/>
          </a:stretch>
        </p:blipFill>
        <p:spPr bwMode="auto">
          <a:xfrm>
            <a:off x="2819400" y="3840088"/>
            <a:ext cx="3505200"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RELATED WORK</a:t>
            </a:r>
            <a:br>
              <a:rPr lang="en-US" altLang="zh-TW" dirty="0" smtClean="0"/>
            </a:br>
            <a:r>
              <a:rPr lang="en-US" altLang="zh-TW" dirty="0" smtClean="0"/>
              <a:t>-- Deep Learning (1/2)</a:t>
            </a:r>
            <a:endParaRPr lang="zh-TW" altLang="en-US" dirty="0"/>
          </a:p>
        </p:txBody>
      </p:sp>
      <p:sp>
        <p:nvSpPr>
          <p:cNvPr id="3" name="內容版面配置區 2"/>
          <p:cNvSpPr>
            <a:spLocks noGrp="1"/>
          </p:cNvSpPr>
          <p:nvPr>
            <p:ph idx="1"/>
          </p:nvPr>
        </p:nvSpPr>
        <p:spPr/>
        <p:txBody>
          <a:bodyPr/>
          <a:lstStyle/>
          <a:p>
            <a:r>
              <a:rPr lang="en-US" altLang="zh-TW" dirty="0" smtClean="0"/>
              <a:t>By exploiting deep</a:t>
            </a:r>
            <a:r>
              <a:rPr lang="zh-TW" altLang="en-US" dirty="0" smtClean="0"/>
              <a:t> </a:t>
            </a:r>
            <a:r>
              <a:rPr lang="en-US" altLang="zh-TW" dirty="0" smtClean="0"/>
              <a:t>architectures, deep learning techniques are able to discover from</a:t>
            </a:r>
            <a:r>
              <a:rPr lang="zh-TW" altLang="en-US" dirty="0" smtClean="0"/>
              <a:t> </a:t>
            </a:r>
            <a:r>
              <a:rPr lang="en-US" altLang="zh-TW" dirty="0" smtClean="0"/>
              <a:t>training data the hidden structures and features at different levels</a:t>
            </a:r>
            <a:r>
              <a:rPr lang="zh-TW" altLang="en-US" dirty="0" smtClean="0"/>
              <a:t> </a:t>
            </a:r>
            <a:r>
              <a:rPr lang="en-US" altLang="zh-TW" dirty="0" smtClean="0"/>
              <a:t>of abstractions useful for the tasks.</a:t>
            </a:r>
          </a:p>
          <a:p>
            <a:r>
              <a:rPr lang="en-US" altLang="zh-TW" dirty="0" smtClean="0"/>
              <a:t>They proposed a semantic hashing</a:t>
            </a:r>
            <a:r>
              <a:rPr lang="zh-TW" altLang="en-US" dirty="0" smtClean="0"/>
              <a:t> </a:t>
            </a:r>
            <a:r>
              <a:rPr lang="en-US" altLang="zh-TW" dirty="0" smtClean="0"/>
              <a:t>(SH) method which uses bottleneck features learned from the</a:t>
            </a:r>
            <a:r>
              <a:rPr lang="zh-TW" altLang="en-US" dirty="0" smtClean="0"/>
              <a:t> </a:t>
            </a:r>
            <a:r>
              <a:rPr lang="en-US" altLang="zh-TW" dirty="0" smtClean="0"/>
              <a:t>deep auto-encoder for information retrieval. These deep models</a:t>
            </a:r>
            <a:r>
              <a:rPr lang="zh-TW" altLang="en-US" dirty="0" smtClean="0"/>
              <a:t> </a:t>
            </a:r>
            <a:r>
              <a:rPr lang="en-US" altLang="zh-TW" dirty="0" smtClean="0"/>
              <a:t>are learned in two stages. First, a stack of generative models (i.e.,</a:t>
            </a:r>
            <a:r>
              <a:rPr lang="zh-TW" altLang="en-US" dirty="0" smtClean="0"/>
              <a:t> </a:t>
            </a:r>
            <a:r>
              <a:rPr lang="en-US" altLang="zh-TW" dirty="0" smtClean="0"/>
              <a:t>the restricted Boltzmann machine) are learned to map a term</a:t>
            </a:r>
            <a:r>
              <a:rPr lang="zh-TW" altLang="en-US" dirty="0" smtClean="0"/>
              <a:t> </a:t>
            </a:r>
            <a:r>
              <a:rPr lang="en-US" altLang="zh-TW" dirty="0" smtClean="0"/>
              <a:t>vector representation of a document layer-by-layer to a low-dimensional</a:t>
            </a:r>
            <a:r>
              <a:rPr lang="zh-TW" altLang="en-US" dirty="0" smtClean="0"/>
              <a:t> </a:t>
            </a:r>
            <a:r>
              <a:rPr lang="en-US" altLang="zh-TW" dirty="0" smtClean="0"/>
              <a:t>semantic concept vector. Second, the model</a:t>
            </a:r>
            <a:r>
              <a:rPr lang="zh-TW" altLang="en-US" dirty="0" smtClean="0"/>
              <a:t> </a:t>
            </a:r>
            <a:r>
              <a:rPr lang="en-US" altLang="zh-TW" dirty="0" smtClean="0"/>
              <a:t>parameters are fine-tuned so as to minimize the cross entropy</a:t>
            </a:r>
            <a:r>
              <a:rPr lang="zh-TW" altLang="en-US" dirty="0" smtClean="0"/>
              <a:t> </a:t>
            </a:r>
            <a:r>
              <a:rPr lang="en-US" altLang="zh-TW" dirty="0" smtClean="0"/>
              <a:t>error between the original term vector of the document and the</a:t>
            </a:r>
            <a:r>
              <a:rPr lang="zh-TW" altLang="en-US" dirty="0" smtClean="0"/>
              <a:t> </a:t>
            </a:r>
            <a:r>
              <a:rPr lang="en-US" altLang="zh-TW" dirty="0" smtClean="0"/>
              <a:t>reconstructed term vector.</a:t>
            </a:r>
            <a:endParaRPr lang="zh-TW"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peech Lab template">
  <a:themeElements>
    <a:clrScheme name="Speech Lab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peech Lab template">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Speech Lab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peech Lab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peech Lab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peech Lab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peech Lab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peech Lab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peech Lab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257</TotalTime>
  <Words>2119</Words>
  <Application>Microsoft Office PowerPoint</Application>
  <PresentationFormat>如螢幕大小 (4:3)</PresentationFormat>
  <Paragraphs>88</Paragraphs>
  <Slides>24</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24</vt:i4>
      </vt:variant>
    </vt:vector>
  </HeadingPairs>
  <TitlesOfParts>
    <vt:vector size="26" baseType="lpstr">
      <vt:lpstr>Speech Lab template</vt:lpstr>
      <vt:lpstr>方程式</vt:lpstr>
      <vt:lpstr>Learning Deep Structured Semantic Models for Web Search using Clickthrough Data</vt:lpstr>
      <vt:lpstr>Outline</vt:lpstr>
      <vt:lpstr>INTRODUCTION (1/5)</vt:lpstr>
      <vt:lpstr>INTRODUCTION (2/5)</vt:lpstr>
      <vt:lpstr>INTRODUCTION (3/5)</vt:lpstr>
      <vt:lpstr>INTRODUCTION (4/5)</vt:lpstr>
      <vt:lpstr>INTRODUCTION (5/5)</vt:lpstr>
      <vt:lpstr>RELATED WORK -- Latent Semantic Models and the Use of Clickthrough Data</vt:lpstr>
      <vt:lpstr>RELATED WORK -- Deep Learning (1/2)</vt:lpstr>
      <vt:lpstr>RELATED WORK -- Deep Learning (2/2)</vt:lpstr>
      <vt:lpstr>DEEP STRUCTURED SEMANTIC MODELS FOR WEB SEARCH -- DNN for Computing Semantic Features (1/3)</vt:lpstr>
      <vt:lpstr>DEEP STRUCTURED SEMANTIC MODELS FOR WEB SEARCH -- DNN for Computing Semantic Features (2/3)</vt:lpstr>
      <vt:lpstr>DEEP STRUCTURED SEMANTIC MODELS FOR WEB SEARCH -- DNN for Computing Semantic Features (3/3)</vt:lpstr>
      <vt:lpstr>DEEP STRUCTURED SEMANTIC MODELS FOR WEB SEARCH -- Word Hashing (1/2)</vt:lpstr>
      <vt:lpstr>DEEP STRUCTURED SEMANTIC MODELS FOR WEB SEARCH -- Word Hashing (2/2)</vt:lpstr>
      <vt:lpstr>DEEP STRUCTURED SEMANTIC MODELS FOR WEB SEARCH -- Learning the DSSM (1/2)</vt:lpstr>
      <vt:lpstr>DEEP STRUCTURED SEMANTIC MODELS FOR WEB SEARCH -- Learning the DSSM (2/2)</vt:lpstr>
      <vt:lpstr>DEEP STRUCTURED SEMANTIC MODELS FOR WEB SEARCH -- Implementation Details</vt:lpstr>
      <vt:lpstr>EXPERIMENTS -- Data Sets and Evaluation Methodology (1/2)</vt:lpstr>
      <vt:lpstr>EXPERIMENTS -- Data Sets and Evaluation Methodology (2/2)</vt:lpstr>
      <vt:lpstr>EXPERIMENTS -- Results (1/2)</vt:lpstr>
      <vt:lpstr>EXPERIMENTS -- Results (2/2)</vt:lpstr>
      <vt:lpstr>CONCLUSIONS (1/2)</vt:lpstr>
      <vt:lpstr>CONCLUSIONS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Deep Structured Semantic Models for Web Search using Clickthrough Data</dc:title>
  <dc:creator>USER</dc:creator>
  <cp:lastModifiedBy>USER</cp:lastModifiedBy>
  <cp:revision>27</cp:revision>
  <dcterms:created xsi:type="dcterms:W3CDTF">2014-10-16T14:24:44Z</dcterms:created>
  <dcterms:modified xsi:type="dcterms:W3CDTF">2014-10-17T18:00:00Z</dcterms:modified>
</cp:coreProperties>
</file>