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75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5083C-30F1-4C79-BAA3-7F1C2451C4FD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53658-2AFF-4424-9DDF-8DC96A7615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23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6a5545739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6a5545739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6a554573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6a554573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CACE7-EBDB-4C7B-9A27-6BA8E3026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C6AA21-518D-4C55-B6BD-1879E0556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A18F08-D85B-4B0B-82C5-0A666970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9818-3D79-433D-A911-05A9C2D2879D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9C8EFB-6ED5-453B-97BD-7CB40BA2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9F8A3-84C7-4654-855B-E46A52EE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57C4-AD72-4A85-8594-A50424B0C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81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7856F-E386-4D9C-8077-B1EBE11B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E42D9E-A277-4422-9828-8F63DD647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195A7E-9DCA-4547-9AB1-2E4ECC3A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9818-3D79-433D-A911-05A9C2D2879D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4FB46D-AA03-4F52-822D-D225FE1D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60F1A8-68FA-4139-BE65-743D3B76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57C4-AD72-4A85-8594-A50424B0C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89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FE7F5A9-738A-42B1-A81E-12B126CF1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B8BB48-DA1F-427D-9077-ADCFE33F2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2A9E83-00A0-4859-B86C-A5DD0F45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9818-3D79-433D-A911-05A9C2D2879D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E97F42-0602-4AEF-8231-3AA770E8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E2FFD6-1C7F-4D27-A2D9-D0C407C6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57C4-AD72-4A85-8594-A50424B0C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40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本文 2">
  <p:cSld name="タイトルと本文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846500" y="739200"/>
            <a:ext cx="103384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None/>
              <a:defRPr sz="1600">
                <a:solidFill>
                  <a:srgbClr val="86868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10188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1DAC1-2DFD-40DD-8E59-B7F014DA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C8F2C3-5C90-4199-AD52-C473A35BD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EA785F-1F69-44EA-A271-302BB2E0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9818-3D79-433D-A911-05A9C2D2879D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4574CD-53BC-4F54-96FE-A1E7D25D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A50DAE-1955-4072-AC96-889982AE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57C4-AD72-4A85-8594-A50424B0C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1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8C6C0D-73CD-44E0-8E44-810AB73B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3FEF6B-98C8-4500-AAB7-E73EC895D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F8F744-911A-4683-A1A9-3570A735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9818-3D79-433D-A911-05A9C2D2879D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693BC7-A1AB-45A7-8DC6-0D486949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3C8F0E-E9F1-4F60-A87A-76E7BB5B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57C4-AD72-4A85-8594-A50424B0C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39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90A059-CA54-408F-8482-4D96887F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B265C7-2531-47FB-82EE-F2EFD9F9E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C86229-9F10-41A9-A997-4C51DDC0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3E9DDA-3685-48FD-98FF-240F9F96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9818-3D79-433D-A911-05A9C2D2879D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F2DAFF-8C6C-4ED9-9051-CC604306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A24137-5E7B-4C80-A9A4-C839C0F1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57C4-AD72-4A85-8594-A50424B0C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2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9A0AA-B946-416D-9AF5-2D871CBC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A02CE9-E4A7-405E-972A-B10E16227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BF57F2-48D4-4E60-8C79-257095DAA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1C815F-D07F-4E4D-86FB-09BA10618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33A1AC-D9A0-4551-A31E-8FCDA2828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8030FE-0F8E-4937-B0B9-897CE62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9818-3D79-433D-A911-05A9C2D2879D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04D7A6-5729-47F6-B5B2-F5F2C98B7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6205E0-C9E9-4974-AF55-AF574F40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57C4-AD72-4A85-8594-A50424B0C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0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E6CE3-0278-4007-BF5D-4E1B946B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71ADD65-01D2-44D6-8561-60803E2C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9818-3D79-433D-A911-05A9C2D2879D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74555C-5614-4DAF-9629-53520D96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1B5890-E036-4BE1-9109-34F554C1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57C4-AD72-4A85-8594-A50424B0C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76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8438D8-DB52-4B4B-86FB-F84F5F60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9818-3D79-433D-A911-05A9C2D2879D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E69A922-FCCF-40E9-B383-0C8B4777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D047D-1E54-4AB6-BA70-12323F75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57C4-AD72-4A85-8594-A50424B0C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17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7EB3F-A159-4612-A3AE-0C368508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63460-D17F-4D13-9C79-78513238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E03B68-A148-4427-968F-285DD2295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57AECE-C25E-472C-8425-E4CBED9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9818-3D79-433D-A911-05A9C2D2879D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C1A2FD-04D2-45DC-9FE8-B408A377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41BD2B-E9CE-419D-AD40-3E5FAAF3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57C4-AD72-4A85-8594-A50424B0C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5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A3CEB-9E8D-4605-AC09-DDA4E722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60BAE8-4E70-4BE1-B59E-B4A950536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6FD020-ED82-4448-AAFF-A36E8E0B7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06ECEF-D64D-4D7C-87AE-2D9D0056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9818-3D79-433D-A911-05A9C2D2879D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276DD-7462-4A26-B6DC-74FCF47E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978E66-F3C0-4070-A0A9-0048C89A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57C4-AD72-4A85-8594-A50424B0C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1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D3EB31-533E-4096-B2BE-486529E8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D401A1-6C24-4D3F-9AF0-CDAC9ED4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9B0E10-63F9-4A50-974F-ED1CABDAD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E9818-3D79-433D-A911-05A9C2D2879D}" type="datetimeFigureOut">
              <a:rPr kumimoji="1" lang="ja-JP" altLang="en-US" smtClean="0"/>
              <a:t>2020/7/30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4D297F-62E7-47CA-AEE4-7866C9AB8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49EBF0-F717-441A-925D-29DD1CB8A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57C4-AD72-4A85-8594-A50424B0C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42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855100" y="438800"/>
            <a:ext cx="10338400" cy="57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ja" b="1" dirty="0"/>
              <a:t>Dashboard </a:t>
            </a:r>
            <a:r>
              <a:rPr lang="en-US" altLang="ja" b="1" dirty="0" err="1"/>
              <a:t>screen_</a:t>
            </a:r>
            <a:r>
              <a:rPr lang="en-US" altLang="ja-JP" b="1" dirty="0" err="1">
                <a:solidFill>
                  <a:srgbClr val="FFC000"/>
                </a:solidFill>
              </a:rPr>
              <a:t>Approver</a:t>
            </a:r>
            <a:r>
              <a:rPr lang="en-US" altLang="ja" b="1" dirty="0" err="1"/>
              <a:t>_Low</a:t>
            </a:r>
            <a:r>
              <a:rPr lang="en-US" altLang="ja" b="1" dirty="0"/>
              <a:t> resolution</a:t>
            </a:r>
            <a:r>
              <a:rPr lang="ja" b="1" dirty="0"/>
              <a:t>（1366×768）</a:t>
            </a:r>
            <a:endParaRPr b="1" dirty="0"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l="9" r="9"/>
          <a:stretch/>
        </p:blipFill>
        <p:spPr>
          <a:xfrm>
            <a:off x="1418597" y="1568468"/>
            <a:ext cx="9067999" cy="510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 altLang="ja"/>
              <a:pPr/>
              <a:t>1</a:t>
            </a:fld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630167" y="3167300"/>
            <a:ext cx="2044800" cy="110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ja" sz="1067" dirty="0"/>
              <a:t>Adjust the size of the detail modal to fit into a low resolution screen. High resolution should use the same modal. See next page for new size.</a:t>
            </a:r>
            <a:endParaRPr sz="1067" dirty="0"/>
          </a:p>
        </p:txBody>
      </p:sp>
      <p:cxnSp>
        <p:nvCxnSpPr>
          <p:cNvPr id="157" name="Google Shape;157;p21"/>
          <p:cNvCxnSpPr>
            <a:stCxn id="156" idx="3"/>
          </p:cNvCxnSpPr>
          <p:nvPr/>
        </p:nvCxnSpPr>
        <p:spPr>
          <a:xfrm>
            <a:off x="2674967" y="3719300"/>
            <a:ext cx="1236000" cy="5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7"/>
          <p:cNvPicPr preferRelativeResize="0"/>
          <p:nvPr/>
        </p:nvPicPr>
        <p:blipFill rotWithShape="1">
          <a:blip r:embed="rId3">
            <a:alphaModFix/>
          </a:blip>
          <a:srcRect t="199" b="189"/>
          <a:stretch/>
        </p:blipFill>
        <p:spPr>
          <a:xfrm>
            <a:off x="284734" y="1143934"/>
            <a:ext cx="8802767" cy="52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 txBox="1">
            <a:spLocks noGrp="1"/>
          </p:cNvSpPr>
          <p:nvPr>
            <p:ph type="title"/>
          </p:nvPr>
        </p:nvSpPr>
        <p:spPr>
          <a:xfrm>
            <a:off x="561567" y="214852"/>
            <a:ext cx="1409731" cy="57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US" altLang="ja" b="1" dirty="0"/>
              <a:t>Detail screen</a:t>
            </a:r>
            <a:endParaRPr b="1" dirty="0"/>
          </a:p>
        </p:txBody>
      </p:sp>
      <p:sp>
        <p:nvSpPr>
          <p:cNvPr id="302" name="Google Shape;302;p27"/>
          <p:cNvSpPr txBox="1">
            <a:spLocks noGrp="1"/>
          </p:cNvSpPr>
          <p:nvPr>
            <p:ph type="sldNum" idx="12"/>
          </p:nvPr>
        </p:nvSpPr>
        <p:spPr>
          <a:xfrm>
            <a:off x="11296611" y="65224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-US" altLang="ja"/>
              <a:pPr/>
              <a:t>2</a:t>
            </a:fld>
            <a:endParaRPr/>
          </a:p>
        </p:txBody>
      </p:sp>
      <p:cxnSp>
        <p:nvCxnSpPr>
          <p:cNvPr id="303" name="Google Shape;303;p27"/>
          <p:cNvCxnSpPr/>
          <p:nvPr/>
        </p:nvCxnSpPr>
        <p:spPr>
          <a:xfrm>
            <a:off x="8979533" y="1214067"/>
            <a:ext cx="0" cy="514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04" name="Google Shape;304;p27"/>
          <p:cNvSpPr txBox="1"/>
          <p:nvPr/>
        </p:nvSpPr>
        <p:spPr>
          <a:xfrm>
            <a:off x="9055384" y="1320467"/>
            <a:ext cx="620000" cy="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ja" sz="1067" b="1">
                <a:latin typeface="M PLUS 1p"/>
                <a:ea typeface="M PLUS 1p"/>
                <a:cs typeface="M PLUS 1p"/>
                <a:sym typeface="M PLUS 1p"/>
              </a:rPr>
              <a:t>56px</a:t>
            </a:r>
            <a:endParaRPr sz="1067" b="1"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9053867" y="3278000"/>
            <a:ext cx="731600" cy="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ja" sz="1067" b="1">
                <a:solidFill>
                  <a:srgbClr val="F32861"/>
                </a:solidFill>
                <a:latin typeface="M PLUS 1p"/>
                <a:ea typeface="M PLUS 1p"/>
                <a:cs typeface="M PLUS 1p"/>
                <a:sym typeface="M PLUS 1p"/>
              </a:rPr>
              <a:t>480px</a:t>
            </a:r>
            <a:endParaRPr sz="1067" b="1">
              <a:solidFill>
                <a:srgbClr val="F3286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cxnSp>
        <p:nvCxnSpPr>
          <p:cNvPr id="306" name="Google Shape;306;p27"/>
          <p:cNvCxnSpPr/>
          <p:nvPr/>
        </p:nvCxnSpPr>
        <p:spPr>
          <a:xfrm>
            <a:off x="8976484" y="1728867"/>
            <a:ext cx="0" cy="390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07" name="Google Shape;307;p27"/>
          <p:cNvSpPr txBox="1"/>
          <p:nvPr/>
        </p:nvSpPr>
        <p:spPr>
          <a:xfrm>
            <a:off x="9053867" y="1728867"/>
            <a:ext cx="620000" cy="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ja" sz="1067" b="1">
                <a:latin typeface="M PLUS 1p"/>
                <a:ea typeface="M PLUS 1p"/>
                <a:cs typeface="M PLUS 1p"/>
                <a:sym typeface="M PLUS 1p"/>
              </a:rPr>
              <a:t>48px</a:t>
            </a:r>
            <a:endParaRPr sz="1067" b="1"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308" name="Google Shape;308;p27"/>
          <p:cNvSpPr/>
          <p:nvPr/>
        </p:nvSpPr>
        <p:spPr>
          <a:xfrm>
            <a:off x="6719733" y="2331200"/>
            <a:ext cx="326400" cy="3744800"/>
          </a:xfrm>
          <a:prstGeom prst="rect">
            <a:avLst/>
          </a:prstGeom>
          <a:solidFill>
            <a:srgbClr val="B6D7A8">
              <a:alpha val="76470"/>
            </a:srgbClr>
          </a:solidFill>
          <a:ln w="9525" cap="flat" cmpd="sng">
            <a:solidFill>
              <a:srgbClr val="6AA84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endParaRPr sz="2400"/>
          </a:p>
        </p:txBody>
      </p:sp>
      <p:sp>
        <p:nvSpPr>
          <p:cNvPr id="309" name="Google Shape;309;p27"/>
          <p:cNvSpPr txBox="1"/>
          <p:nvPr/>
        </p:nvSpPr>
        <p:spPr>
          <a:xfrm>
            <a:off x="6606100" y="3625133"/>
            <a:ext cx="620000" cy="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ja" sz="1067" b="1">
                <a:solidFill>
                  <a:srgbClr val="20A471"/>
                </a:solidFill>
                <a:latin typeface="M PLUS 1p"/>
                <a:ea typeface="M PLUS 1p"/>
                <a:cs typeface="M PLUS 1p"/>
                <a:sym typeface="M PLUS 1p"/>
              </a:rPr>
              <a:t>40px</a:t>
            </a:r>
            <a:endParaRPr sz="1067" b="1">
              <a:solidFill>
                <a:srgbClr val="20A47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4921800" y="2331200"/>
            <a:ext cx="220800" cy="3735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endParaRPr sz="2400"/>
          </a:p>
        </p:txBody>
      </p:sp>
      <p:sp>
        <p:nvSpPr>
          <p:cNvPr id="311" name="Google Shape;311;p27"/>
          <p:cNvSpPr txBox="1"/>
          <p:nvPr/>
        </p:nvSpPr>
        <p:spPr>
          <a:xfrm>
            <a:off x="4728717" y="3604033"/>
            <a:ext cx="620000" cy="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ja" sz="1067" b="1">
                <a:solidFill>
                  <a:schemeClr val="accent4"/>
                </a:solidFill>
                <a:latin typeface="M PLUS 1p"/>
                <a:ea typeface="M PLUS 1p"/>
                <a:cs typeface="M PLUS 1p"/>
                <a:sym typeface="M PLUS 1p"/>
              </a:rPr>
              <a:t>24px</a:t>
            </a:r>
            <a:endParaRPr sz="1067" b="1">
              <a:solidFill>
                <a:schemeClr val="accent4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2164700" y="610400"/>
            <a:ext cx="1547600" cy="41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ja" sz="1067"/>
              <a:t>font-weight: bold;</a:t>
            </a:r>
            <a:endParaRPr sz="1067"/>
          </a:p>
          <a:p>
            <a:r>
              <a:rPr lang="en-US" altLang="ja" sz="1067"/>
              <a:t>font-size: 18px;</a:t>
            </a:r>
            <a:endParaRPr sz="1067"/>
          </a:p>
        </p:txBody>
      </p:sp>
      <p:cxnSp>
        <p:nvCxnSpPr>
          <p:cNvPr id="313" name="Google Shape;313;p27"/>
          <p:cNvCxnSpPr/>
          <p:nvPr/>
        </p:nvCxnSpPr>
        <p:spPr>
          <a:xfrm flipH="1">
            <a:off x="1010300" y="825767"/>
            <a:ext cx="115440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27"/>
          <p:cNvSpPr/>
          <p:nvPr/>
        </p:nvSpPr>
        <p:spPr>
          <a:xfrm>
            <a:off x="7167400" y="29000"/>
            <a:ext cx="2069906" cy="99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ja" sz="1067" dirty="0"/>
              <a:t>font-weight: normal;</a:t>
            </a:r>
            <a:endParaRPr sz="1067" dirty="0"/>
          </a:p>
          <a:p>
            <a:r>
              <a:rPr lang="en-US" altLang="ja" sz="1067" dirty="0"/>
              <a:t>font-size: 16px;</a:t>
            </a:r>
            <a:endParaRPr sz="1067" dirty="0"/>
          </a:p>
          <a:p>
            <a:r>
              <a:rPr lang="en-US" altLang="ja" sz="1067" dirty="0"/>
              <a:t>icon:</a:t>
            </a:r>
            <a:endParaRPr sz="1067" dirty="0"/>
          </a:p>
          <a:p>
            <a:r>
              <a:rPr lang="ja" altLang="en-US" sz="1067" dirty="0"/>
              <a:t>削除</a:t>
            </a:r>
            <a:r>
              <a:rPr lang="ja-JP" altLang="en-US" sz="1067" dirty="0"/>
              <a:t>する</a:t>
            </a:r>
            <a:r>
              <a:rPr lang="ja" altLang="en-US" sz="1067" dirty="0"/>
              <a:t>→</a:t>
            </a:r>
            <a:r>
              <a:rPr lang="en-US" altLang="ja" sz="1067" dirty="0"/>
              <a:t>delete</a:t>
            </a:r>
            <a:endParaRPr sz="1067" dirty="0"/>
          </a:p>
          <a:p>
            <a:r>
              <a:rPr lang="ja" altLang="en-US" sz="1067" dirty="0"/>
              <a:t>閉じる→</a:t>
            </a:r>
            <a:r>
              <a:rPr lang="en-US" altLang="ja" sz="1067" dirty="0"/>
              <a:t>close</a:t>
            </a:r>
            <a:endParaRPr sz="1067" dirty="0"/>
          </a:p>
          <a:p>
            <a:r>
              <a:rPr lang="en-US" altLang="ja" sz="1067" dirty="0"/>
              <a:t>All</a:t>
            </a:r>
            <a:r>
              <a:rPr lang="ja" altLang="en-US" sz="1067" dirty="0"/>
              <a:t> </a:t>
            </a:r>
            <a:r>
              <a:rPr lang="en-US" altLang="ja" sz="1067" dirty="0"/>
              <a:t>24px</a:t>
            </a:r>
            <a:endParaRPr sz="1067" dirty="0"/>
          </a:p>
        </p:txBody>
      </p:sp>
      <p:cxnSp>
        <p:nvCxnSpPr>
          <p:cNvPr id="315" name="Google Shape;315;p27"/>
          <p:cNvCxnSpPr>
            <a:stCxn id="316" idx="0"/>
          </p:cNvCxnSpPr>
          <p:nvPr/>
        </p:nvCxnSpPr>
        <p:spPr>
          <a:xfrm rot="10800000">
            <a:off x="5900067" y="3874633"/>
            <a:ext cx="15600" cy="4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7" name="Google Shape;317;p27"/>
          <p:cNvSpPr/>
          <p:nvPr/>
        </p:nvSpPr>
        <p:spPr>
          <a:xfrm>
            <a:off x="9751233" y="-121299"/>
            <a:ext cx="2152400" cy="710059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067" b="1" dirty="0">
                <a:solidFill>
                  <a:schemeClr val="dk1"/>
                </a:solidFill>
              </a:rPr>
              <a:t>Frame</a:t>
            </a:r>
            <a:endParaRPr sz="1067" b="1" dirty="0">
              <a:solidFill>
                <a:schemeClr val="dk1"/>
              </a:solidFill>
            </a:endParaRPr>
          </a:p>
          <a:p>
            <a:r>
              <a:rPr lang="en-US" altLang="ja" sz="1067" dirty="0">
                <a:solidFill>
                  <a:schemeClr val="dk1"/>
                </a:solidFill>
              </a:rPr>
              <a:t>border: 1px solid #E5E5E5;</a:t>
            </a:r>
            <a:br>
              <a:rPr lang="en-US" altLang="ja" sz="1067" dirty="0">
                <a:solidFill>
                  <a:schemeClr val="dk1"/>
                </a:solidFill>
              </a:rPr>
            </a:br>
            <a:r>
              <a:rPr lang="en-US" altLang="ja" sz="1067" dirty="0">
                <a:solidFill>
                  <a:schemeClr val="dk1"/>
                </a:solidFill>
              </a:rPr>
              <a:t>box-shadow: 0px 4px 12px </a:t>
            </a:r>
            <a:r>
              <a:rPr lang="en-US" altLang="ja" sz="1067" dirty="0" err="1">
                <a:solidFill>
                  <a:schemeClr val="dk1"/>
                </a:solidFill>
              </a:rPr>
              <a:t>rgba</a:t>
            </a:r>
            <a:r>
              <a:rPr lang="en-US" altLang="ja" sz="1067" dirty="0">
                <a:solidFill>
                  <a:schemeClr val="dk1"/>
                </a:solidFill>
              </a:rPr>
              <a:t>(0, 0, 0, 0.25);</a:t>
            </a:r>
            <a:endParaRPr sz="10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altLang="ja" sz="1067" dirty="0">
                <a:solidFill>
                  <a:schemeClr val="dk1"/>
                </a:solidFill>
              </a:rPr>
              <a:t>border-radius: 3px;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-US" sz="1067" b="1" dirty="0"/>
              <a:t>Title</a:t>
            </a:r>
            <a:endParaRPr sz="1067" b="1" dirty="0"/>
          </a:p>
          <a:p>
            <a:r>
              <a:rPr lang="en-US" altLang="ja" sz="1067" dirty="0"/>
              <a:t>font-weight: normal;</a:t>
            </a:r>
            <a:endParaRPr sz="1067" dirty="0"/>
          </a:p>
          <a:p>
            <a:r>
              <a:rPr lang="en-US" altLang="ja" sz="1067" dirty="0"/>
              <a:t>font-size: 20px;</a:t>
            </a:r>
            <a:endParaRPr sz="106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100" b="1" dirty="0"/>
              <a:t>Date and time of application/applicant</a:t>
            </a:r>
          </a:p>
          <a:p>
            <a:r>
              <a:rPr lang="en-US" altLang="ja" sz="1100" dirty="0"/>
              <a:t>item name </a:t>
            </a:r>
            <a:r>
              <a:rPr lang="en-US" altLang="ja" sz="1067" dirty="0"/>
              <a:t>:</a:t>
            </a:r>
            <a:endParaRPr sz="1067" dirty="0"/>
          </a:p>
          <a:p>
            <a:r>
              <a:rPr lang="en-US" altLang="ja" sz="1067" dirty="0"/>
              <a:t>font-weight: normal;</a:t>
            </a:r>
            <a:endParaRPr sz="1067" dirty="0"/>
          </a:p>
          <a:p>
            <a:r>
              <a:rPr lang="en-US" altLang="ja" sz="1067" dirty="0"/>
              <a:t>font-size: 14px;</a:t>
            </a:r>
            <a:endParaRPr sz="1067" dirty="0"/>
          </a:p>
          <a:p>
            <a:r>
              <a:rPr lang="en-US" altLang="ja" sz="1100" dirty="0"/>
              <a:t>Content </a:t>
            </a:r>
            <a:r>
              <a:rPr lang="en-US" altLang="ja" sz="1067" dirty="0"/>
              <a:t>:</a:t>
            </a:r>
            <a:endParaRPr sz="1067" dirty="0"/>
          </a:p>
          <a:p>
            <a:pPr>
              <a:buClr>
                <a:schemeClr val="dk1"/>
              </a:buClr>
              <a:buSzPts val="1100"/>
            </a:pPr>
            <a:r>
              <a:rPr lang="en-US" altLang="ja" sz="1067" dirty="0">
                <a:solidFill>
                  <a:schemeClr val="dk1"/>
                </a:solidFill>
              </a:rPr>
              <a:t>font-weight: normal;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-US" altLang="ja" sz="1067" dirty="0">
                <a:solidFill>
                  <a:schemeClr val="dk1"/>
                </a:solidFill>
              </a:rPr>
              <a:t>font-size: 16px;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-US" altLang="ja" sz="1100" dirty="0">
                <a:solidFill>
                  <a:schemeClr val="dk1"/>
                </a:solidFill>
              </a:rPr>
              <a:t>Avatar image size </a:t>
            </a:r>
            <a:r>
              <a:rPr lang="ja" altLang="en-US" sz="1067" dirty="0">
                <a:solidFill>
                  <a:schemeClr val="dk1"/>
                </a:solidFill>
              </a:rPr>
              <a:t>：</a:t>
            </a:r>
            <a:r>
              <a:rPr lang="en-US" altLang="ja" sz="1067" dirty="0">
                <a:solidFill>
                  <a:schemeClr val="dk1"/>
                </a:solidFill>
              </a:rPr>
              <a:t>24px</a:t>
            </a:r>
            <a:endParaRPr sz="1067" dirty="0">
              <a:solidFill>
                <a:schemeClr val="dk1"/>
              </a:solidFill>
            </a:endParaRPr>
          </a:p>
          <a:p>
            <a:r>
              <a:rPr lang="en-US" altLang="ja" sz="1067" dirty="0">
                <a:solidFill>
                  <a:schemeClr val="dk1"/>
                </a:solidFill>
              </a:rPr>
              <a:t>comment</a:t>
            </a:r>
            <a:r>
              <a:rPr lang="ja" altLang="en-US" sz="1067" dirty="0">
                <a:solidFill>
                  <a:schemeClr val="dk1"/>
                </a:solidFill>
              </a:rPr>
              <a:t>：</a:t>
            </a:r>
            <a:endParaRPr sz="1067" dirty="0">
              <a:solidFill>
                <a:schemeClr val="dk1"/>
              </a:solidFill>
            </a:endParaRPr>
          </a:p>
          <a:p>
            <a:r>
              <a:rPr lang="en-US" altLang="ja" sz="1067" dirty="0">
                <a:solidFill>
                  <a:schemeClr val="dk1"/>
                </a:solidFill>
              </a:rPr>
              <a:t>font-weight: normal;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-US" altLang="ja" sz="1067" dirty="0">
                <a:solidFill>
                  <a:schemeClr val="dk1"/>
                </a:solidFill>
              </a:rPr>
              <a:t>font-size: 16px;</a:t>
            </a:r>
            <a:endParaRPr sz="1067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100" b="1" dirty="0">
                <a:solidFill>
                  <a:schemeClr val="dk1"/>
                </a:solidFill>
              </a:rPr>
              <a:t>Request edit button</a:t>
            </a:r>
          </a:p>
          <a:p>
            <a:r>
              <a:rPr lang="en-US" altLang="ja" sz="1067" dirty="0">
                <a:solidFill>
                  <a:schemeClr val="dk1"/>
                </a:solidFill>
              </a:rPr>
              <a:t>width: 166px;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-US" altLang="ja" sz="1067" dirty="0">
                <a:solidFill>
                  <a:schemeClr val="dk1"/>
                </a:solidFill>
              </a:rPr>
              <a:t>height: 46px;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-US" altLang="ja" sz="1067" dirty="0">
                <a:solidFill>
                  <a:schemeClr val="dk1"/>
                </a:solidFill>
              </a:rPr>
              <a:t>font-weight: bold;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-US" altLang="ja" sz="1067" dirty="0">
                <a:solidFill>
                  <a:schemeClr val="dk1"/>
                </a:solidFill>
              </a:rPr>
              <a:t>font-size: 16px;</a:t>
            </a:r>
            <a:endParaRPr sz="1067" dirty="0">
              <a:solidFill>
                <a:schemeClr val="dk1"/>
              </a:solidFill>
            </a:endParaRPr>
          </a:p>
          <a:p>
            <a:r>
              <a:rPr lang="ja" altLang="en-US" sz="1067" dirty="0">
                <a:solidFill>
                  <a:schemeClr val="dk1"/>
                </a:solidFill>
              </a:rPr>
              <a:t>アイコン</a:t>
            </a:r>
            <a:r>
              <a:rPr lang="en-US" altLang="ja" sz="1067" dirty="0">
                <a:solidFill>
                  <a:schemeClr val="dk1"/>
                </a:solidFill>
              </a:rPr>
              <a:t>:edit</a:t>
            </a:r>
            <a:endParaRPr sz="1067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100" b="1" dirty="0">
                <a:solidFill>
                  <a:schemeClr val="dk1"/>
                </a:solidFill>
              </a:rPr>
              <a:t>Approver/Reader</a:t>
            </a:r>
          </a:p>
          <a:p>
            <a:r>
              <a:rPr lang="en-US" altLang="ja" sz="1067" dirty="0">
                <a:solidFill>
                  <a:schemeClr val="dk1"/>
                </a:solidFill>
              </a:rPr>
              <a:t>Item name</a:t>
            </a:r>
            <a:r>
              <a:rPr lang="ja" altLang="en-US" sz="1067" dirty="0">
                <a:solidFill>
                  <a:schemeClr val="dk1"/>
                </a:solidFill>
              </a:rPr>
              <a:t>：</a:t>
            </a:r>
            <a:endParaRPr sz="1067" dirty="0">
              <a:solidFill>
                <a:schemeClr val="dk1"/>
              </a:solidFill>
            </a:endParaRPr>
          </a:p>
          <a:p>
            <a:r>
              <a:rPr lang="en-US" altLang="ja" sz="1067" dirty="0">
                <a:solidFill>
                  <a:schemeClr val="dk1"/>
                </a:solidFill>
              </a:rPr>
              <a:t>font-weight: bold;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-US" altLang="ja" sz="1067" dirty="0">
                <a:solidFill>
                  <a:schemeClr val="dk1"/>
                </a:solidFill>
              </a:rPr>
              <a:t>font-size: 12px;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-US" altLang="ja" sz="1050" dirty="0">
                <a:solidFill>
                  <a:schemeClr val="dk1"/>
                </a:solidFill>
              </a:rPr>
              <a:t>Avatar image size </a:t>
            </a:r>
            <a:r>
              <a:rPr lang="ja" altLang="en-US" sz="1067" dirty="0">
                <a:solidFill>
                  <a:schemeClr val="dk1"/>
                </a:solidFill>
              </a:rPr>
              <a:t>：</a:t>
            </a:r>
            <a:r>
              <a:rPr lang="en-US" altLang="ja" sz="1067" dirty="0">
                <a:solidFill>
                  <a:schemeClr val="dk1"/>
                </a:solidFill>
              </a:rPr>
              <a:t>24px</a:t>
            </a:r>
            <a:endParaRPr sz="1067" dirty="0">
              <a:solidFill>
                <a:schemeClr val="dk1"/>
              </a:solidFill>
            </a:endParaRPr>
          </a:p>
          <a:p>
            <a:r>
              <a:rPr lang="en-US" sz="1067" dirty="0">
                <a:solidFill>
                  <a:schemeClr val="dk1"/>
                </a:solidFill>
              </a:rPr>
              <a:t>name</a:t>
            </a:r>
            <a:endParaRPr sz="1067" dirty="0">
              <a:solidFill>
                <a:schemeClr val="dk1"/>
              </a:solidFill>
            </a:endParaRPr>
          </a:p>
          <a:p>
            <a:r>
              <a:rPr lang="en-US" altLang="ja" sz="1067" dirty="0">
                <a:solidFill>
                  <a:schemeClr val="dk1"/>
                </a:solidFill>
              </a:rPr>
              <a:t>font-weight: normal;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-US" altLang="ja" sz="1067" dirty="0">
                <a:solidFill>
                  <a:schemeClr val="dk1"/>
                </a:solidFill>
              </a:rPr>
              <a:t>font-size: 12px;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-US" altLang="ja" sz="1067" dirty="0">
                <a:solidFill>
                  <a:srgbClr val="F32861"/>
                </a:solidFill>
              </a:rPr>
              <a:t>Answer status</a:t>
            </a:r>
          </a:p>
          <a:p>
            <a:r>
              <a:rPr lang="en-US" altLang="ja" sz="1067" dirty="0" err="1">
                <a:solidFill>
                  <a:srgbClr val="F32861"/>
                </a:solidFill>
              </a:rPr>
              <a:t>font-weight:bold</a:t>
            </a:r>
            <a:r>
              <a:rPr lang="en-US" altLang="ja" sz="1067" dirty="0">
                <a:solidFill>
                  <a:srgbClr val="F32861"/>
                </a:solidFill>
              </a:rPr>
              <a:t>;</a:t>
            </a:r>
            <a:endParaRPr sz="1067" dirty="0">
              <a:solidFill>
                <a:srgbClr val="F32861"/>
              </a:solidFill>
            </a:endParaRPr>
          </a:p>
          <a:p>
            <a:r>
              <a:rPr lang="en-US" altLang="ja" sz="1067" dirty="0">
                <a:solidFill>
                  <a:schemeClr val="dk1"/>
                </a:solidFill>
              </a:rPr>
              <a:t>font-size: 12px;</a:t>
            </a:r>
            <a:endParaRPr sz="1067" dirty="0">
              <a:solidFill>
                <a:srgbClr val="F3286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100" dirty="0">
                <a:solidFill>
                  <a:schemeClr val="dk1"/>
                </a:solidFill>
              </a:rPr>
              <a:t>Answer </a:t>
            </a:r>
            <a:r>
              <a:rPr lang="en-US" altLang="ja" sz="1100" dirty="0" err="1">
                <a:solidFill>
                  <a:schemeClr val="dk1"/>
                </a:solidFill>
              </a:rPr>
              <a:t>date&amp;time</a:t>
            </a:r>
            <a:r>
              <a:rPr lang="en-US" altLang="ja" sz="1100" dirty="0">
                <a:solidFill>
                  <a:schemeClr val="dk1"/>
                </a:solidFill>
              </a:rPr>
              <a:t>/comment</a:t>
            </a:r>
          </a:p>
          <a:p>
            <a:r>
              <a:rPr lang="en-US" altLang="ja" sz="1067" dirty="0">
                <a:solidFill>
                  <a:schemeClr val="dk1"/>
                </a:solidFill>
              </a:rPr>
              <a:t>font-weight: normal;</a:t>
            </a:r>
            <a:endParaRPr sz="1067" dirty="0">
              <a:solidFill>
                <a:schemeClr val="dk1"/>
              </a:solidFill>
            </a:endParaRPr>
          </a:p>
          <a:p>
            <a:r>
              <a:rPr lang="en-US" altLang="ja" sz="1067" dirty="0">
                <a:solidFill>
                  <a:schemeClr val="dk1"/>
                </a:solidFill>
              </a:rPr>
              <a:t>font-size: 10px;</a:t>
            </a:r>
            <a:endParaRPr sz="1067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100" dirty="0">
                <a:solidFill>
                  <a:schemeClr val="dk1"/>
                </a:solidFill>
              </a:rPr>
              <a:t>Comments can display up to 50 characters Tooltips when hovering over</a:t>
            </a:r>
            <a:endParaRPr lang="en-US" altLang="ja-JP" sz="1100" dirty="0">
              <a:solidFill>
                <a:schemeClr val="dk1"/>
              </a:solidFill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5079067" y="4297033"/>
            <a:ext cx="1673200" cy="168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ja" altLang="en-US" sz="1067"/>
              <a:t>添付ファイルの合計数と容量の合計を表示</a:t>
            </a:r>
            <a:endParaRPr sz="1067"/>
          </a:p>
          <a:p>
            <a:r>
              <a:rPr lang="ja" altLang="en-US" sz="1067"/>
              <a:t>ファイルの種別によってカラーとアイコンを出し分け</a:t>
            </a:r>
            <a:endParaRPr sz="1067"/>
          </a:p>
          <a:p>
            <a:r>
              <a:rPr lang="ja" altLang="en-US" sz="1067"/>
              <a:t>詳細は、次ページを参照してください。</a:t>
            </a:r>
            <a:endParaRPr sz="1067"/>
          </a:p>
        </p:txBody>
      </p:sp>
      <p:cxnSp>
        <p:nvCxnSpPr>
          <p:cNvPr id="318" name="Google Shape;318;p27"/>
          <p:cNvCxnSpPr/>
          <p:nvPr/>
        </p:nvCxnSpPr>
        <p:spPr>
          <a:xfrm>
            <a:off x="461751" y="6433800"/>
            <a:ext cx="8347200" cy="29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319" name="Google Shape;319;p27"/>
          <p:cNvSpPr txBox="1"/>
          <p:nvPr/>
        </p:nvSpPr>
        <p:spPr>
          <a:xfrm>
            <a:off x="4317517" y="6377233"/>
            <a:ext cx="10312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ja" sz="1333" b="1">
                <a:solidFill>
                  <a:srgbClr val="FF0000"/>
                </a:solidFill>
                <a:latin typeface="M PLUS 1p"/>
                <a:ea typeface="M PLUS 1p"/>
                <a:cs typeface="M PLUS 1p"/>
                <a:sym typeface="M PLUS 1p"/>
              </a:rPr>
              <a:t>990px</a:t>
            </a:r>
            <a:endParaRPr sz="1333" b="1">
              <a:solidFill>
                <a:srgbClr val="FF0000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cxnSp>
        <p:nvCxnSpPr>
          <p:cNvPr id="320" name="Google Shape;320;p27"/>
          <p:cNvCxnSpPr>
            <a:cxnSpLocks/>
            <a:stCxn id="314" idx="2"/>
          </p:cNvCxnSpPr>
          <p:nvPr/>
        </p:nvCxnSpPr>
        <p:spPr>
          <a:xfrm flipH="1">
            <a:off x="7863001" y="1027000"/>
            <a:ext cx="339352" cy="19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" name="Google Shape;321;p27"/>
          <p:cNvSpPr/>
          <p:nvPr/>
        </p:nvSpPr>
        <p:spPr>
          <a:xfrm>
            <a:off x="398367" y="2331200"/>
            <a:ext cx="326400" cy="3744800"/>
          </a:xfrm>
          <a:prstGeom prst="rect">
            <a:avLst/>
          </a:prstGeom>
          <a:solidFill>
            <a:srgbClr val="B6D7A8">
              <a:alpha val="76470"/>
            </a:srgbClr>
          </a:solidFill>
          <a:ln w="9525" cap="flat" cmpd="sng">
            <a:solidFill>
              <a:srgbClr val="6AA84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endParaRPr sz="2400"/>
          </a:p>
        </p:txBody>
      </p:sp>
      <p:sp>
        <p:nvSpPr>
          <p:cNvPr id="322" name="Google Shape;322;p27"/>
          <p:cNvSpPr txBox="1"/>
          <p:nvPr/>
        </p:nvSpPr>
        <p:spPr>
          <a:xfrm>
            <a:off x="284733" y="3625133"/>
            <a:ext cx="620000" cy="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ja" sz="1067" b="1">
                <a:solidFill>
                  <a:srgbClr val="20A471"/>
                </a:solidFill>
                <a:latin typeface="M PLUS 1p"/>
                <a:ea typeface="M PLUS 1p"/>
                <a:cs typeface="M PLUS 1p"/>
                <a:sym typeface="M PLUS 1p"/>
              </a:rPr>
              <a:t>40px</a:t>
            </a:r>
            <a:endParaRPr sz="1067" b="1">
              <a:solidFill>
                <a:srgbClr val="20A47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323" name="Google Shape;323;p27"/>
          <p:cNvSpPr/>
          <p:nvPr/>
        </p:nvSpPr>
        <p:spPr>
          <a:xfrm>
            <a:off x="8640833" y="2326600"/>
            <a:ext cx="326400" cy="3744800"/>
          </a:xfrm>
          <a:prstGeom prst="rect">
            <a:avLst/>
          </a:prstGeom>
          <a:solidFill>
            <a:srgbClr val="B6D7A8">
              <a:alpha val="76470"/>
            </a:srgbClr>
          </a:solidFill>
          <a:ln w="9525" cap="flat" cmpd="sng">
            <a:solidFill>
              <a:srgbClr val="6AA84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endParaRPr sz="2400"/>
          </a:p>
        </p:txBody>
      </p:sp>
      <p:sp>
        <p:nvSpPr>
          <p:cNvPr id="324" name="Google Shape;324;p27"/>
          <p:cNvSpPr txBox="1"/>
          <p:nvPr/>
        </p:nvSpPr>
        <p:spPr>
          <a:xfrm>
            <a:off x="8527200" y="3620533"/>
            <a:ext cx="620000" cy="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ja" sz="1067" b="1">
                <a:solidFill>
                  <a:srgbClr val="20A471"/>
                </a:solidFill>
                <a:latin typeface="M PLUS 1p"/>
                <a:ea typeface="M PLUS 1p"/>
                <a:cs typeface="M PLUS 1p"/>
                <a:sym typeface="M PLUS 1p"/>
              </a:rPr>
              <a:t>40px</a:t>
            </a:r>
            <a:endParaRPr sz="1067" b="1">
              <a:solidFill>
                <a:srgbClr val="20A47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325" name="Google Shape;325;p27"/>
          <p:cNvSpPr/>
          <p:nvPr/>
        </p:nvSpPr>
        <p:spPr>
          <a:xfrm rot="5400000">
            <a:off x="4568400" y="-2075667"/>
            <a:ext cx="220800" cy="86088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endParaRPr sz="2400"/>
          </a:p>
        </p:txBody>
      </p:sp>
      <p:sp>
        <p:nvSpPr>
          <p:cNvPr id="326" name="Google Shape;326;p27"/>
          <p:cNvSpPr txBox="1"/>
          <p:nvPr/>
        </p:nvSpPr>
        <p:spPr>
          <a:xfrm>
            <a:off x="4372784" y="2077733"/>
            <a:ext cx="620000" cy="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ja" sz="1067" b="1">
                <a:solidFill>
                  <a:schemeClr val="accent4"/>
                </a:solidFill>
                <a:latin typeface="M PLUS 1p"/>
                <a:ea typeface="M PLUS 1p"/>
                <a:cs typeface="M PLUS 1p"/>
                <a:sym typeface="M PLUS 1p"/>
              </a:rPr>
              <a:t>24px</a:t>
            </a:r>
            <a:endParaRPr sz="1067" b="1">
              <a:solidFill>
                <a:schemeClr val="accent4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327" name="Google Shape;327;p27"/>
          <p:cNvSpPr/>
          <p:nvPr/>
        </p:nvSpPr>
        <p:spPr>
          <a:xfrm rot="5400000">
            <a:off x="2719433" y="706367"/>
            <a:ext cx="220800" cy="4204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endParaRPr sz="2400"/>
          </a:p>
        </p:txBody>
      </p:sp>
      <p:sp>
        <p:nvSpPr>
          <p:cNvPr id="328" name="Google Shape;328;p27"/>
          <p:cNvSpPr txBox="1"/>
          <p:nvPr/>
        </p:nvSpPr>
        <p:spPr>
          <a:xfrm>
            <a:off x="2550417" y="2657567"/>
            <a:ext cx="620000" cy="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ja" sz="1067" b="1">
                <a:solidFill>
                  <a:schemeClr val="accent4"/>
                </a:solidFill>
                <a:latin typeface="M PLUS 1p"/>
                <a:ea typeface="M PLUS 1p"/>
                <a:cs typeface="M PLUS 1p"/>
                <a:sym typeface="M PLUS 1p"/>
              </a:rPr>
              <a:t>24px</a:t>
            </a:r>
            <a:endParaRPr sz="1067" b="1">
              <a:solidFill>
                <a:schemeClr val="accent4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329" name="Google Shape;329;p27"/>
          <p:cNvSpPr/>
          <p:nvPr/>
        </p:nvSpPr>
        <p:spPr>
          <a:xfrm rot="5400000">
            <a:off x="2719433" y="1438467"/>
            <a:ext cx="220800" cy="4204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endParaRPr sz="2400"/>
          </a:p>
        </p:txBody>
      </p:sp>
      <p:sp>
        <p:nvSpPr>
          <p:cNvPr id="330" name="Google Shape;330;p27"/>
          <p:cNvSpPr txBox="1"/>
          <p:nvPr/>
        </p:nvSpPr>
        <p:spPr>
          <a:xfrm>
            <a:off x="2506717" y="3389667"/>
            <a:ext cx="620000" cy="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ja" sz="1067" b="1">
                <a:solidFill>
                  <a:schemeClr val="accent4"/>
                </a:solidFill>
                <a:latin typeface="M PLUS 1p"/>
                <a:ea typeface="M PLUS 1p"/>
                <a:cs typeface="M PLUS 1p"/>
                <a:sym typeface="M PLUS 1p"/>
              </a:rPr>
              <a:t>24px</a:t>
            </a:r>
            <a:endParaRPr sz="1067" b="1">
              <a:solidFill>
                <a:schemeClr val="accent4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cxnSp>
        <p:nvCxnSpPr>
          <p:cNvPr id="331" name="Google Shape;331;p27"/>
          <p:cNvCxnSpPr/>
          <p:nvPr/>
        </p:nvCxnSpPr>
        <p:spPr>
          <a:xfrm>
            <a:off x="9006951" y="2114433"/>
            <a:ext cx="7200" cy="3942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4720B32727C974881568B371825C075" ma:contentTypeVersion="6" ma:contentTypeDescription="新しいドキュメントを作成します。" ma:contentTypeScope="" ma:versionID="3be50cee241cb319b765dfd0a168da1f">
  <xsd:schema xmlns:xsd="http://www.w3.org/2001/XMLSchema" xmlns:xs="http://www.w3.org/2001/XMLSchema" xmlns:p="http://schemas.microsoft.com/office/2006/metadata/properties" xmlns:ns2="d21d2b23-d123-4476-be9c-7bcaa545e20e" targetNamespace="http://schemas.microsoft.com/office/2006/metadata/properties" ma:root="true" ma:fieldsID="0dc973aba0f35bd10d50b00ce21a062b" ns2:_="">
    <xsd:import namespace="d21d2b23-d123-4476-be9c-7bcaa545e2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1d2b23-d123-4476-be9c-7bcaa545e2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4CBB50-2CEF-4023-A870-82EA12BB8D3C}"/>
</file>

<file path=customXml/itemProps2.xml><?xml version="1.0" encoding="utf-8"?>
<ds:datastoreItem xmlns:ds="http://schemas.openxmlformats.org/officeDocument/2006/customXml" ds:itemID="{2966BA0B-9A39-4553-AF71-60B5C973C166}"/>
</file>

<file path=customXml/itemProps3.xml><?xml version="1.0" encoding="utf-8"?>
<ds:datastoreItem xmlns:ds="http://schemas.openxmlformats.org/officeDocument/2006/customXml" ds:itemID="{2A91731E-19D0-4C5D-AA10-61CB5C65EE29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279</Words>
  <Application>Microsoft Office PowerPoint</Application>
  <PresentationFormat>ワイド画面</PresentationFormat>
  <Paragraphs>65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 PLUS 1p</vt:lpstr>
      <vt:lpstr>游ゴシック</vt:lpstr>
      <vt:lpstr>游ゴシック Light</vt:lpstr>
      <vt:lpstr>Arial</vt:lpstr>
      <vt:lpstr>Office テーマ</vt:lpstr>
      <vt:lpstr>Dashboard screen_Approver_Low resolution（1366×768）</vt:lpstr>
      <vt:lpstr>Detail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承認者_詳細画面＿低解像度（1366×768）</dc:title>
  <dc:creator>Administrator</dc:creator>
  <cp:lastModifiedBy>Administrator</cp:lastModifiedBy>
  <cp:revision>3</cp:revision>
  <dcterms:created xsi:type="dcterms:W3CDTF">2020-07-30T05:17:16Z</dcterms:created>
  <dcterms:modified xsi:type="dcterms:W3CDTF">2020-07-30T05:30:20Z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0x010100E4720B32727C974881568B371825C075</vt:lpwstr>
  </property>
</Properties>
</file>