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63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7B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6"/>
  </p:normalViewPr>
  <p:slideViewPr>
    <p:cSldViewPr snapToGrid="0">
      <p:cViewPr varScale="1">
        <p:scale>
          <a:sx n="90" d="100"/>
          <a:sy n="90" d="100"/>
        </p:scale>
        <p:origin x="232" y="5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1DF05-78CA-CB39-C2E4-E1B93EEA3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EC772E-FD37-69DC-CE24-B72DBF5C41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6E90A-08F4-7ABE-C26C-F7FA5E004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DC7FC-7A95-FA44-9E06-E385EF94E67E}" type="datetimeFigureOut">
              <a:rPr lang="en-US" smtClean="0"/>
              <a:t>4/29/23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53867-4ACD-25B5-5103-48E5B1220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2BB7A-2CC3-51D1-8C3C-8F4330619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7D45-1FFB-3546-9FF1-69AEA458A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60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63EF0-AEB2-C6CF-0ECF-C5E1AA3CA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E093FB-BA15-FC2D-0917-F711EFA4E2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9E226-AD27-0832-3C8B-A44A43ACB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DC7FC-7A95-FA44-9E06-E385EF94E67E}" type="datetimeFigureOut">
              <a:rPr lang="en-US" smtClean="0"/>
              <a:t>4/29/23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5235F-61AF-9D22-AF72-93EB7A08B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60043-8D22-7441-C7DD-859725157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7D45-1FFB-3546-9FF1-69AEA458A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6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A65EE9-457A-3CC7-3C6A-48FCFABD7A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48AF2E-578F-991D-6BC6-299F85BDD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AF961-3537-873A-01D2-430C166BA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DC7FC-7A95-FA44-9E06-E385EF94E67E}" type="datetimeFigureOut">
              <a:rPr lang="en-US" smtClean="0"/>
              <a:t>4/29/23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29F15-D6A5-EA72-7084-9DE554250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9C61C-48AA-1BE5-4AFD-30758BDE5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7D45-1FFB-3546-9FF1-69AEA458A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53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3C2A7-8309-19E4-84CD-FB6834419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06D1C-1F5D-0279-F2D5-DDB9DD847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F31AA-C5ED-A565-0387-2B4831D56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DC7FC-7A95-FA44-9E06-E385EF94E67E}" type="datetimeFigureOut">
              <a:rPr lang="en-US" smtClean="0"/>
              <a:t>4/29/23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C26DC-C28F-C272-671E-5896BB7E8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AC2D4-35C5-644B-AF62-4EFCCF120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7D45-1FFB-3546-9FF1-69AEA458A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92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9DB61-C57B-0746-1C35-27E3247B1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FECC1-F5D3-2DB0-CC47-E520CAF08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70114-7413-57CD-89D2-17692FBCF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DC7FC-7A95-FA44-9E06-E385EF94E67E}" type="datetimeFigureOut">
              <a:rPr lang="en-US" smtClean="0"/>
              <a:t>4/29/23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CD24C-9D5B-6D6F-D546-E3F20D892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E7DF6-8716-BA3E-80EC-C81A79AD0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7D45-1FFB-3546-9FF1-69AEA458A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20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22799-E001-DC28-5596-C46A3352F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E7533-7A35-F59F-2550-F9AF48E405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B524AF-F7CC-8649-EB9B-E4D82A198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E9CF73-DA89-82E3-2C4A-E7318DF7F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DC7FC-7A95-FA44-9E06-E385EF94E67E}" type="datetimeFigureOut">
              <a:rPr lang="en-US" smtClean="0"/>
              <a:t>4/29/23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814B3-4775-A18C-F0E5-5D93213B7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7670A-F4AA-2556-6B70-EACD57405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7D45-1FFB-3546-9FF1-69AEA458A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56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61E9B-0605-0C1D-DC19-FC342A741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EAAE5-548A-53C0-D989-D231B946D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49F41-A2EA-F15D-AF32-1C0672B54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D5A20-8510-0FFF-3038-3C9C628BAC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BFEA71-6B29-72B8-21C0-547F342F16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BF8F7E-5074-337B-45DD-CA1E2FFBD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DC7FC-7A95-FA44-9E06-E385EF94E67E}" type="datetimeFigureOut">
              <a:rPr lang="en-US" smtClean="0"/>
              <a:t>4/29/23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BAA0B2-6D5A-98B4-46D4-4096F0E85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61A457-D8D6-5393-86E9-ED87C2C96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7D45-1FFB-3546-9FF1-69AEA458A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25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C4268-6F9C-4B32-6DB7-7E0BAAC0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F482AC-E4E1-4BDF-7A62-70F05A996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DC7FC-7A95-FA44-9E06-E385EF94E67E}" type="datetimeFigureOut">
              <a:rPr lang="en-US" smtClean="0"/>
              <a:t>4/29/23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6D28D8-242D-E863-2093-3183F2C9E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E0FBC9-EED8-0E78-2A86-9E6BC381B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7D45-1FFB-3546-9FF1-69AEA458A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32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F4497B-AF40-1D68-4DEB-709793232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DC7FC-7A95-FA44-9E06-E385EF94E67E}" type="datetimeFigureOut">
              <a:rPr lang="en-US" smtClean="0"/>
              <a:t>4/29/23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78523E-F50E-674D-8DA5-45948B4F2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148FC-9CDB-4F1C-30BA-B2A189449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7D45-1FFB-3546-9FF1-69AEA458A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10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25B13-033A-7FD5-0F10-85D9CA236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1EB92-C89B-F48C-0C0C-C5F760190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72FC25-1E03-05BF-68BE-77C5DDC98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E236FE-31E3-35E4-1045-16130122C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DC7FC-7A95-FA44-9E06-E385EF94E67E}" type="datetimeFigureOut">
              <a:rPr lang="en-US" smtClean="0"/>
              <a:t>4/29/23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A90CE-7D5A-FC4F-5DD9-489807C8A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AD9914-C498-1459-BA41-F8AD21B5B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7D45-1FFB-3546-9FF1-69AEA458A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56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03C8D-3E79-192B-A37C-D2EB0058D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097B90-03C6-7B8A-5ACA-E4B31C6D0B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40B649-B3A4-0826-BD92-43B53526C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03793A-E2C2-F1C8-1F11-069121B38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DC7FC-7A95-FA44-9E06-E385EF94E67E}" type="datetimeFigureOut">
              <a:rPr lang="en-US" smtClean="0"/>
              <a:t>4/29/23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4202DF-0CB9-BDD1-1FED-FCB7C272D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5B4CB-08A8-A168-70C7-B2456B421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7D45-1FFB-3546-9FF1-69AEA458A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43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EEF471-9005-4CB4-7DAF-798F900A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5A092-FF55-F43F-2083-C3340ED56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B8EF6-6B6A-C095-11C8-D2CC88758A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DC7FC-7A95-FA44-9E06-E385EF94E67E}" type="datetimeFigureOut">
              <a:rPr lang="en-US" smtClean="0"/>
              <a:t>4/29/23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492FB-90FB-2ADF-6A46-2AF9B4B820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1A9C8-DA11-3796-7DCF-B638D90FE2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A7D45-1FFB-3546-9FF1-69AEA458A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4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915EB51-69D9-DB5D-6D21-C76CAFB1F6FE}"/>
              </a:ext>
            </a:extLst>
          </p:cNvPr>
          <p:cNvSpPr/>
          <p:nvPr/>
        </p:nvSpPr>
        <p:spPr>
          <a:xfrm>
            <a:off x="557213" y="1114425"/>
            <a:ext cx="5657850" cy="5586413"/>
          </a:xfrm>
          <a:prstGeom prst="ellipse">
            <a:avLst/>
          </a:prstGeom>
          <a:solidFill>
            <a:schemeClr val="bg1">
              <a:lumMod val="75000"/>
              <a:alpha val="5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03296-1317-2F30-C296-0762E48C50E1}"/>
              </a:ext>
            </a:extLst>
          </p:cNvPr>
          <p:cNvSpPr txBox="1"/>
          <p:nvPr/>
        </p:nvSpPr>
        <p:spPr>
          <a:xfrm>
            <a:off x="2426701" y="533053"/>
            <a:ext cx="2007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Arepair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Benchmark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(38 Specs)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F9BB00-0287-0929-4141-435A3FF48B83}"/>
              </a:ext>
            </a:extLst>
          </p:cNvPr>
          <p:cNvSpPr/>
          <p:nvPr/>
        </p:nvSpPr>
        <p:spPr>
          <a:xfrm>
            <a:off x="2395309" y="2106658"/>
            <a:ext cx="2007399" cy="1871991"/>
          </a:xfrm>
          <a:prstGeom prst="ellipse">
            <a:avLst/>
          </a:prstGeom>
          <a:solidFill>
            <a:schemeClr val="accent4">
              <a:lumMod val="75000"/>
              <a:alpha val="8091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E5E4D4D-525E-6C1E-127F-083CB0E86669}"/>
              </a:ext>
            </a:extLst>
          </p:cNvPr>
          <p:cNvSpPr/>
          <p:nvPr/>
        </p:nvSpPr>
        <p:spPr>
          <a:xfrm>
            <a:off x="656346" y="2303734"/>
            <a:ext cx="4587167" cy="4146895"/>
          </a:xfrm>
          <a:prstGeom prst="ellipse">
            <a:avLst/>
          </a:prstGeom>
          <a:solidFill>
            <a:schemeClr val="accent6">
              <a:lumMod val="60000"/>
              <a:lumOff val="40000"/>
              <a:alpha val="7564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98B9FD-FC4D-7170-94AC-A58651C369C0}"/>
              </a:ext>
            </a:extLst>
          </p:cNvPr>
          <p:cNvSpPr txBox="1"/>
          <p:nvPr/>
        </p:nvSpPr>
        <p:spPr>
          <a:xfrm>
            <a:off x="868422" y="3154490"/>
            <a:ext cx="2007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BeAFix</a:t>
            </a:r>
            <a:endParaRPr lang="en-US" sz="1400" b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 cases (63%)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BC4770-568B-13B6-A004-5355D9B2CDD6}"/>
              </a:ext>
            </a:extLst>
          </p:cNvPr>
          <p:cNvSpPr/>
          <p:nvPr/>
        </p:nvSpPr>
        <p:spPr>
          <a:xfrm>
            <a:off x="1584539" y="2507313"/>
            <a:ext cx="4312829" cy="3864700"/>
          </a:xfrm>
          <a:prstGeom prst="ellipse">
            <a:avLst/>
          </a:prstGeom>
          <a:solidFill>
            <a:schemeClr val="accent5">
              <a:lumMod val="75000"/>
              <a:alpha val="4325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54FEAC-4213-7015-0801-8DC450D6391E}"/>
              </a:ext>
            </a:extLst>
          </p:cNvPr>
          <p:cNvSpPr/>
          <p:nvPr/>
        </p:nvSpPr>
        <p:spPr>
          <a:xfrm>
            <a:off x="1330214" y="2863676"/>
            <a:ext cx="2192974" cy="2087909"/>
          </a:xfrm>
          <a:prstGeom prst="ellipse">
            <a:avLst/>
          </a:prstGeom>
          <a:solidFill>
            <a:srgbClr val="C00000">
              <a:alpha val="314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7A560CA-0E80-E1D8-3CD0-D741E696D987}"/>
              </a:ext>
            </a:extLst>
          </p:cNvPr>
          <p:cNvSpPr/>
          <p:nvPr/>
        </p:nvSpPr>
        <p:spPr>
          <a:xfrm>
            <a:off x="908268" y="1623772"/>
            <a:ext cx="4947132" cy="5077066"/>
          </a:xfrm>
          <a:prstGeom prst="ellipse">
            <a:avLst/>
          </a:prstGeom>
          <a:solidFill>
            <a:srgbClr val="A37BF9">
              <a:alpha val="4162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6363D0-63FD-7071-1F24-7D4559DAA9E2}"/>
              </a:ext>
            </a:extLst>
          </p:cNvPr>
          <p:cNvSpPr txBox="1"/>
          <p:nvPr/>
        </p:nvSpPr>
        <p:spPr>
          <a:xfrm>
            <a:off x="1675006" y="3794020"/>
            <a:ext cx="20073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</a:t>
            </a:r>
          </a:p>
          <a:p>
            <a:r>
              <a:rPr lang="en-US" sz="1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 cases </a:t>
            </a:r>
            <a:br>
              <a:rPr lang="en-US" sz="1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(37%)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AE230D-4FC9-C198-C85A-DF0C72DD8FC3}"/>
              </a:ext>
            </a:extLst>
          </p:cNvPr>
          <p:cNvSpPr txBox="1"/>
          <p:nvPr/>
        </p:nvSpPr>
        <p:spPr>
          <a:xfrm>
            <a:off x="4623553" y="4065888"/>
            <a:ext cx="2007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ICEBAR</a:t>
            </a:r>
          </a:p>
          <a:p>
            <a:r>
              <a:rPr lang="en-US" sz="1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 cases (55%)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5B7FB6-B163-AD88-1281-F89BA502B034}"/>
              </a:ext>
            </a:extLst>
          </p:cNvPr>
          <p:cNvSpPr txBox="1"/>
          <p:nvPr/>
        </p:nvSpPr>
        <p:spPr>
          <a:xfrm>
            <a:off x="2875821" y="5900035"/>
            <a:ext cx="2007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chatGPT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 cases (71%)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7A1EADE-095F-EEF3-FDEB-51F21837ADD4}"/>
              </a:ext>
            </a:extLst>
          </p:cNvPr>
          <p:cNvSpPr txBox="1"/>
          <p:nvPr/>
        </p:nvSpPr>
        <p:spPr>
          <a:xfrm>
            <a:off x="2191759" y="317576"/>
            <a:ext cx="2388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Experimental Settings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43E354-C21D-0C26-E2E7-54B3A9D3C2DB}"/>
              </a:ext>
            </a:extLst>
          </p:cNvPr>
          <p:cNvSpPr txBox="1"/>
          <p:nvPr/>
        </p:nvSpPr>
        <p:spPr>
          <a:xfrm>
            <a:off x="2979833" y="2416584"/>
            <a:ext cx="2007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Arepair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 cases (24%)</a:t>
            </a:r>
          </a:p>
        </p:txBody>
      </p:sp>
    </p:spTree>
    <p:extLst>
      <p:ext uri="{BB962C8B-B14F-4D97-AF65-F5344CB8AC3E}">
        <p14:creationId xmlns:p14="http://schemas.microsoft.com/office/powerpoint/2010/main" val="2791358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915EB51-69D9-DB5D-6D21-C76CAFB1F6FE}"/>
              </a:ext>
            </a:extLst>
          </p:cNvPr>
          <p:cNvSpPr/>
          <p:nvPr/>
        </p:nvSpPr>
        <p:spPr>
          <a:xfrm>
            <a:off x="557213" y="1114425"/>
            <a:ext cx="5657850" cy="5586413"/>
          </a:xfrm>
          <a:prstGeom prst="ellipse">
            <a:avLst/>
          </a:prstGeom>
          <a:solidFill>
            <a:schemeClr val="bg1">
              <a:lumMod val="75000"/>
              <a:alpha val="5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03296-1317-2F30-C296-0762E48C50E1}"/>
              </a:ext>
            </a:extLst>
          </p:cNvPr>
          <p:cNvSpPr txBox="1"/>
          <p:nvPr/>
        </p:nvSpPr>
        <p:spPr>
          <a:xfrm>
            <a:off x="2426701" y="533053"/>
            <a:ext cx="2007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Arepair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Benchmark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(38 Specs)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F9BB00-0287-0929-4141-435A3FF48B83}"/>
              </a:ext>
            </a:extLst>
          </p:cNvPr>
          <p:cNvSpPr/>
          <p:nvPr/>
        </p:nvSpPr>
        <p:spPr>
          <a:xfrm>
            <a:off x="2433508" y="2109073"/>
            <a:ext cx="2007399" cy="1871991"/>
          </a:xfrm>
          <a:prstGeom prst="ellipse">
            <a:avLst/>
          </a:prstGeom>
          <a:solidFill>
            <a:schemeClr val="accent4">
              <a:lumMod val="75000"/>
              <a:alpha val="8091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E5E4D4D-525E-6C1E-127F-083CB0E86669}"/>
              </a:ext>
            </a:extLst>
          </p:cNvPr>
          <p:cNvSpPr/>
          <p:nvPr/>
        </p:nvSpPr>
        <p:spPr>
          <a:xfrm>
            <a:off x="685053" y="2257504"/>
            <a:ext cx="4361474" cy="4012841"/>
          </a:xfrm>
          <a:prstGeom prst="ellipse">
            <a:avLst/>
          </a:prstGeom>
          <a:solidFill>
            <a:schemeClr val="accent6">
              <a:lumMod val="60000"/>
              <a:lumOff val="40000"/>
              <a:alpha val="7564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98B9FD-FC4D-7170-94AC-A58651C369C0}"/>
              </a:ext>
            </a:extLst>
          </p:cNvPr>
          <p:cNvSpPr txBox="1"/>
          <p:nvPr/>
        </p:nvSpPr>
        <p:spPr>
          <a:xfrm>
            <a:off x="868422" y="3154490"/>
            <a:ext cx="20073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BeAFix</a:t>
            </a:r>
            <a:endParaRPr lang="en-US" sz="1400" b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 cases </a:t>
            </a:r>
            <a:br>
              <a:rPr lang="en-US" sz="1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(63%)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BC4770-568B-13B6-A004-5355D9B2CDD6}"/>
              </a:ext>
            </a:extLst>
          </p:cNvPr>
          <p:cNvSpPr/>
          <p:nvPr/>
        </p:nvSpPr>
        <p:spPr>
          <a:xfrm>
            <a:off x="1530335" y="2589463"/>
            <a:ext cx="4361474" cy="3937735"/>
          </a:xfrm>
          <a:prstGeom prst="ellipse">
            <a:avLst/>
          </a:prstGeom>
          <a:solidFill>
            <a:schemeClr val="accent5">
              <a:lumMod val="75000"/>
              <a:alpha val="4325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54FEAC-4213-7015-0801-8DC450D6391E}"/>
              </a:ext>
            </a:extLst>
          </p:cNvPr>
          <p:cNvSpPr/>
          <p:nvPr/>
        </p:nvSpPr>
        <p:spPr>
          <a:xfrm>
            <a:off x="1330214" y="2863676"/>
            <a:ext cx="2192974" cy="2087909"/>
          </a:xfrm>
          <a:prstGeom prst="ellipse">
            <a:avLst/>
          </a:prstGeom>
          <a:solidFill>
            <a:srgbClr val="FF0000">
              <a:alpha val="4137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7A560CA-0E80-E1D8-3CD0-D741E696D987}"/>
              </a:ext>
            </a:extLst>
          </p:cNvPr>
          <p:cNvSpPr/>
          <p:nvPr/>
        </p:nvSpPr>
        <p:spPr>
          <a:xfrm>
            <a:off x="1330214" y="3168873"/>
            <a:ext cx="3527536" cy="3433432"/>
          </a:xfrm>
          <a:prstGeom prst="ellipse">
            <a:avLst/>
          </a:prstGeom>
          <a:solidFill>
            <a:srgbClr val="A37BF9">
              <a:alpha val="4162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6363D0-63FD-7071-1F24-7D4559DAA9E2}"/>
              </a:ext>
            </a:extLst>
          </p:cNvPr>
          <p:cNvSpPr txBox="1"/>
          <p:nvPr/>
        </p:nvSpPr>
        <p:spPr>
          <a:xfrm>
            <a:off x="1637753" y="3622151"/>
            <a:ext cx="20073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</a:t>
            </a:r>
          </a:p>
          <a:p>
            <a:r>
              <a:rPr lang="en-US" sz="1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 cases </a:t>
            </a:r>
            <a:br>
              <a:rPr lang="en-US" sz="1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(37%)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AE230D-4FC9-C198-C85A-DF0C72DD8FC3}"/>
              </a:ext>
            </a:extLst>
          </p:cNvPr>
          <p:cNvSpPr txBox="1"/>
          <p:nvPr/>
        </p:nvSpPr>
        <p:spPr>
          <a:xfrm>
            <a:off x="4623553" y="4065888"/>
            <a:ext cx="2007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ICEBAR</a:t>
            </a:r>
          </a:p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 cases (55%)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5B7FB6-B163-AD88-1281-F89BA502B034}"/>
              </a:ext>
            </a:extLst>
          </p:cNvPr>
          <p:cNvSpPr txBox="1"/>
          <p:nvPr/>
        </p:nvSpPr>
        <p:spPr>
          <a:xfrm>
            <a:off x="2659107" y="4201468"/>
            <a:ext cx="2007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chatGPT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 cases (50%)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7A1EADE-095F-EEF3-FDEB-51F21837ADD4}"/>
              </a:ext>
            </a:extLst>
          </p:cNvPr>
          <p:cNvSpPr txBox="1"/>
          <p:nvPr/>
        </p:nvSpPr>
        <p:spPr>
          <a:xfrm>
            <a:off x="2191759" y="317576"/>
            <a:ext cx="2388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Experimental Settings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43E354-C21D-0C26-E2E7-54B3A9D3C2DB}"/>
              </a:ext>
            </a:extLst>
          </p:cNvPr>
          <p:cNvSpPr txBox="1"/>
          <p:nvPr/>
        </p:nvSpPr>
        <p:spPr>
          <a:xfrm>
            <a:off x="2979833" y="2416584"/>
            <a:ext cx="2007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Arepair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 cases (24%)</a:t>
            </a:r>
          </a:p>
        </p:txBody>
      </p:sp>
    </p:spTree>
    <p:extLst>
      <p:ext uri="{BB962C8B-B14F-4D97-AF65-F5344CB8AC3E}">
        <p14:creationId xmlns:p14="http://schemas.microsoft.com/office/powerpoint/2010/main" val="2325080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915EB51-69D9-DB5D-6D21-C76CAFB1F6FE}"/>
              </a:ext>
            </a:extLst>
          </p:cNvPr>
          <p:cNvSpPr/>
          <p:nvPr/>
        </p:nvSpPr>
        <p:spPr>
          <a:xfrm>
            <a:off x="557213" y="1114425"/>
            <a:ext cx="5657850" cy="5586413"/>
          </a:xfrm>
          <a:prstGeom prst="ellipse">
            <a:avLst/>
          </a:prstGeom>
          <a:solidFill>
            <a:schemeClr val="bg1">
              <a:lumMod val="75000"/>
              <a:alpha val="5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03296-1317-2F30-C296-0762E48C50E1}"/>
              </a:ext>
            </a:extLst>
          </p:cNvPr>
          <p:cNvSpPr txBox="1"/>
          <p:nvPr/>
        </p:nvSpPr>
        <p:spPr>
          <a:xfrm>
            <a:off x="2426701" y="533053"/>
            <a:ext cx="2007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Arepair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Benchmark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(38 Specs)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F9BB00-0287-0929-4141-435A3FF48B83}"/>
              </a:ext>
            </a:extLst>
          </p:cNvPr>
          <p:cNvSpPr/>
          <p:nvPr/>
        </p:nvSpPr>
        <p:spPr>
          <a:xfrm>
            <a:off x="2410704" y="2164882"/>
            <a:ext cx="2007399" cy="1871991"/>
          </a:xfrm>
          <a:prstGeom prst="ellipse">
            <a:avLst/>
          </a:prstGeom>
          <a:solidFill>
            <a:schemeClr val="accent4">
              <a:lumMod val="75000"/>
              <a:alpha val="8091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E5E4D4D-525E-6C1E-127F-083CB0E86669}"/>
              </a:ext>
            </a:extLst>
          </p:cNvPr>
          <p:cNvSpPr/>
          <p:nvPr/>
        </p:nvSpPr>
        <p:spPr>
          <a:xfrm>
            <a:off x="630812" y="2261497"/>
            <a:ext cx="4168845" cy="3942757"/>
          </a:xfrm>
          <a:prstGeom prst="ellipse">
            <a:avLst/>
          </a:prstGeom>
          <a:solidFill>
            <a:schemeClr val="accent6">
              <a:lumMod val="60000"/>
              <a:lumOff val="40000"/>
              <a:alpha val="7564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98B9FD-FC4D-7170-94AC-A58651C369C0}"/>
              </a:ext>
            </a:extLst>
          </p:cNvPr>
          <p:cNvSpPr txBox="1"/>
          <p:nvPr/>
        </p:nvSpPr>
        <p:spPr>
          <a:xfrm>
            <a:off x="868423" y="3154490"/>
            <a:ext cx="100627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BeAFix</a:t>
            </a:r>
            <a:endParaRPr lang="en-US" sz="1400" b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 cases (63%)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BC4770-568B-13B6-A004-5355D9B2CDD6}"/>
              </a:ext>
            </a:extLst>
          </p:cNvPr>
          <p:cNvSpPr/>
          <p:nvPr/>
        </p:nvSpPr>
        <p:spPr>
          <a:xfrm>
            <a:off x="1554041" y="2502192"/>
            <a:ext cx="4429543" cy="3942757"/>
          </a:xfrm>
          <a:prstGeom prst="ellipse">
            <a:avLst/>
          </a:prstGeom>
          <a:solidFill>
            <a:schemeClr val="accent5">
              <a:lumMod val="75000"/>
              <a:alpha val="4325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54FEAC-4213-7015-0801-8DC450D6391E}"/>
              </a:ext>
            </a:extLst>
          </p:cNvPr>
          <p:cNvSpPr/>
          <p:nvPr/>
        </p:nvSpPr>
        <p:spPr>
          <a:xfrm>
            <a:off x="1297293" y="2826952"/>
            <a:ext cx="2192974" cy="2087909"/>
          </a:xfrm>
          <a:prstGeom prst="ellipse">
            <a:avLst/>
          </a:prstGeom>
          <a:solidFill>
            <a:srgbClr val="FF0000">
              <a:alpha val="6199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7A560CA-0E80-E1D8-3CD0-D741E696D987}"/>
              </a:ext>
            </a:extLst>
          </p:cNvPr>
          <p:cNvSpPr/>
          <p:nvPr/>
        </p:nvSpPr>
        <p:spPr>
          <a:xfrm>
            <a:off x="1259367" y="2403183"/>
            <a:ext cx="4342066" cy="4245523"/>
          </a:xfrm>
          <a:prstGeom prst="ellipse">
            <a:avLst/>
          </a:prstGeom>
          <a:solidFill>
            <a:srgbClr val="A37BF9">
              <a:alpha val="431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6363D0-63FD-7071-1F24-7D4559DAA9E2}"/>
              </a:ext>
            </a:extLst>
          </p:cNvPr>
          <p:cNvSpPr txBox="1"/>
          <p:nvPr/>
        </p:nvSpPr>
        <p:spPr>
          <a:xfrm>
            <a:off x="1639563" y="3751770"/>
            <a:ext cx="20073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</a:t>
            </a:r>
          </a:p>
          <a:p>
            <a:r>
              <a:rPr lang="en-US" sz="1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 cases </a:t>
            </a:r>
            <a:br>
              <a:rPr lang="en-US" sz="1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(37%)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AE230D-4FC9-C198-C85A-DF0C72DD8FC3}"/>
              </a:ext>
            </a:extLst>
          </p:cNvPr>
          <p:cNvSpPr txBox="1"/>
          <p:nvPr/>
        </p:nvSpPr>
        <p:spPr>
          <a:xfrm>
            <a:off x="4623553" y="4065888"/>
            <a:ext cx="2007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ICEBAR</a:t>
            </a:r>
          </a:p>
          <a:p>
            <a:r>
              <a:rPr lang="en-US" sz="1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 cases (55%)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5B7FB6-B163-AD88-1281-F89BA502B034}"/>
              </a:ext>
            </a:extLst>
          </p:cNvPr>
          <p:cNvSpPr txBox="1"/>
          <p:nvPr/>
        </p:nvSpPr>
        <p:spPr>
          <a:xfrm>
            <a:off x="2916113" y="5178418"/>
            <a:ext cx="2007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chatGPT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 cases (60%)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7A1EADE-095F-EEF3-FDEB-51F21837ADD4}"/>
              </a:ext>
            </a:extLst>
          </p:cNvPr>
          <p:cNvSpPr txBox="1"/>
          <p:nvPr/>
        </p:nvSpPr>
        <p:spPr>
          <a:xfrm>
            <a:off x="2191759" y="317576"/>
            <a:ext cx="2388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Experimental Settings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43E354-C21D-0C26-E2E7-54B3A9D3C2DB}"/>
              </a:ext>
            </a:extLst>
          </p:cNvPr>
          <p:cNvSpPr txBox="1"/>
          <p:nvPr/>
        </p:nvSpPr>
        <p:spPr>
          <a:xfrm>
            <a:off x="2946714" y="2213646"/>
            <a:ext cx="2007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Arepair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 cases (24%)</a:t>
            </a:r>
          </a:p>
        </p:txBody>
      </p:sp>
    </p:spTree>
    <p:extLst>
      <p:ext uri="{BB962C8B-B14F-4D97-AF65-F5344CB8AC3E}">
        <p14:creationId xmlns:p14="http://schemas.microsoft.com/office/powerpoint/2010/main" val="1647498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915EB51-69D9-DB5D-6D21-C76CAFB1F6FE}"/>
              </a:ext>
            </a:extLst>
          </p:cNvPr>
          <p:cNvSpPr/>
          <p:nvPr/>
        </p:nvSpPr>
        <p:spPr>
          <a:xfrm>
            <a:off x="557213" y="1114425"/>
            <a:ext cx="5657850" cy="5586413"/>
          </a:xfrm>
          <a:prstGeom prst="ellipse">
            <a:avLst/>
          </a:prstGeom>
          <a:solidFill>
            <a:schemeClr val="bg1">
              <a:lumMod val="75000"/>
              <a:alpha val="5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03296-1317-2F30-C296-0762E48C50E1}"/>
              </a:ext>
            </a:extLst>
          </p:cNvPr>
          <p:cNvSpPr txBox="1"/>
          <p:nvPr/>
        </p:nvSpPr>
        <p:spPr>
          <a:xfrm>
            <a:off x="2426701" y="533053"/>
            <a:ext cx="2007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Arepair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Benchmark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(38 Specs)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F9BB00-0287-0929-4141-435A3FF48B83}"/>
              </a:ext>
            </a:extLst>
          </p:cNvPr>
          <p:cNvSpPr/>
          <p:nvPr/>
        </p:nvSpPr>
        <p:spPr>
          <a:xfrm>
            <a:off x="2517719" y="2094015"/>
            <a:ext cx="2007399" cy="1871991"/>
          </a:xfrm>
          <a:prstGeom prst="ellipse">
            <a:avLst/>
          </a:prstGeom>
          <a:solidFill>
            <a:schemeClr val="accent4">
              <a:lumMod val="75000"/>
              <a:alpha val="8091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E5E4D4D-525E-6C1E-127F-083CB0E86669}"/>
              </a:ext>
            </a:extLst>
          </p:cNvPr>
          <p:cNvSpPr/>
          <p:nvPr/>
        </p:nvSpPr>
        <p:spPr>
          <a:xfrm>
            <a:off x="684616" y="2303735"/>
            <a:ext cx="4203417" cy="4012841"/>
          </a:xfrm>
          <a:prstGeom prst="ellipse">
            <a:avLst/>
          </a:prstGeom>
          <a:solidFill>
            <a:schemeClr val="accent6">
              <a:lumMod val="60000"/>
              <a:lumOff val="40000"/>
              <a:alpha val="7564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98B9FD-FC4D-7170-94AC-A58651C369C0}"/>
              </a:ext>
            </a:extLst>
          </p:cNvPr>
          <p:cNvSpPr txBox="1"/>
          <p:nvPr/>
        </p:nvSpPr>
        <p:spPr>
          <a:xfrm>
            <a:off x="868422" y="3154490"/>
            <a:ext cx="20073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BeAFix</a:t>
            </a:r>
            <a:endParaRPr lang="en-US" sz="1400" b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 cases /</a:t>
            </a:r>
            <a:br>
              <a:rPr lang="en-US" sz="1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(63%)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BC4770-568B-13B6-A004-5355D9B2CDD6}"/>
              </a:ext>
            </a:extLst>
          </p:cNvPr>
          <p:cNvSpPr/>
          <p:nvPr/>
        </p:nvSpPr>
        <p:spPr>
          <a:xfrm>
            <a:off x="1539851" y="2504254"/>
            <a:ext cx="4385237" cy="3901647"/>
          </a:xfrm>
          <a:prstGeom prst="ellipse">
            <a:avLst/>
          </a:prstGeom>
          <a:solidFill>
            <a:schemeClr val="accent5">
              <a:lumMod val="75000"/>
              <a:alpha val="4325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54FEAC-4213-7015-0801-8DC450D6391E}"/>
              </a:ext>
            </a:extLst>
          </p:cNvPr>
          <p:cNvSpPr/>
          <p:nvPr/>
        </p:nvSpPr>
        <p:spPr>
          <a:xfrm>
            <a:off x="1330214" y="2863676"/>
            <a:ext cx="2192974" cy="2087909"/>
          </a:xfrm>
          <a:prstGeom prst="ellipse">
            <a:avLst/>
          </a:prstGeom>
          <a:solidFill>
            <a:srgbClr val="FF000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7A560CA-0E80-E1D8-3CD0-D741E696D987}"/>
              </a:ext>
            </a:extLst>
          </p:cNvPr>
          <p:cNvSpPr/>
          <p:nvPr/>
        </p:nvSpPr>
        <p:spPr>
          <a:xfrm>
            <a:off x="2357600" y="3486588"/>
            <a:ext cx="631835" cy="633727"/>
          </a:xfrm>
          <a:prstGeom prst="ellipse">
            <a:avLst/>
          </a:prstGeom>
          <a:solidFill>
            <a:srgbClr val="7030A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6363D0-63FD-7071-1F24-7D4559DAA9E2}"/>
              </a:ext>
            </a:extLst>
          </p:cNvPr>
          <p:cNvSpPr txBox="1"/>
          <p:nvPr/>
        </p:nvSpPr>
        <p:spPr>
          <a:xfrm>
            <a:off x="1602598" y="3821701"/>
            <a:ext cx="20073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</a:t>
            </a:r>
          </a:p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 cases </a:t>
            </a:r>
            <a:b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(37%)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AE230D-4FC9-C198-C85A-DF0C72DD8FC3}"/>
              </a:ext>
            </a:extLst>
          </p:cNvPr>
          <p:cNvSpPr txBox="1"/>
          <p:nvPr/>
        </p:nvSpPr>
        <p:spPr>
          <a:xfrm>
            <a:off x="4623553" y="4065888"/>
            <a:ext cx="2007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ICEBAR</a:t>
            </a:r>
          </a:p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 cases (55%)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5B7FB6-B163-AD88-1281-F89BA502B034}"/>
              </a:ext>
            </a:extLst>
          </p:cNvPr>
          <p:cNvSpPr txBox="1"/>
          <p:nvPr/>
        </p:nvSpPr>
        <p:spPr>
          <a:xfrm>
            <a:off x="2364347" y="4078855"/>
            <a:ext cx="2007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chatGPT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cases (3%)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7A1EADE-095F-EEF3-FDEB-51F21837ADD4}"/>
              </a:ext>
            </a:extLst>
          </p:cNvPr>
          <p:cNvSpPr txBox="1"/>
          <p:nvPr/>
        </p:nvSpPr>
        <p:spPr>
          <a:xfrm>
            <a:off x="2191759" y="317576"/>
            <a:ext cx="2388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Experimental Settings 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43E354-C21D-0C26-E2E7-54B3A9D3C2DB}"/>
              </a:ext>
            </a:extLst>
          </p:cNvPr>
          <p:cNvSpPr txBox="1"/>
          <p:nvPr/>
        </p:nvSpPr>
        <p:spPr>
          <a:xfrm>
            <a:off x="3088578" y="2317603"/>
            <a:ext cx="2007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Arepair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 cases (24%)</a:t>
            </a:r>
          </a:p>
        </p:txBody>
      </p:sp>
    </p:spTree>
    <p:extLst>
      <p:ext uri="{BB962C8B-B14F-4D97-AF65-F5344CB8AC3E}">
        <p14:creationId xmlns:p14="http://schemas.microsoft.com/office/powerpoint/2010/main" val="119461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915EB51-69D9-DB5D-6D21-C76CAFB1F6FE}"/>
              </a:ext>
            </a:extLst>
          </p:cNvPr>
          <p:cNvSpPr/>
          <p:nvPr/>
        </p:nvSpPr>
        <p:spPr>
          <a:xfrm>
            <a:off x="557213" y="1114425"/>
            <a:ext cx="5657850" cy="5586413"/>
          </a:xfrm>
          <a:prstGeom prst="ellipse">
            <a:avLst/>
          </a:prstGeom>
          <a:solidFill>
            <a:schemeClr val="bg1">
              <a:lumMod val="75000"/>
              <a:alpha val="5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03296-1317-2F30-C296-0762E48C50E1}"/>
              </a:ext>
            </a:extLst>
          </p:cNvPr>
          <p:cNvSpPr txBox="1"/>
          <p:nvPr/>
        </p:nvSpPr>
        <p:spPr>
          <a:xfrm>
            <a:off x="2426701" y="533053"/>
            <a:ext cx="2007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Arepair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Benchmark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(38 Specs)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F9BB00-0287-0929-4141-435A3FF48B83}"/>
              </a:ext>
            </a:extLst>
          </p:cNvPr>
          <p:cNvSpPr/>
          <p:nvPr/>
        </p:nvSpPr>
        <p:spPr>
          <a:xfrm>
            <a:off x="2517719" y="2094015"/>
            <a:ext cx="2007399" cy="1871991"/>
          </a:xfrm>
          <a:prstGeom prst="ellipse">
            <a:avLst/>
          </a:prstGeom>
          <a:solidFill>
            <a:schemeClr val="accent4">
              <a:lumMod val="75000"/>
              <a:alpha val="8091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E5E4D4D-525E-6C1E-127F-083CB0E86669}"/>
              </a:ext>
            </a:extLst>
          </p:cNvPr>
          <p:cNvSpPr/>
          <p:nvPr/>
        </p:nvSpPr>
        <p:spPr>
          <a:xfrm>
            <a:off x="684616" y="2303735"/>
            <a:ext cx="4203417" cy="4012841"/>
          </a:xfrm>
          <a:prstGeom prst="ellipse">
            <a:avLst/>
          </a:prstGeom>
          <a:solidFill>
            <a:schemeClr val="accent6">
              <a:lumMod val="60000"/>
              <a:lumOff val="40000"/>
              <a:alpha val="7564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98B9FD-FC4D-7170-94AC-A58651C369C0}"/>
              </a:ext>
            </a:extLst>
          </p:cNvPr>
          <p:cNvSpPr txBox="1"/>
          <p:nvPr/>
        </p:nvSpPr>
        <p:spPr>
          <a:xfrm>
            <a:off x="868422" y="3154490"/>
            <a:ext cx="20073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BeAFix</a:t>
            </a:r>
            <a:endParaRPr lang="en-US" sz="1400" b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 cases </a:t>
            </a:r>
            <a:br>
              <a:rPr lang="en-US" sz="1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(63%)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BC4770-568B-13B6-A004-5355D9B2CDD6}"/>
              </a:ext>
            </a:extLst>
          </p:cNvPr>
          <p:cNvSpPr/>
          <p:nvPr/>
        </p:nvSpPr>
        <p:spPr>
          <a:xfrm>
            <a:off x="1516352" y="2486209"/>
            <a:ext cx="4385237" cy="3901647"/>
          </a:xfrm>
          <a:prstGeom prst="ellipse">
            <a:avLst/>
          </a:prstGeom>
          <a:solidFill>
            <a:schemeClr val="accent5">
              <a:lumMod val="75000"/>
              <a:alpha val="4325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54FEAC-4213-7015-0801-8DC450D6391E}"/>
              </a:ext>
            </a:extLst>
          </p:cNvPr>
          <p:cNvSpPr/>
          <p:nvPr/>
        </p:nvSpPr>
        <p:spPr>
          <a:xfrm>
            <a:off x="1330214" y="2863676"/>
            <a:ext cx="2192974" cy="2087909"/>
          </a:xfrm>
          <a:prstGeom prst="ellipse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6363D0-63FD-7071-1F24-7D4559DAA9E2}"/>
              </a:ext>
            </a:extLst>
          </p:cNvPr>
          <p:cNvSpPr txBox="1"/>
          <p:nvPr/>
        </p:nvSpPr>
        <p:spPr>
          <a:xfrm>
            <a:off x="1602598" y="3821701"/>
            <a:ext cx="20073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</a:t>
            </a:r>
          </a:p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 cases </a:t>
            </a:r>
            <a:b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(37%)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AE230D-4FC9-C198-C85A-DF0C72DD8FC3}"/>
              </a:ext>
            </a:extLst>
          </p:cNvPr>
          <p:cNvSpPr txBox="1"/>
          <p:nvPr/>
        </p:nvSpPr>
        <p:spPr>
          <a:xfrm>
            <a:off x="4623553" y="4065888"/>
            <a:ext cx="2007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ICEBAR</a:t>
            </a:r>
          </a:p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 cases (55%)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5B7FB6-B163-AD88-1281-F89BA502B034}"/>
              </a:ext>
            </a:extLst>
          </p:cNvPr>
          <p:cNvSpPr txBox="1"/>
          <p:nvPr/>
        </p:nvSpPr>
        <p:spPr>
          <a:xfrm>
            <a:off x="2733700" y="4235343"/>
            <a:ext cx="2007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chatGPT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cases (13%)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7A1EADE-095F-EEF3-FDEB-51F21837ADD4}"/>
              </a:ext>
            </a:extLst>
          </p:cNvPr>
          <p:cNvSpPr txBox="1"/>
          <p:nvPr/>
        </p:nvSpPr>
        <p:spPr>
          <a:xfrm>
            <a:off x="2191759" y="317576"/>
            <a:ext cx="2388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Experimental Settings 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43E354-C21D-0C26-E2E7-54B3A9D3C2DB}"/>
              </a:ext>
            </a:extLst>
          </p:cNvPr>
          <p:cNvSpPr txBox="1"/>
          <p:nvPr/>
        </p:nvSpPr>
        <p:spPr>
          <a:xfrm>
            <a:off x="3088578" y="2317603"/>
            <a:ext cx="2007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Arepair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 cases (24%)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1027560-7746-8C6E-E39C-CA1BEBD5BD3A}"/>
              </a:ext>
            </a:extLst>
          </p:cNvPr>
          <p:cNvSpPr/>
          <p:nvPr/>
        </p:nvSpPr>
        <p:spPr>
          <a:xfrm>
            <a:off x="2606297" y="3168425"/>
            <a:ext cx="1145854" cy="1080853"/>
          </a:xfrm>
          <a:prstGeom prst="ellipse">
            <a:avLst/>
          </a:prstGeom>
          <a:solidFill>
            <a:srgbClr val="7030A0">
              <a:alpha val="5309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825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209</Words>
  <Application>Microsoft Macintosh PowerPoint</Application>
  <PresentationFormat>Widescreen</PresentationFormat>
  <Paragraphs>65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Any One</dc:creator>
  <cp:lastModifiedBy>Any One</cp:lastModifiedBy>
  <cp:revision>26</cp:revision>
  <dcterms:created xsi:type="dcterms:W3CDTF">2023-04-29T03:19:34Z</dcterms:created>
  <dcterms:modified xsi:type="dcterms:W3CDTF">2023-04-29T21:10:46Z</dcterms:modified>
</cp:coreProperties>
</file>