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73" r:id="rId4"/>
    <p:sldId id="271" r:id="rId5"/>
    <p:sldId id="266" r:id="rId6"/>
    <p:sldId id="269" r:id="rId7"/>
    <p:sldId id="265" r:id="rId8"/>
    <p:sldId id="270" r:id="rId9"/>
    <p:sldId id="267" r:id="rId10"/>
    <p:sldId id="26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57667-AEDC-4703-B2FC-5B8363979F05}" type="datetimeFigureOut">
              <a:rPr lang="en-US" smtClean="0"/>
              <a:t>01/01/2025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6E527-3E42-4EB2-8578-C5D581D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01/01/2025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3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01/01/2025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01/01/2025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01/01/2025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4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01/01/2025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6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01/01/2025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9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01/01/2025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01/01/2025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1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01/01/2025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01/01/2025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01/01/2025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0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89A4-7F2E-4419-9B19-13C21B9B0165}" type="datetimeFigureOut">
              <a:rPr lang="en-US" smtClean="0"/>
              <a:t>01/01/2025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655" y="2244060"/>
            <a:ext cx="11998035" cy="2000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rgbClr val="00B0F0"/>
                </a:solidFill>
                <a:latin typeface="Roboto"/>
              </a:rPr>
              <a:t>Introduction To Machine Learning</a:t>
            </a:r>
          </a:p>
          <a:p>
            <a:pPr algn="ctr"/>
            <a:r>
              <a:rPr lang="en-US" sz="3200" b="1" dirty="0">
                <a:latin typeface="Roboto"/>
              </a:rPr>
              <a:t>By 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00141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1163" y="1212429"/>
            <a:ext cx="1477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Splitting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1162" y="1581761"/>
            <a:ext cx="976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called Train/Test because you split the data set into two sets: a training set and a testing set.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1162" y="2135759"/>
            <a:ext cx="447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May be, 80% for training, and 20% for testing.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62" y="2826471"/>
            <a:ext cx="8017034" cy="1256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953" y="4275858"/>
            <a:ext cx="4943874" cy="243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2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1163" y="1212429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Validation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1162" y="1581761"/>
            <a:ext cx="9762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"validation data" is a set of data held separate from your training data. It's used during the training process to give an estimate of model skill while tuning model’s </a:t>
            </a:r>
            <a:r>
              <a:rPr lang="en-US" dirty="0" err="1"/>
              <a:t>hyperparameters</a:t>
            </a:r>
            <a:r>
              <a:rPr lang="en-US" dirty="0"/>
              <a:t>.</a:t>
            </a:r>
          </a:p>
        </p:txBody>
      </p:sp>
      <p:pic>
        <p:nvPicPr>
          <p:cNvPr id="1026" name="Picture 2" descr="python - How can adjust train-set and test-set and validation-set for Keras  in RNN?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252" y="2597424"/>
            <a:ext cx="72009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04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96881" y="1659285"/>
            <a:ext cx="3665969" cy="304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lang="en-US" sz="28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What is Machine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Types of Machine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Reinforcement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Training data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Test data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427922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82256" y="953900"/>
            <a:ext cx="1013229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Machine learning:</a:t>
            </a:r>
          </a:p>
          <a:p>
            <a:r>
              <a:rPr lang="en-US" dirty="0"/>
              <a:t>Machine learning is a branch of Artificial Intelligence (AI) which accepts complex input pattern and output intelligent decisions.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93" y="2308117"/>
            <a:ext cx="6955415" cy="41164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140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9295" y="819223"/>
            <a:ext cx="9282547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Learning: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learning is a type of machine learning. It is basically a synonym of 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classiﬁcation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 supervision in the learning comes from the 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labeled instances 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training data.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3594" y="2313991"/>
            <a:ext cx="1699504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15975"/>
              </p:ext>
            </p:extLst>
          </p:nvPr>
        </p:nvGraphicFramePr>
        <p:xfrm>
          <a:off x="4123955" y="2250182"/>
          <a:ext cx="4971060" cy="3122295"/>
        </p:xfrm>
        <a:graphic>
          <a:graphicData uri="http://schemas.openxmlformats.org/drawingml/2006/table">
            <a:tbl>
              <a:tblPr/>
              <a:tblGrid>
                <a:gridCol w="1320116">
                  <a:extLst>
                    <a:ext uri="{9D8B030D-6E8A-4147-A177-3AD203B41FA5}">
                      <a16:colId xmlns:a16="http://schemas.microsoft.com/office/drawing/2014/main" val="2165503650"/>
                    </a:ext>
                  </a:extLst>
                </a:gridCol>
                <a:gridCol w="1299489">
                  <a:extLst>
                    <a:ext uri="{9D8B030D-6E8A-4147-A177-3AD203B41FA5}">
                      <a16:colId xmlns:a16="http://schemas.microsoft.com/office/drawing/2014/main" val="3306361404"/>
                    </a:ext>
                  </a:extLst>
                </a:gridCol>
                <a:gridCol w="1278862">
                  <a:extLst>
                    <a:ext uri="{9D8B030D-6E8A-4147-A177-3AD203B41FA5}">
                      <a16:colId xmlns:a16="http://schemas.microsoft.com/office/drawing/2014/main" val="2572292592"/>
                    </a:ext>
                  </a:extLst>
                </a:gridCol>
                <a:gridCol w="1072593">
                  <a:extLst>
                    <a:ext uri="{9D8B030D-6E8A-4147-A177-3AD203B41FA5}">
                      <a16:colId xmlns:a16="http://schemas.microsoft.com/office/drawing/2014/main" val="1489239538"/>
                    </a:ext>
                  </a:extLst>
                </a:gridCol>
              </a:tblGrid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2494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46727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889011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181561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07123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07575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67526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722055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872170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0039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1053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08728"/>
              </p:ext>
            </p:extLst>
          </p:nvPr>
        </p:nvGraphicFramePr>
        <p:xfrm>
          <a:off x="1895106" y="5899603"/>
          <a:ext cx="4407724" cy="373039"/>
        </p:xfrm>
        <a:graphic>
          <a:graphicData uri="http://schemas.openxmlformats.org/drawingml/2006/table">
            <a:tbl>
              <a:tblPr/>
              <a:tblGrid>
                <a:gridCol w="1492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48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3012" y="711355"/>
            <a:ext cx="8950036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Unsupervised Learning: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Unsupervised learning is a type of machine learning. It is essentially a synonym of clustering. The learning process is unsupervised since the input instances are not class labeled.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3012" y="2280454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2465120"/>
            <a:ext cx="2533650" cy="3181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9783" y="5905467"/>
            <a:ext cx="630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many player are batsman, baller and al rounder?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9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0922" y="903237"/>
            <a:ext cx="10923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81818"/>
                </a:solidFill>
                <a:latin typeface="Montserrat" panose="00000500000000000000" pitchFamily="2" charset="0"/>
              </a:rPr>
              <a:t>Reinforcement Learning</a:t>
            </a:r>
          </a:p>
          <a:p>
            <a:pPr algn="just"/>
            <a:r>
              <a:rPr lang="en-US" sz="1600" dirty="0">
                <a:solidFill>
                  <a:srgbClr val="212127"/>
                </a:solidFill>
                <a:latin typeface="Bookman Old Style" panose="02050604050505020204" pitchFamily="18" charset="0"/>
              </a:rPr>
              <a:t>It is neither based on supervised learning nor unsupervised learning. Moreover, here the algorithms learn to react to an environment on their own. It is rapidly growing and moreover producing a variety of learning algorithms. These algorithms are useful in the field of Robotics, Gaming etc.</a:t>
            </a:r>
            <a:endParaRPr lang="en-US" sz="1600" b="0" i="0" dirty="0">
              <a:solidFill>
                <a:srgbClr val="212127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098" name="Picture 2" descr="https://miro.medium.com/max/875/1*4u2GtNnMa9xso1WkLh7h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203" y="2522312"/>
            <a:ext cx="6686550" cy="378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55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pervised vs Unsupervised vs Reinforcement - AITU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960437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05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20388"/>
              </p:ext>
            </p:extLst>
          </p:nvPr>
        </p:nvGraphicFramePr>
        <p:xfrm>
          <a:off x="1311213" y="1188230"/>
          <a:ext cx="8926804" cy="5052401"/>
        </p:xfrm>
        <a:graphic>
          <a:graphicData uri="http://schemas.openxmlformats.org/drawingml/2006/table">
            <a:tbl>
              <a:tblPr/>
              <a:tblGrid>
                <a:gridCol w="155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1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615"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 dirty="0">
                          <a:effectLst/>
                        </a:rPr>
                        <a:t>Criteria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>
                          <a:effectLst/>
                        </a:rPr>
                        <a:t>Supervised ML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>
                          <a:effectLst/>
                        </a:rPr>
                        <a:t>Unsupervised ML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 dirty="0">
                          <a:effectLst/>
                        </a:rPr>
                        <a:t>Reinforcement ML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980">
                <a:tc>
                  <a:txBody>
                    <a:bodyPr/>
                    <a:lstStyle/>
                    <a:p>
                      <a:r>
                        <a:rPr lang="en-US" sz="1800" b="1" u="none" strike="noStrike" dirty="0">
                          <a:effectLst/>
                        </a:rPr>
                        <a:t>Definition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Learns by using labelled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Trained using unlabelled data without any guidance.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Works on interacting with the environment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98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Type of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Labelled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Unlabelled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No – predefined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615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Type of problems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Regression and classification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Association and Clustering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Exploitation or Exploration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615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Supervision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Extra supervision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No supervision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No supervision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3663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Algorithms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Linear Regression, Logistic Regression, SVM, KNN etc.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K – Means,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C – Means, </a:t>
                      </a:r>
                      <a:r>
                        <a:rPr lang="en-US" sz="1800" u="none" strike="noStrike" dirty="0" err="1">
                          <a:effectLst/>
                        </a:rPr>
                        <a:t>Apriori</a:t>
                      </a:r>
                      <a:endParaRPr lang="en-US" sz="1800" u="none" strike="noStrike" dirty="0">
                        <a:effectLst/>
                      </a:endParaRP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Q – Learning,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SARSA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298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Aim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Calculate outcomes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Discover underlying patterns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Learn a series of action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3980">
                <a:tc>
                  <a:txBody>
                    <a:bodyPr/>
                    <a:lstStyle/>
                    <a:p>
                      <a:r>
                        <a:rPr lang="en-US" sz="1800" b="1" u="none" strike="noStrike" dirty="0">
                          <a:effectLst/>
                        </a:rPr>
                        <a:t>Application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Risk Evaluation, Forecast Sales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Recommendation System, Anomaly Detection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Self Driving Cars, Gaming, Healthcare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3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3163" y="1406390"/>
            <a:ext cx="9227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proxima_nova"/>
              </a:rPr>
              <a:t>Training data: </a:t>
            </a:r>
          </a:p>
          <a:p>
            <a:r>
              <a:rPr lang="en-US" dirty="0">
                <a:latin typeface="proxima_nova"/>
              </a:rPr>
              <a:t>This type of data builds up the machine learning algorithm. The data scientist feeds the algorithm input data, which corresponds to an expected output.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13163" y="3512236"/>
            <a:ext cx="9421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Test data: </a:t>
            </a:r>
          </a:p>
          <a:p>
            <a:r>
              <a:rPr lang="en-US" dirty="0"/>
              <a:t>After the model is built, testing data once again validates that it can make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35357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484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Montserrat</vt:lpstr>
      <vt:lpstr>proxima_nova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Md Rashed Karim</cp:lastModifiedBy>
  <cp:revision>67</cp:revision>
  <dcterms:created xsi:type="dcterms:W3CDTF">2022-04-07T14:24:20Z</dcterms:created>
  <dcterms:modified xsi:type="dcterms:W3CDTF">2025-01-01T12:01:04Z</dcterms:modified>
</cp:coreProperties>
</file>