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794238" cy="30267275"/>
  <p:notesSz cx="7004050" cy="9290050"/>
  <p:defaultTextStyle>
    <a:defPPr>
      <a:defRPr lang="en-US"/>
    </a:defPPr>
    <a:lvl1pPr marL="0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1pPr>
    <a:lvl2pPr marL="1565333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2pPr>
    <a:lvl3pPr marL="3130665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3pPr>
    <a:lvl4pPr marL="4695997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4pPr>
    <a:lvl5pPr marL="6261330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5pPr>
    <a:lvl6pPr marL="7826662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6pPr>
    <a:lvl7pPr marL="9391994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7pPr>
    <a:lvl8pPr marL="10957327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8pPr>
    <a:lvl9pPr marL="12522660" algn="l" defTabSz="3130665" rtl="0" eaLnBrk="1" latinLnBrk="0" hangingPunct="1">
      <a:defRPr sz="6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15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293" autoAdjust="0"/>
  </p:normalViewPr>
  <p:slideViewPr>
    <p:cSldViewPr>
      <p:cViewPr>
        <p:scale>
          <a:sx n="33" d="100"/>
          <a:sy n="33" d="100"/>
        </p:scale>
        <p:origin x="-2316" y="-996"/>
      </p:cViewPr>
      <p:guideLst>
        <p:guide orient="horz" pos="9533"/>
        <p:guide pos="13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97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8FB93-CF7B-47EE-8B8A-9937115B5DA4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1162050"/>
            <a:ext cx="44323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0C757-67D2-4640-94C6-694337223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0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1pPr>
    <a:lvl2pPr marL="434889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2pPr>
    <a:lvl3pPr marL="869777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3pPr>
    <a:lvl4pPr marL="1304666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4pPr>
    <a:lvl5pPr marL="1739555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5pPr>
    <a:lvl6pPr marL="2174443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6pPr>
    <a:lvl7pPr marL="2609332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7pPr>
    <a:lvl8pPr marL="3044220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8pPr>
    <a:lvl9pPr marL="3479109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C757-67D2-4640-94C6-694337223D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2081002" y="1"/>
            <a:ext cx="713236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088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" y="1"/>
            <a:ext cx="713236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088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" y="1"/>
            <a:ext cx="42794238" cy="3783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088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" y="26483867"/>
            <a:ext cx="42794238" cy="3783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088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252786" y="1"/>
            <a:ext cx="9361240" cy="30267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3685785" y="1"/>
            <a:ext cx="9361240" cy="30267275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6857507" y="-1156042"/>
            <a:ext cx="29096249" cy="32812050"/>
            <a:chOff x="7033287" y="-1257300"/>
            <a:chExt cx="29842083" cy="35686071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553083" cy="1119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88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553083" cy="1119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88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553083" cy="1119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88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553083" cy="1119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88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957" y="29987022"/>
            <a:ext cx="5165038" cy="1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3" y="1212094"/>
            <a:ext cx="38514813" cy="5044546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3" y="7062368"/>
            <a:ext cx="38514813" cy="1997500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7" y="28053283"/>
            <a:ext cx="13551509" cy="1611452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448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329144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342859" algn="l" defTabSz="3291448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8" indent="-342859" algn="l" defTabSz="329144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indent="-342859" algn="l" defTabSz="3291448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97" indent="-342859" algn="l" defTabSz="3291448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484" indent="-822862" algn="l" defTabSz="3291448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7209" indent="-822862" algn="l" defTabSz="3291448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932" indent="-822862" algn="l" defTabSz="3291448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656" indent="-822862" algn="l" defTabSz="3291448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724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448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173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898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621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4345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0071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795" algn="l" defTabSz="3291448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F9B3439-FB51-48D3-B3E5-C1A68E1E0190}"/>
              </a:ext>
            </a:extLst>
          </p:cNvPr>
          <p:cNvSpPr/>
          <p:nvPr/>
        </p:nvSpPr>
        <p:spPr>
          <a:xfrm>
            <a:off x="31455519" y="4852715"/>
            <a:ext cx="11110745" cy="7156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3C17CB-FD02-4655-A475-3E966D6605C9}"/>
              </a:ext>
            </a:extLst>
          </p:cNvPr>
          <p:cNvSpPr/>
          <p:nvPr/>
        </p:nvSpPr>
        <p:spPr>
          <a:xfrm>
            <a:off x="11338718" y="4807975"/>
            <a:ext cx="19583399" cy="138901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 Narrow" panose="020B0606020202030204" pitchFamily="34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11197" y="4770437"/>
            <a:ext cx="10694122" cy="8032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Bangladesh is a densely populated country with considerably low per capita arable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land. This makes a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daunting task to grow sufficient food grains for about 160 million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people.</a:t>
            </a:r>
            <a:endParaRPr lang="en-US" sz="3600" dirty="0">
              <a:solidFill>
                <a:schemeClr val="tx2"/>
              </a:solidFill>
              <a:latin typeface="+mn-lt"/>
            </a:endParaRPr>
          </a:p>
          <a:p>
            <a:pPr marL="571500" indent="-5715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Also, diseases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prevalence and the lack of proper monitoring causes significant crop loss as high as 30% in some cases.</a:t>
            </a:r>
          </a:p>
          <a:p>
            <a:pPr marL="571500" indent="-5715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For instance, Potato, Tomato, and Rice production decrease by 37%</a:t>
            </a:r>
            <a:r>
              <a:rPr lang="en-US" sz="3600" b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43%</a:t>
            </a:r>
            <a:r>
              <a:rPr lang="en-US" sz="3600" b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and</a:t>
            </a:r>
            <a:r>
              <a:rPr lang="en-US" sz="36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10% respectively, because of various leaf infection. </a:t>
            </a:r>
          </a:p>
          <a:p>
            <a:pPr marL="571500" indent="-5715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To assist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farmers, we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have developed a voice-assisted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app,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namely the </a:t>
            </a:r>
            <a:r>
              <a:rPr lang="bn-IN" sz="3600" dirty="0">
                <a:solidFill>
                  <a:schemeClr val="tx2"/>
                </a:solidFill>
                <a:latin typeface="+mn-lt"/>
              </a:rPr>
              <a:t>কৃসহায়ক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3600" dirty="0" err="1">
                <a:solidFill>
                  <a:schemeClr val="tx2"/>
                </a:solidFill>
                <a:latin typeface="+mn-lt"/>
              </a:rPr>
              <a:t>Kri-Sho-hayok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), 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for instant detection of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plant diseases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using low-resolution images of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affected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leaves.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097" y="4008437"/>
            <a:ext cx="10732222" cy="6774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Overview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238" y="17343437"/>
            <a:ext cx="1071108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Method</a:t>
            </a:r>
          </a:p>
        </p:txBody>
      </p:sp>
      <p:sp>
        <p:nvSpPr>
          <p:cNvPr id="30" name="Text Box 189"/>
          <p:cNvSpPr txBox="1">
            <a:spLocks noChangeArrowheads="1"/>
          </p:cNvSpPr>
          <p:nvPr/>
        </p:nvSpPr>
        <p:spPr bwMode="auto">
          <a:xfrm>
            <a:off x="83127" y="18165675"/>
            <a:ext cx="10669666" cy="11356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We have collected labeled-dataset of 5 different crops containing 25 classes of diseases.</a:t>
            </a: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The dataset is pre-processed and visualized for 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experimentation </a:t>
            </a:r>
            <a:r>
              <a:rPr lang="en-US" sz="3600" dirty="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and feature extraction.</a:t>
            </a: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Supervised machine learning is used to train the classifier.</a:t>
            </a: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 smtClean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  <a:p>
            <a:pPr marL="45720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7" name="Text Box 189"/>
          <p:cNvSpPr txBox="1">
            <a:spLocks noChangeArrowheads="1"/>
          </p:cNvSpPr>
          <p:nvPr/>
        </p:nvSpPr>
        <p:spPr bwMode="auto">
          <a:xfrm>
            <a:off x="111197" y="13666298"/>
            <a:ext cx="10694122" cy="3600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182" indent="-457182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Early and accurate detection of plant diseases can prevent a large-scale yield loss.</a:t>
            </a:r>
          </a:p>
          <a:p>
            <a:pPr marL="457182" indent="-457182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Farmers can check their crops regularly through this voice-assisted app and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take measures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accordingly.</a:t>
            </a:r>
          </a:p>
          <a:p>
            <a:pPr marL="457182" indent="-457182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Also, the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proposed framework is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extendable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to diseases detection for other crops.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1196" y="12878206"/>
            <a:ext cx="10694123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Significance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 Box 189"/>
          <p:cNvSpPr txBox="1">
            <a:spLocks noChangeArrowheads="1"/>
          </p:cNvSpPr>
          <p:nvPr/>
        </p:nvSpPr>
        <p:spPr bwMode="auto">
          <a:xfrm>
            <a:off x="31466894" y="15149102"/>
            <a:ext cx="11099370" cy="3600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Farmers will be able to detect diseases of potatoes, tomatoes,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apples,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etc. by using this app. </a:t>
            </a:r>
          </a:p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This allows the farmers to take necessary steps before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it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is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too late.</a:t>
            </a:r>
          </a:p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The architecture of the project is also adaptable for other kinds of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crops </a:t>
            </a:r>
            <a:r>
              <a:rPr lang="en-US" sz="36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and poultry diseases.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455519" y="14143037"/>
            <a:ext cx="11110745" cy="9199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163"/>
            <a:ext cx="42794237" cy="3984751"/>
          </a:xfrm>
          <a:solidFill>
            <a:schemeClr val="tx1">
              <a:lumMod val="5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Plant </a:t>
            </a: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Disease Detection </a:t>
            </a:r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and Solution </a:t>
            </a: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for Rural Farmers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Using Computer Vision, Cloud Computing and Android Platform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Mohammad Rashedul Alam, Sakib Mukter, Aminul Islam</a:t>
            </a:r>
            <a:br>
              <a:rPr lang="en-US" altLang="en-US" sz="40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Advisor: Md. Shahriar Karim</a:t>
            </a:r>
            <a:r>
              <a:rPr lang="en-US" alt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US" alt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US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7" name="Picture 2" descr="http://www.northsouth.edu/newassets/images/nsu-photo/logo-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607" y="539750"/>
            <a:ext cx="4049712" cy="3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189"/>
          <p:cNvSpPr txBox="1">
            <a:spLocks noChangeArrowheads="1"/>
          </p:cNvSpPr>
          <p:nvPr/>
        </p:nvSpPr>
        <p:spPr bwMode="auto">
          <a:xfrm>
            <a:off x="31439431" y="20011495"/>
            <a:ext cx="11126834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We are thankful for all the comments and helpful instructions from our dear classmates of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ECE499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section 8.</a:t>
            </a:r>
          </a:p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Also,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we are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most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thankful to our honorable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Advisor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Md. Shahriar Karim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439430" y="18863305"/>
            <a:ext cx="11126835" cy="9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latin typeface="Arial Narrow" panose="020B0606020202030204" pitchFamily="34" charset="0"/>
              </a:rPr>
              <a:t>Acknowledgements</a:t>
            </a:r>
          </a:p>
        </p:txBody>
      </p:sp>
      <p:sp>
        <p:nvSpPr>
          <p:cNvPr id="59" name="Text Box 189"/>
          <p:cNvSpPr txBox="1">
            <a:spLocks noChangeArrowheads="1"/>
          </p:cNvSpPr>
          <p:nvPr/>
        </p:nvSpPr>
        <p:spPr bwMode="auto">
          <a:xfrm>
            <a:off x="31439430" y="24105460"/>
            <a:ext cx="11126833" cy="5201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[1] Ferentinos, Konstantinos P. “Deep Learning Models for Plant Disease Detection and Diagnosis.” Computers and Electronics in Agriculture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, vol. 145, 2018,pp.11–318.,doi:10.1016/j.compag.2018.01.009.</a:t>
            </a:r>
          </a:p>
          <a:p>
            <a:pPr algn="just"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[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2] Ferentinos, Konstantinos P. “Deep Learning Models for Plant Disease Detection and Diagnosis.” Computers and Electronics in Agriculture,vol.145,2018,pp.311–318., doi:10.1016/j.compag.2018.01.009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algn="just"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[3] Tucker C. Red and photographic infrared linear combinations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for monitoring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vegetation. Remote Sens Environ.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2016.10.16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439431" y="23173424"/>
            <a:ext cx="11126834" cy="7994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61" name="Text Box 189"/>
          <p:cNvSpPr txBox="1">
            <a:spLocks noChangeArrowheads="1"/>
          </p:cNvSpPr>
          <p:nvPr/>
        </p:nvSpPr>
        <p:spPr bwMode="auto">
          <a:xfrm>
            <a:off x="31455518" y="12120664"/>
            <a:ext cx="11110746" cy="1938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We have chosen MobileNet as our base architecture.</a:t>
            </a:r>
          </a:p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 A comparison among alternative candidate models reveals MobileNet as the best fit for this problem.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1439430" y="4008437"/>
            <a:ext cx="11136575" cy="768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latin typeface="Arial Narrow" panose="020B0606020202030204" pitchFamily="34" charset="0"/>
              </a:rPr>
              <a:t>Model Description</a:t>
            </a:r>
          </a:p>
        </p:txBody>
      </p:sp>
      <p:sp>
        <p:nvSpPr>
          <p:cNvPr id="63" name="Text Box 189"/>
          <p:cNvSpPr txBox="1">
            <a:spLocks noChangeArrowheads="1"/>
          </p:cNvSpPr>
          <p:nvPr/>
        </p:nvSpPr>
        <p:spPr bwMode="auto">
          <a:xfrm>
            <a:off x="11338719" y="17495837"/>
            <a:ext cx="19583399" cy="13849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Captured images are sent to the cloud and the server pre-processes those images and sends the predictions back to the 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device via database.</a:t>
            </a:r>
            <a:endParaRPr lang="en-US" sz="36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60DCA20-1C3E-4707-BCF5-9E86572A2192}"/>
              </a:ext>
            </a:extLst>
          </p:cNvPr>
          <p:cNvSpPr/>
          <p:nvPr/>
        </p:nvSpPr>
        <p:spPr>
          <a:xfrm>
            <a:off x="11338719" y="4008437"/>
            <a:ext cx="19583399" cy="6914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System Architecture</a:t>
            </a:r>
          </a:p>
        </p:txBody>
      </p:sp>
      <p:sp>
        <p:nvSpPr>
          <p:cNvPr id="36" name="TextBox 33">
            <a:extLst>
              <a:ext uri="{FF2B5EF4-FFF2-40B4-BE49-F238E27FC236}">
                <a16:creationId xmlns="" xmlns:a16="http://schemas.microsoft.com/office/drawing/2014/main" id="{BA63E572-68FC-432B-92EC-A21A05EDD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514" y="16708586"/>
            <a:ext cx="7674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en-US" sz="32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Fig. 2: </a:t>
            </a:r>
            <a:r>
              <a:rPr lang="en-US" altLang="en-US" sz="3200" kern="0" dirty="0">
                <a:solidFill>
                  <a:srgbClr val="000000"/>
                </a:solidFill>
                <a:latin typeface="+mn-lt"/>
              </a:rPr>
              <a:t>Overall system architecture</a:t>
            </a:r>
            <a:endParaRPr kumimoji="0" lang="en-US" alt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42E4079D-411C-452C-9F0B-7395471B1F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817" y="4953412"/>
            <a:ext cx="8560057" cy="640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4">
            <a:extLst>
              <a:ext uri="{FF2B5EF4-FFF2-40B4-BE49-F238E27FC236}">
                <a16:creationId xmlns="" xmlns:a16="http://schemas.microsoft.com/office/drawing/2014/main" id="{18019E4E-8044-44CF-A731-ED1D29FFC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0206" y="11238068"/>
            <a:ext cx="47667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+mn-lt"/>
              </a:rPr>
              <a:t>Fig. 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5</a:t>
            </a:r>
            <a:r>
              <a:rPr lang="en-US" altLang="en-US" sz="3200" smtClean="0">
                <a:solidFill>
                  <a:schemeClr val="tx2"/>
                </a:solidFill>
                <a:latin typeface="+mn-lt"/>
              </a:rPr>
              <a:t>: 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Model Architecture</a:t>
            </a:r>
          </a:p>
        </p:txBody>
      </p:sp>
      <p:sp>
        <p:nvSpPr>
          <p:cNvPr id="48" name="Text Box 189"/>
          <p:cNvSpPr txBox="1">
            <a:spLocks noChangeArrowheads="1"/>
          </p:cNvSpPr>
          <p:nvPr/>
        </p:nvSpPr>
        <p:spPr bwMode="auto">
          <a:xfrm>
            <a:off x="11347297" y="20010437"/>
            <a:ext cx="9625548" cy="9510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338719" y="19019837"/>
            <a:ext cx="9642992" cy="8634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Android App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130417" y="19019838"/>
            <a:ext cx="9791700" cy="8634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Results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968822" y="28410220"/>
            <a:ext cx="4279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3063392" y="28645862"/>
            <a:ext cx="70639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Fig. 1: </a:t>
            </a:r>
            <a:r>
              <a:rPr kumimoji="0" lang="en-US" altLang="en-US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Model Learning Process</a:t>
            </a:r>
          </a:p>
        </p:txBody>
      </p:sp>
      <p:sp>
        <p:nvSpPr>
          <p:cNvPr id="69" name="Text Box 189"/>
          <p:cNvSpPr txBox="1">
            <a:spLocks noChangeArrowheads="1"/>
          </p:cNvSpPr>
          <p:nvPr/>
        </p:nvSpPr>
        <p:spPr bwMode="auto">
          <a:xfrm>
            <a:off x="21130417" y="20010437"/>
            <a:ext cx="9791699" cy="9510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sz="4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550981" y="25397359"/>
            <a:ext cx="14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epoch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1337301" y="22290903"/>
            <a:ext cx="81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loss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407519" y="25366335"/>
            <a:ext cx="116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epoch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1147" y="20086637"/>
            <a:ext cx="273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Model Loss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217331" y="20086637"/>
            <a:ext cx="35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Model Accuracy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695119" y="25821283"/>
            <a:ext cx="715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Fig. </a:t>
            </a:r>
            <a:r>
              <a:rPr lang="en-US" sz="3200" dirty="0">
                <a:solidFill>
                  <a:schemeClr val="tx2"/>
                </a:solidFill>
              </a:rPr>
              <a:t>4</a:t>
            </a:r>
            <a:r>
              <a:rPr lang="en-US" sz="3200" dirty="0" smtClean="0">
                <a:solidFill>
                  <a:schemeClr val="tx2"/>
                </a:solidFill>
              </a:rPr>
              <a:t>: Model accuracy and loss vs epoch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38808"/>
              </p:ext>
            </p:extLst>
          </p:nvPr>
        </p:nvGraphicFramePr>
        <p:xfrm>
          <a:off x="22174575" y="27120052"/>
          <a:ext cx="8137944" cy="2095103"/>
        </p:xfrm>
        <a:graphic>
          <a:graphicData uri="http://schemas.openxmlformats.org/drawingml/2006/table">
            <a:tbl>
              <a:tblPr firstRow="1" firstCol="1" bandRow="1"/>
              <a:tblGrid>
                <a:gridCol w="4068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95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96.08%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en-US" sz="3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86.08%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 CNN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4054526" y="26411237"/>
            <a:ext cx="48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Model Comparison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80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19" y="20239037"/>
            <a:ext cx="2081074" cy="40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494" y="20477802"/>
            <a:ext cx="2028324" cy="3529394"/>
          </a:xfrm>
          <a:prstGeom prst="rect">
            <a:avLst/>
          </a:prstGeom>
        </p:spPr>
      </p:pic>
      <p:pic>
        <p:nvPicPr>
          <p:cNvPr id="82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519" y="20267270"/>
            <a:ext cx="2081074" cy="40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19" y="20500838"/>
            <a:ext cx="2006805" cy="3597456"/>
          </a:xfrm>
          <a:prstGeom prst="rect">
            <a:avLst/>
          </a:prstGeom>
        </p:spPr>
      </p:pic>
      <p:pic>
        <p:nvPicPr>
          <p:cNvPr id="84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485" y="20267270"/>
            <a:ext cx="2081074" cy="40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963" y="20498023"/>
            <a:ext cx="2017728" cy="3548859"/>
          </a:xfrm>
          <a:prstGeom prst="rect">
            <a:avLst/>
          </a:prstGeom>
        </p:spPr>
      </p:pic>
      <p:pic>
        <p:nvPicPr>
          <p:cNvPr id="90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603" y="24601897"/>
            <a:ext cx="2071116" cy="40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719" y="24615049"/>
            <a:ext cx="2071116" cy="40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840" y="24860230"/>
            <a:ext cx="2004874" cy="350733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84" y="24860230"/>
            <a:ext cx="2012113" cy="352257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rot="16200000">
            <a:off x="25394038" y="22037874"/>
            <a:ext cx="199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accuracy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07294" y="20605791"/>
            <a:ext cx="4162425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11469" y="20599503"/>
            <a:ext cx="4210050" cy="494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26" y="21587236"/>
            <a:ext cx="9192611" cy="6881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722" y="5075237"/>
            <a:ext cx="17436797" cy="11602516"/>
          </a:xfrm>
          <a:prstGeom prst="rect">
            <a:avLst/>
          </a:prstGeom>
        </p:spPr>
      </p:pic>
      <p:pic>
        <p:nvPicPr>
          <p:cNvPr id="64" name="Picture 7" descr="https://cdn0.iconfinder.com/data/icons/mobile-devices/512/Rectangle_1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741799" y="24580478"/>
            <a:ext cx="2081074" cy="40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552" y="25606334"/>
            <a:ext cx="3331840" cy="2003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19379252" y="26495191"/>
            <a:ext cx="2021089" cy="2040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5458" y="27606749"/>
            <a:ext cx="2511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Video Tutorial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81919" y="28849637"/>
            <a:ext cx="471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Fig. 3: Activity Screenshots 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28416F"/>
      </a:dk1>
      <a:lt1>
        <a:srgbClr val="FFFFFF"/>
      </a:lt1>
      <a:dk2>
        <a:srgbClr val="000000"/>
      </a:dk2>
      <a:lt2>
        <a:srgbClr val="F4F1E9"/>
      </a:lt2>
      <a:accent1>
        <a:srgbClr val="28416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BF9000"/>
      </a:accent6>
      <a:hlink>
        <a:srgbClr val="FFFFFF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458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Arial Narrow</vt:lpstr>
      <vt:lpstr>Calibri</vt:lpstr>
      <vt:lpstr>Times New Roman</vt:lpstr>
      <vt:lpstr>Vrinda</vt:lpstr>
      <vt:lpstr>Wingdings</vt:lpstr>
      <vt:lpstr>Office Theme</vt:lpstr>
      <vt:lpstr> Plant Disease Detection and Solution for Rural Farmers Using Computer Vision, Cloud Computing and Android Platform Mohammad Rashedul Alam, Sakib Mukter, Aminul Islam Advisor: Md. Shahriar Karim  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NSUIT-LAB</cp:lastModifiedBy>
  <cp:revision>161</cp:revision>
  <cp:lastPrinted>2013-02-12T02:21:55Z</cp:lastPrinted>
  <dcterms:created xsi:type="dcterms:W3CDTF">2013-02-10T21:14:48Z</dcterms:created>
  <dcterms:modified xsi:type="dcterms:W3CDTF">2019-04-17T12:14:15Z</dcterms:modified>
</cp:coreProperties>
</file>