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IcLIL8/K1SnbjObcpMAZ6kJD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AD21CA-8D60-4268-A8E9-C43A2DBD2F37}">
  <a:tblStyle styleId="{A6AD21CA-8D60-4268-A8E9-C43A2DBD2F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9E8"/>
          </a:solidFill>
        </a:fill>
      </a:tcStyle>
    </a:wholeTbl>
    <a:band1H>
      <a:tcTxStyle/>
      <a:tcStyle>
        <a:fill>
          <a:solidFill>
            <a:srgbClr val="E6D0CD"/>
          </a:solidFill>
        </a:fill>
      </a:tcStyle>
    </a:band1H>
    <a:band2H>
      <a:tcTxStyle/>
    </a:band2H>
    <a:band1V>
      <a:tcTxStyle/>
      <a:tcStyle>
        <a:fill>
          <a:solidFill>
            <a:srgbClr val="E6D0C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3E9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3E9E8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erriweather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a2b0f9eb_2_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1a2b0f9e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1a2b0f9eb_2_1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1a2b0f9e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a2b0f9eb_2_1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1a2b0f9eb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b83d098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cb83d098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83d0980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cb83d0980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70bab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a70bab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83d09804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b83d0980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83d09f30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b83d09f30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a2b0f9eb_2_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1a2b0f9e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a2b0f9eb_2_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1a2b0f9e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a2b0f9eb_2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a2b0f9eb_2_6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1a2b0f9eb_2_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101a2b0f9eb_2_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g101a2b0f9eb_2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a2b0f9eb_2_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1a2b0f9eb_2_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g101a2b0f9eb_2_1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g101a2b0f9eb_2_1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101a2b0f9eb_2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a2b0f9eb_2_1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9" name="Google Shape;79;g101a2b0f9eb_2_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g101a2b0f9eb_2_1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g101a2b0f9eb_2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a2b0f9eb_2_2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4" name="Google Shape;84;g101a2b0f9eb_2_2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5" name="Google Shape;85;g101a2b0f9eb_2_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g101a2b0f9eb_2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a2b0f9eb_2_27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01a2b0f9eb_2_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0" name="Google Shape;90;g101a2b0f9eb_2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a2b0f9eb_2_3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g101a2b0f9eb_2_3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g101a2b0f9eb_2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" name="Google Shape;16;p2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" name="Google Shape;1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3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" name="Google Shape;47;p3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8" name="Google Shape;48;p3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1a2b0f9eb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2" name="Google Shape;62;g101a2b0f9eb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g101a2b0f9eb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7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5" Type="http://schemas.openxmlformats.org/officeDocument/2006/relationships/image" Target="../media/image12.png"/><Relationship Id="rId14" Type="http://schemas.openxmlformats.org/officeDocument/2006/relationships/image" Target="../media/image19.png"/><Relationship Id="rId17" Type="http://schemas.openxmlformats.org/officeDocument/2006/relationships/image" Target="../media/image16.png"/><Relationship Id="rId16" Type="http://schemas.openxmlformats.org/officeDocument/2006/relationships/image" Target="../media/image6.png"/><Relationship Id="rId5" Type="http://schemas.openxmlformats.org/officeDocument/2006/relationships/image" Target="../media/image9.png"/><Relationship Id="rId19" Type="http://schemas.openxmlformats.org/officeDocument/2006/relationships/image" Target="../media/image23.png"/><Relationship Id="rId6" Type="http://schemas.openxmlformats.org/officeDocument/2006/relationships/image" Target="../media/image10.png"/><Relationship Id="rId18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311700" y="88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6419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Neural Machine Translation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6419"/>
              <a:buNone/>
            </a:pPr>
            <a:r>
              <a:t/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314175" y="635025"/>
            <a:ext cx="840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Document-level Neural Machine Translation Using BERT as Context Encoder)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Zhiyu Guo</a:t>
            </a:r>
            <a:r>
              <a:rPr b="0" i="0" lang="en" sz="10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Minh Le Nguyen</a:t>
            </a:r>
            <a:endParaRPr b="0" i="0" sz="10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249325" y="1426150"/>
            <a:ext cx="4537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Presentation</a:t>
            </a:r>
            <a:endParaRPr b="1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 Name: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Symbolic Machine Learning 2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 Code: CSE 7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251275" y="2259350"/>
            <a:ext cx="4381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Annajiat Alim Rasel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Lecturer, Department of Computer Science &amp; Engineering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BRAC University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426875" y="3468000"/>
            <a:ext cx="6182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Submitted By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lang="en" sz="1200">
                <a:solidFill>
                  <a:schemeClr val="dk1"/>
                </a:solidFill>
              </a:rPr>
              <a:t> Jayed Mohammad Barek(21366008)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2.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Shanuma Afrin Meghla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21166010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Ayesha Siddika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21166003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                     4. </a:t>
            </a:r>
            <a:r>
              <a:rPr lang="en" sz="1200">
                <a:solidFill>
                  <a:schemeClr val="dk1"/>
                </a:solidFill>
              </a:rPr>
              <a:t>Raihana Tabassum(21366006)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5. </a:t>
            </a:r>
            <a:r>
              <a:rPr lang="en" sz="1200">
                <a:solidFill>
                  <a:schemeClr val="dk1"/>
                </a:solidFill>
              </a:rPr>
              <a:t>Md. Rashedul Hasan Safa(21366027)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4021725"/>
            <a:ext cx="1122075" cy="103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a2b0f9eb_2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g101a2b0f9eb_2_54"/>
          <p:cNvGrpSpPr/>
          <p:nvPr/>
        </p:nvGrpSpPr>
        <p:grpSpPr>
          <a:xfrm>
            <a:off x="1466288" y="1378043"/>
            <a:ext cx="3445437" cy="3680376"/>
            <a:chOff x="1618688" y="1378043"/>
            <a:chExt cx="3445437" cy="3680376"/>
          </a:xfrm>
        </p:grpSpPr>
        <p:sp>
          <p:nvSpPr>
            <p:cNvPr id="183" name="Google Shape;183;g101a2b0f9eb_2_54"/>
            <p:cNvSpPr/>
            <p:nvPr/>
          </p:nvSpPr>
          <p:spPr>
            <a:xfrm rot="10800000">
              <a:off x="3119417" y="2438308"/>
              <a:ext cx="171059" cy="228431"/>
            </a:xfrm>
            <a:prstGeom prst="upArrow">
              <a:avLst>
                <a:gd fmla="val 32500" name="adj1"/>
                <a:gd fmla="val 38461" name="adj2"/>
              </a:avLst>
            </a:prstGeom>
            <a:solidFill>
              <a:schemeClr val="accent1"/>
            </a:solidFill>
            <a:ln cap="flat" cmpd="sng" w="25400">
              <a:solidFill>
                <a:srgbClr val="002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g101a2b0f9eb_2_54"/>
            <p:cNvGrpSpPr/>
            <p:nvPr/>
          </p:nvGrpSpPr>
          <p:grpSpPr>
            <a:xfrm>
              <a:off x="2616793" y="1378043"/>
              <a:ext cx="1204445" cy="1055535"/>
              <a:chOff x="1940942" y="1147313"/>
              <a:chExt cx="1610769" cy="1360875"/>
            </a:xfrm>
          </p:grpSpPr>
          <p:sp>
            <p:nvSpPr>
              <p:cNvPr id="185" name="Google Shape;185;g101a2b0f9eb_2_54"/>
              <p:cNvSpPr/>
              <p:nvPr/>
            </p:nvSpPr>
            <p:spPr>
              <a:xfrm>
                <a:off x="1940942" y="1147313"/>
                <a:ext cx="1509623" cy="1360875"/>
              </a:xfrm>
              <a:prstGeom prst="roundRect">
                <a:avLst>
                  <a:gd fmla="val 14477" name="adj"/>
                </a:avLst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" name="Google Shape;186;g101a2b0f9eb_2_54"/>
              <p:cNvGrpSpPr/>
              <p:nvPr/>
            </p:nvGrpSpPr>
            <p:grpSpPr>
              <a:xfrm>
                <a:off x="2042111" y="1239069"/>
                <a:ext cx="1509600" cy="982942"/>
                <a:chOff x="2042111" y="1239069"/>
                <a:chExt cx="1509600" cy="982942"/>
              </a:xfrm>
            </p:grpSpPr>
            <p:grpSp>
              <p:nvGrpSpPr>
                <p:cNvPr id="187" name="Google Shape;187;g101a2b0f9eb_2_54"/>
                <p:cNvGrpSpPr/>
                <p:nvPr/>
              </p:nvGrpSpPr>
              <p:grpSpPr>
                <a:xfrm>
                  <a:off x="2249182" y="1562164"/>
                  <a:ext cx="866320" cy="659847"/>
                  <a:chOff x="1734206" y="1224951"/>
                  <a:chExt cx="1604217" cy="1259457"/>
                </a:xfrm>
              </p:grpSpPr>
              <p:sp>
                <p:nvSpPr>
                  <p:cNvPr id="188" name="Google Shape;188;g101a2b0f9eb_2_54"/>
                  <p:cNvSpPr/>
                  <p:nvPr/>
                </p:nvSpPr>
                <p:spPr>
                  <a:xfrm>
                    <a:off x="1777042" y="1224951"/>
                    <a:ext cx="1561381" cy="1259457"/>
                  </a:xfrm>
                  <a:prstGeom prst="rect">
                    <a:avLst/>
                  </a:prstGeom>
                  <a:solidFill>
                    <a:srgbClr val="00494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189" name="Google Shape;189;g101a2b0f9eb_2_5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1734206" y="1224951"/>
                    <a:ext cx="1052126" cy="11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0" name="Google Shape;190;g101a2b0f9eb_2_5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557732" y="1819579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1" name="Google Shape;191;g101a2b0f9eb_2_5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15663" y="1224951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92" name="Google Shape;192;g101a2b0f9eb_2_54"/>
                <p:cNvSpPr txBox="1"/>
                <p:nvPr/>
              </p:nvSpPr>
              <p:spPr>
                <a:xfrm>
                  <a:off x="2042111" y="1239069"/>
                  <a:ext cx="1509600" cy="29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" sz="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Transformer NMT</a:t>
                  </a:r>
                  <a:endParaRPr b="1" i="0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3" name="Google Shape;193;g101a2b0f9eb_2_54"/>
            <p:cNvGrpSpPr/>
            <p:nvPr/>
          </p:nvGrpSpPr>
          <p:grpSpPr>
            <a:xfrm>
              <a:off x="2602867" y="2696379"/>
              <a:ext cx="1153903" cy="1077781"/>
              <a:chOff x="1829284" y="3166513"/>
              <a:chExt cx="1509623" cy="1363648"/>
            </a:xfrm>
          </p:grpSpPr>
          <p:sp>
            <p:nvSpPr>
              <p:cNvPr id="194" name="Google Shape;194;g101a2b0f9eb_2_54"/>
              <p:cNvSpPr/>
              <p:nvPr/>
            </p:nvSpPr>
            <p:spPr>
              <a:xfrm>
                <a:off x="1829284" y="3169286"/>
                <a:ext cx="1509623" cy="1360875"/>
              </a:xfrm>
              <a:prstGeom prst="roundRect">
                <a:avLst>
                  <a:gd fmla="val 14477" name="adj"/>
                </a:avLst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5" name="Google Shape;195;g101a2b0f9eb_2_54"/>
              <p:cNvGrpSpPr/>
              <p:nvPr/>
            </p:nvGrpSpPr>
            <p:grpSpPr>
              <a:xfrm>
                <a:off x="2114666" y="3671539"/>
                <a:ext cx="857893" cy="564486"/>
                <a:chOff x="1734206" y="1224951"/>
                <a:chExt cx="1643854" cy="1259457"/>
              </a:xfrm>
            </p:grpSpPr>
            <p:sp>
              <p:nvSpPr>
                <p:cNvPr id="196" name="Google Shape;196;g101a2b0f9eb_2_54"/>
                <p:cNvSpPr/>
                <p:nvPr/>
              </p:nvSpPr>
              <p:spPr>
                <a:xfrm>
                  <a:off x="1816679" y="1224951"/>
                  <a:ext cx="1561381" cy="1259457"/>
                </a:xfrm>
                <a:prstGeom prst="rect">
                  <a:avLst/>
                </a:prstGeom>
                <a:solidFill>
                  <a:srgbClr val="00494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97" name="Google Shape;197;g101a2b0f9eb_2_5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734206" y="1224951"/>
                  <a:ext cx="1052126" cy="1104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8" name="Google Shape;198;g101a2b0f9eb_2_5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557732" y="1819579"/>
                  <a:ext cx="664829" cy="6648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9" name="Google Shape;199;g101a2b0f9eb_2_5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2615663" y="1224951"/>
                  <a:ext cx="664829" cy="6648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0" name="Google Shape;200;g101a2b0f9eb_2_54"/>
              <p:cNvSpPr txBox="1"/>
              <p:nvPr/>
            </p:nvSpPr>
            <p:spPr>
              <a:xfrm>
                <a:off x="1847315" y="3166513"/>
                <a:ext cx="1476600" cy="4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Trained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Transformer NMT</a:t>
                </a:r>
                <a:endParaRPr b="1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g101a2b0f9eb_2_54"/>
            <p:cNvGrpSpPr/>
            <p:nvPr/>
          </p:nvGrpSpPr>
          <p:grpSpPr>
            <a:xfrm>
              <a:off x="1618688" y="1633697"/>
              <a:ext cx="985400" cy="496439"/>
              <a:chOff x="757496" y="950412"/>
              <a:chExt cx="1213325" cy="579259"/>
            </a:xfrm>
          </p:grpSpPr>
          <p:sp>
            <p:nvSpPr>
              <p:cNvPr id="202" name="Google Shape;202;g101a2b0f9eb_2_54"/>
              <p:cNvSpPr/>
              <p:nvPr/>
            </p:nvSpPr>
            <p:spPr>
              <a:xfrm rot="5400000">
                <a:off x="1364930" y="923780"/>
                <a:ext cx="210625" cy="1001158"/>
              </a:xfrm>
              <a:prstGeom prst="upArrow">
                <a:avLst>
                  <a:gd fmla="val 32500" name="adj1"/>
                  <a:gd fmla="val 38461" name="adj2"/>
                </a:avLst>
              </a:prstGeom>
              <a:solidFill>
                <a:schemeClr val="accent1"/>
              </a:solidFill>
              <a:ln cap="flat" cmpd="sng" w="25400">
                <a:solidFill>
                  <a:srgbClr val="00223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101a2b0f9eb_2_54"/>
              <p:cNvSpPr txBox="1"/>
              <p:nvPr/>
            </p:nvSpPr>
            <p:spPr>
              <a:xfrm>
                <a:off x="757496" y="950412"/>
                <a:ext cx="1077900" cy="305400"/>
              </a:xfrm>
              <a:prstGeom prst="rect">
                <a:avLst/>
              </a:prstGeom>
              <a:solidFill>
                <a:srgbClr val="F6F2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</a:t>
                </a:r>
                <a:endParaRPr b="0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g101a2b0f9eb_2_54"/>
            <p:cNvSpPr/>
            <p:nvPr/>
          </p:nvSpPr>
          <p:spPr>
            <a:xfrm rot="10800000">
              <a:off x="3812225" y="3160394"/>
              <a:ext cx="395331" cy="296793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accent1"/>
            </a:solidFill>
            <a:ln cap="flat" cmpd="sng" w="25400">
              <a:solidFill>
                <a:srgbClr val="002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1a2b0f9eb_2_54"/>
            <p:cNvSpPr txBox="1"/>
            <p:nvPr/>
          </p:nvSpPr>
          <p:spPr>
            <a:xfrm>
              <a:off x="3910325" y="2762800"/>
              <a:ext cx="1153800" cy="369300"/>
            </a:xfrm>
            <a:prstGeom prst="rect">
              <a:avLst/>
            </a:prstGeom>
            <a:solidFill>
              <a:srgbClr val="F6F2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Initialization of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 level </a:t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" name="Google Shape;206;g101a2b0f9eb_2_54"/>
            <p:cNvGrpSpPr/>
            <p:nvPr/>
          </p:nvGrpSpPr>
          <p:grpSpPr>
            <a:xfrm>
              <a:off x="2505088" y="3984801"/>
              <a:ext cx="1282013" cy="1073618"/>
              <a:chOff x="2505088" y="3984801"/>
              <a:chExt cx="1282013" cy="1073618"/>
            </a:xfrm>
          </p:grpSpPr>
          <p:sp>
            <p:nvSpPr>
              <p:cNvPr id="207" name="Google Shape;207;g101a2b0f9eb_2_54"/>
              <p:cNvSpPr/>
              <p:nvPr/>
            </p:nvSpPr>
            <p:spPr>
              <a:xfrm>
                <a:off x="2505088" y="3984801"/>
                <a:ext cx="1282013" cy="1073618"/>
              </a:xfrm>
              <a:prstGeom prst="roundRect">
                <a:avLst>
                  <a:gd fmla="val 14477" name="adj"/>
                </a:avLst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101a2b0f9eb_2_54"/>
              <p:cNvSpPr txBox="1"/>
              <p:nvPr/>
            </p:nvSpPr>
            <p:spPr>
              <a:xfrm>
                <a:off x="2505151" y="4086975"/>
                <a:ext cx="1281900" cy="23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Document Level Model</a:t>
                </a:r>
                <a:endParaRPr b="1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" name="Google Shape;209;g101a2b0f9eb_2_54"/>
              <p:cNvGrpSpPr/>
              <p:nvPr/>
            </p:nvGrpSpPr>
            <p:grpSpPr>
              <a:xfrm>
                <a:off x="2679612" y="4276713"/>
                <a:ext cx="912733" cy="647227"/>
                <a:chOff x="2679612" y="4276713"/>
                <a:chExt cx="912733" cy="647227"/>
              </a:xfrm>
            </p:grpSpPr>
            <p:grpSp>
              <p:nvGrpSpPr>
                <p:cNvPr id="210" name="Google Shape;210;g101a2b0f9eb_2_54"/>
                <p:cNvGrpSpPr/>
                <p:nvPr/>
              </p:nvGrpSpPr>
              <p:grpSpPr>
                <a:xfrm>
                  <a:off x="2680316" y="4276713"/>
                  <a:ext cx="472378" cy="302913"/>
                  <a:chOff x="1734206" y="1224951"/>
                  <a:chExt cx="1604217" cy="1259457"/>
                </a:xfrm>
              </p:grpSpPr>
              <p:sp>
                <p:nvSpPr>
                  <p:cNvPr id="211" name="Google Shape;211;g101a2b0f9eb_2_54"/>
                  <p:cNvSpPr/>
                  <p:nvPr/>
                </p:nvSpPr>
                <p:spPr>
                  <a:xfrm>
                    <a:off x="1777042" y="1224951"/>
                    <a:ext cx="1561381" cy="1259457"/>
                  </a:xfrm>
                  <a:prstGeom prst="rect">
                    <a:avLst/>
                  </a:prstGeom>
                  <a:solidFill>
                    <a:srgbClr val="00494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212" name="Google Shape;212;g101a2b0f9eb_2_54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0" l="0" r="0" t="0"/>
                  <a:stretch/>
                </p:blipFill>
                <p:spPr>
                  <a:xfrm>
                    <a:off x="1734206" y="1224951"/>
                    <a:ext cx="1052126" cy="11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13" name="Google Shape;213;g101a2b0f9eb_2_54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2557732" y="1819579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14" name="Google Shape;214;g101a2b0f9eb_2_54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615663" y="1224951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15" name="Google Shape;215;g101a2b0f9eb_2_54"/>
                <p:cNvGrpSpPr/>
                <p:nvPr/>
              </p:nvGrpSpPr>
              <p:grpSpPr>
                <a:xfrm>
                  <a:off x="2679612" y="4568133"/>
                  <a:ext cx="480216" cy="355807"/>
                  <a:chOff x="1734206" y="1224951"/>
                  <a:chExt cx="1604217" cy="1259457"/>
                </a:xfrm>
              </p:grpSpPr>
              <p:sp>
                <p:nvSpPr>
                  <p:cNvPr id="216" name="Google Shape;216;g101a2b0f9eb_2_54"/>
                  <p:cNvSpPr/>
                  <p:nvPr/>
                </p:nvSpPr>
                <p:spPr>
                  <a:xfrm>
                    <a:off x="1777042" y="1224951"/>
                    <a:ext cx="1561381" cy="1259457"/>
                  </a:xfrm>
                  <a:prstGeom prst="rect">
                    <a:avLst/>
                  </a:prstGeom>
                  <a:solidFill>
                    <a:srgbClr val="00494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217" name="Google Shape;217;g101a2b0f9eb_2_5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1734206" y="1224951"/>
                    <a:ext cx="1052126" cy="11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18" name="Google Shape;218;g101a2b0f9eb_2_54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2557732" y="1819579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19" name="Google Shape;219;g101a2b0f9eb_2_54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2615663" y="1224951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20" name="Google Shape;220;g101a2b0f9eb_2_54"/>
                <p:cNvGrpSpPr/>
                <p:nvPr/>
              </p:nvGrpSpPr>
              <p:grpSpPr>
                <a:xfrm>
                  <a:off x="3123736" y="4568133"/>
                  <a:ext cx="462875" cy="355807"/>
                  <a:chOff x="1734206" y="1224951"/>
                  <a:chExt cx="1546286" cy="1259457"/>
                </a:xfrm>
              </p:grpSpPr>
              <p:sp>
                <p:nvSpPr>
                  <p:cNvPr id="221" name="Google Shape;221;g101a2b0f9eb_2_54"/>
                  <p:cNvSpPr/>
                  <p:nvPr/>
                </p:nvSpPr>
                <p:spPr>
                  <a:xfrm>
                    <a:off x="1777043" y="1224951"/>
                    <a:ext cx="1493785" cy="1259457"/>
                  </a:xfrm>
                  <a:prstGeom prst="rect">
                    <a:avLst/>
                  </a:prstGeom>
                  <a:solidFill>
                    <a:srgbClr val="00494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222" name="Google Shape;222;g101a2b0f9eb_2_54"/>
                  <p:cNvPicPr preferRelativeResize="0"/>
                  <p:nvPr/>
                </p:nvPicPr>
                <p:blipFill rotWithShape="1">
                  <a:blip r:embed="rId15">
                    <a:alphaModFix/>
                  </a:blip>
                  <a:srcRect b="0" l="0" r="0" t="0"/>
                  <a:stretch/>
                </p:blipFill>
                <p:spPr>
                  <a:xfrm>
                    <a:off x="1734206" y="1224951"/>
                    <a:ext cx="1052126" cy="11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3" name="Google Shape;223;g101a2b0f9eb_2_54"/>
                  <p:cNvPicPr preferRelativeResize="0"/>
                  <p:nvPr/>
                </p:nvPicPr>
                <p:blipFill rotWithShape="1">
                  <a:blip r:embed="rId16">
                    <a:alphaModFix/>
                  </a:blip>
                  <a:srcRect b="0" l="0" r="0" t="0"/>
                  <a:stretch/>
                </p:blipFill>
                <p:spPr>
                  <a:xfrm>
                    <a:off x="2557732" y="1819579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4" name="Google Shape;224;g101a2b0f9eb_2_54"/>
                  <p:cNvPicPr preferRelativeResize="0"/>
                  <p:nvPr/>
                </p:nvPicPr>
                <p:blipFill rotWithShape="1">
                  <a:blip r:embed="rId17">
                    <a:alphaModFix/>
                  </a:blip>
                  <a:srcRect b="0" l="0" r="0" t="0"/>
                  <a:stretch/>
                </p:blipFill>
                <p:spPr>
                  <a:xfrm>
                    <a:off x="2615663" y="1224951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25" name="Google Shape;225;g101a2b0f9eb_2_54"/>
                <p:cNvGrpSpPr/>
                <p:nvPr/>
              </p:nvGrpSpPr>
              <p:grpSpPr>
                <a:xfrm>
                  <a:off x="3137026" y="4280901"/>
                  <a:ext cx="455319" cy="302913"/>
                  <a:chOff x="1734206" y="1224951"/>
                  <a:chExt cx="1546286" cy="1259457"/>
                </a:xfrm>
              </p:grpSpPr>
              <p:sp>
                <p:nvSpPr>
                  <p:cNvPr id="226" name="Google Shape;226;g101a2b0f9eb_2_54"/>
                  <p:cNvSpPr/>
                  <p:nvPr/>
                </p:nvSpPr>
                <p:spPr>
                  <a:xfrm>
                    <a:off x="1777044" y="1224951"/>
                    <a:ext cx="1478889" cy="1259457"/>
                  </a:xfrm>
                  <a:prstGeom prst="rect">
                    <a:avLst/>
                  </a:prstGeom>
                  <a:solidFill>
                    <a:srgbClr val="00494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227" name="Google Shape;227;g101a2b0f9eb_2_54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>
                    <a:off x="1734206" y="1224951"/>
                    <a:ext cx="1052126" cy="11041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8" name="Google Shape;228;g101a2b0f9eb_2_54"/>
                  <p:cNvPicPr preferRelativeResize="0"/>
                  <p:nvPr/>
                </p:nvPicPr>
                <p:blipFill rotWithShape="1">
                  <a:blip r:embed="rId19">
                    <a:alphaModFix/>
                  </a:blip>
                  <a:srcRect b="0" l="0" r="0" t="0"/>
                  <a:stretch/>
                </p:blipFill>
                <p:spPr>
                  <a:xfrm>
                    <a:off x="2557732" y="1819579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9" name="Google Shape;229;g101a2b0f9eb_2_54"/>
                  <p:cNvPicPr preferRelativeResize="0"/>
                  <p:nvPr/>
                </p:nvPicPr>
                <p:blipFill rotWithShape="1">
                  <a:blip r:embed="rId20">
                    <a:alphaModFix/>
                  </a:blip>
                  <a:srcRect b="0" l="0" r="0" t="0"/>
                  <a:stretch/>
                </p:blipFill>
                <p:spPr>
                  <a:xfrm>
                    <a:off x="2615663" y="1224951"/>
                    <a:ext cx="664829" cy="6648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sp>
          <p:nvSpPr>
            <p:cNvPr id="230" name="Google Shape;230;g101a2b0f9eb_2_54"/>
            <p:cNvSpPr/>
            <p:nvPr/>
          </p:nvSpPr>
          <p:spPr>
            <a:xfrm rot="10800000">
              <a:off x="3094288" y="3752326"/>
              <a:ext cx="171059" cy="228431"/>
            </a:xfrm>
            <a:prstGeom prst="upArrow">
              <a:avLst>
                <a:gd fmla="val 32500" name="adj1"/>
                <a:gd fmla="val 38461" name="adj2"/>
              </a:avLst>
            </a:prstGeom>
            <a:solidFill>
              <a:schemeClr val="accent1"/>
            </a:solidFill>
            <a:ln cap="flat" cmpd="sng" w="25400">
              <a:solidFill>
                <a:srgbClr val="002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101a2b0f9eb_2_54"/>
          <p:cNvGrpSpPr/>
          <p:nvPr/>
        </p:nvGrpSpPr>
        <p:grpSpPr>
          <a:xfrm>
            <a:off x="5193102" y="1378043"/>
            <a:ext cx="3476445" cy="2978619"/>
            <a:chOff x="5193102" y="1378043"/>
            <a:chExt cx="3476445" cy="2978619"/>
          </a:xfrm>
        </p:grpSpPr>
        <p:sp>
          <p:nvSpPr>
            <p:cNvPr id="232" name="Google Shape;232;g101a2b0f9eb_2_54"/>
            <p:cNvSpPr/>
            <p:nvPr/>
          </p:nvSpPr>
          <p:spPr>
            <a:xfrm>
              <a:off x="5193102" y="1378043"/>
              <a:ext cx="3476445" cy="2978619"/>
            </a:xfrm>
            <a:prstGeom prst="round2DiagRect">
              <a:avLst>
                <a:gd fmla="val 21011" name="adj1"/>
                <a:gd fmla="val 0" name="adj2"/>
              </a:avLst>
            </a:prstGeom>
            <a:solidFill>
              <a:srgbClr val="CED4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1a2b0f9eb_2_54"/>
            <p:cNvSpPr txBox="1"/>
            <p:nvPr/>
          </p:nvSpPr>
          <p:spPr>
            <a:xfrm>
              <a:off x="5650301" y="1949626"/>
              <a:ext cx="2467155" cy="17543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✔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 Initialization of context encoder and  decoder attention.</a:t>
              </a:r>
              <a:endParaRPr/>
            </a:p>
            <a:p>
              <a:pPr indent="-2095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✔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Bert model is bert_base_uncased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101a2b0f9eb_2_54"/>
          <p:cNvGrpSpPr/>
          <p:nvPr/>
        </p:nvGrpSpPr>
        <p:grpSpPr>
          <a:xfrm>
            <a:off x="0" y="1917"/>
            <a:ext cx="9135527" cy="970162"/>
            <a:chOff x="8473" y="-7209"/>
            <a:chExt cx="9135527" cy="970162"/>
          </a:xfrm>
        </p:grpSpPr>
        <p:sp>
          <p:nvSpPr>
            <p:cNvPr id="235" name="Google Shape;235;g101a2b0f9eb_2_54"/>
            <p:cNvSpPr/>
            <p:nvPr/>
          </p:nvSpPr>
          <p:spPr>
            <a:xfrm>
              <a:off x="8473" y="-7209"/>
              <a:ext cx="9135527" cy="738544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01a2b0f9eb_2_54"/>
            <p:cNvSpPr txBox="1"/>
            <p:nvPr/>
          </p:nvSpPr>
          <p:spPr>
            <a:xfrm>
              <a:off x="377793" y="501288"/>
              <a:ext cx="3804247" cy="46166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Implementation Details</a:t>
              </a:r>
              <a:endParaRPr b="0" i="0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37" name="Google Shape;237;g101a2b0f9eb_2_54"/>
          <p:cNvSpPr/>
          <p:nvPr/>
        </p:nvSpPr>
        <p:spPr>
          <a:xfrm rot="-2196996">
            <a:off x="1918888" y="3143711"/>
            <a:ext cx="579711" cy="3812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01a2b0f9eb_2_54"/>
          <p:cNvSpPr txBox="1"/>
          <p:nvPr/>
        </p:nvSpPr>
        <p:spPr>
          <a:xfrm>
            <a:off x="1319197" y="3607089"/>
            <a:ext cx="11480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1a2b0f9eb_2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g101a2b0f9eb_2_115"/>
          <p:cNvGrpSpPr/>
          <p:nvPr/>
        </p:nvGrpSpPr>
        <p:grpSpPr>
          <a:xfrm>
            <a:off x="0" y="1917"/>
            <a:ext cx="9135527" cy="970162"/>
            <a:chOff x="8473" y="-7209"/>
            <a:chExt cx="9135527" cy="970162"/>
          </a:xfrm>
        </p:grpSpPr>
        <p:sp>
          <p:nvSpPr>
            <p:cNvPr id="245" name="Google Shape;245;g101a2b0f9eb_2_115"/>
            <p:cNvSpPr/>
            <p:nvPr/>
          </p:nvSpPr>
          <p:spPr>
            <a:xfrm>
              <a:off x="8473" y="-7209"/>
              <a:ext cx="9135527" cy="738544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01a2b0f9eb_2_115"/>
            <p:cNvSpPr txBox="1"/>
            <p:nvPr/>
          </p:nvSpPr>
          <p:spPr>
            <a:xfrm>
              <a:off x="377793" y="501288"/>
              <a:ext cx="3804247" cy="46166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Implementation Details</a:t>
              </a:r>
              <a:endParaRPr b="0" i="0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47" name="Google Shape;247;g101a2b0f9eb_2_115"/>
          <p:cNvSpPr txBox="1"/>
          <p:nvPr/>
        </p:nvSpPr>
        <p:spPr>
          <a:xfrm>
            <a:off x="520281" y="2952369"/>
            <a:ext cx="365058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paper mostly followed the model configuration of “Selective attention for context-aware neural machine translation” </a:t>
            </a:r>
            <a:endParaRPr/>
          </a:p>
        </p:txBody>
      </p:sp>
      <p:sp>
        <p:nvSpPr>
          <p:cNvPr id="248" name="Google Shape;248;g101a2b0f9eb_2_115"/>
          <p:cNvSpPr/>
          <p:nvPr/>
        </p:nvSpPr>
        <p:spPr>
          <a:xfrm>
            <a:off x="520281" y="2148481"/>
            <a:ext cx="3348665" cy="5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Transformer Implementation is rooted on FAIRSEQ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g101a2b0f9eb_2_115"/>
          <p:cNvGraphicFramePr/>
          <p:nvPr/>
        </p:nvGraphicFramePr>
        <p:xfrm>
          <a:off x="3923504" y="14917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{A6AD21CA-8D60-4268-A8E9-C43A2DBD2F37}</a:tableStyleId>
              </a:tblPr>
              <a:tblGrid>
                <a:gridCol w="1668800"/>
                <a:gridCol w="315450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Hidden layer size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512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Dimension of FFN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2048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No. of layers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4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Attention head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8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Sentence model dropout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0.1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Document model dropout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0.2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Optimization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Adam with 4000 epochs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Batch size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4000 tokens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Loss function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/>
                        <a:t>Cross entropy</a:t>
                      </a:r>
                      <a:endParaRPr b="0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50" name="Google Shape;250;g101a2b0f9eb_2_115"/>
          <p:cNvSpPr txBox="1"/>
          <p:nvPr/>
        </p:nvSpPr>
        <p:spPr>
          <a:xfrm>
            <a:off x="4649638" y="1167471"/>
            <a:ext cx="34179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242A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showing proposed NMT model configuration</a:t>
            </a:r>
            <a:endParaRPr b="0" i="0" sz="1200" u="none" cap="none" strike="noStrike">
              <a:solidFill>
                <a:srgbClr val="242A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a2b0f9eb_2_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g101a2b0f9eb_2_126"/>
          <p:cNvGrpSpPr/>
          <p:nvPr/>
        </p:nvGrpSpPr>
        <p:grpSpPr>
          <a:xfrm>
            <a:off x="0" y="1917"/>
            <a:ext cx="9135527" cy="918406"/>
            <a:chOff x="8473" y="-7209"/>
            <a:chExt cx="9135527" cy="918406"/>
          </a:xfrm>
        </p:grpSpPr>
        <p:sp>
          <p:nvSpPr>
            <p:cNvPr id="257" name="Google Shape;257;g101a2b0f9eb_2_126"/>
            <p:cNvSpPr/>
            <p:nvPr/>
          </p:nvSpPr>
          <p:spPr>
            <a:xfrm>
              <a:off x="8473" y="-7209"/>
              <a:ext cx="9135527" cy="738544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01a2b0f9eb_2_126"/>
            <p:cNvSpPr txBox="1"/>
            <p:nvPr/>
          </p:nvSpPr>
          <p:spPr>
            <a:xfrm>
              <a:off x="377793" y="449532"/>
              <a:ext cx="3438762" cy="46166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Experimental Results</a:t>
              </a:r>
              <a:endParaRPr b="0" i="0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59" name="Google Shape;259;g101a2b0f9eb_2_126"/>
          <p:cNvSpPr txBox="1"/>
          <p:nvPr/>
        </p:nvSpPr>
        <p:spPr>
          <a:xfrm>
            <a:off x="489713" y="3812366"/>
            <a:ext cx="8257095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proposed model obtained a gain of 2.24 BLEU on TED dataset and 4.05 BLEU on News dataset over the   re-implemented Transformer sentence level baselines.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Employing BERT document-level representation, the framework achieved supremacy over all other former structures on News dataset.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60" name="Google Shape;260;g101a2b0f9eb_2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320" y="907295"/>
            <a:ext cx="42576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1a2b0f9eb_2_126"/>
          <p:cNvSpPr txBox="1"/>
          <p:nvPr/>
        </p:nvSpPr>
        <p:spPr>
          <a:xfrm>
            <a:off x="2445140" y="3331922"/>
            <a:ext cx="47580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Fig: BLEU scores on two document level machine translation benchmarks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83d09804_0_8"/>
          <p:cNvSpPr txBox="1"/>
          <p:nvPr>
            <p:ph type="title"/>
          </p:nvPr>
        </p:nvSpPr>
        <p:spPr>
          <a:xfrm>
            <a:off x="311700" y="4808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Ablation Study </a:t>
            </a:r>
            <a:endParaRPr/>
          </a:p>
        </p:txBody>
      </p:sp>
      <p:sp>
        <p:nvSpPr>
          <p:cNvPr id="267" name="Google Shape;267;gcb83d09804_0_8"/>
          <p:cNvSpPr txBox="1"/>
          <p:nvPr/>
        </p:nvSpPr>
        <p:spPr>
          <a:xfrm>
            <a:off x="703225" y="1516925"/>
            <a:ext cx="78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Effect of Context Integration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cb83d09804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gcb83d09804_0_8"/>
          <p:cNvPicPr preferRelativeResize="0"/>
          <p:nvPr/>
        </p:nvPicPr>
        <p:blipFill rotWithShape="1">
          <a:blip r:embed="rId3">
            <a:alphaModFix/>
          </a:blip>
          <a:srcRect b="0" l="11545" r="11537" t="0"/>
          <a:stretch/>
        </p:blipFill>
        <p:spPr>
          <a:xfrm>
            <a:off x="2049100" y="2119675"/>
            <a:ext cx="3014026" cy="2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cb83d09804_0_8"/>
          <p:cNvSpPr txBox="1"/>
          <p:nvPr/>
        </p:nvSpPr>
        <p:spPr>
          <a:xfrm>
            <a:off x="411875" y="4382125"/>
            <a:ext cx="60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Table: Effect of context integration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83d09804_1_4"/>
          <p:cNvSpPr txBox="1"/>
          <p:nvPr>
            <p:ph type="title"/>
          </p:nvPr>
        </p:nvSpPr>
        <p:spPr>
          <a:xfrm>
            <a:off x="311700" y="4808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Ablation Study </a:t>
            </a:r>
            <a:endParaRPr/>
          </a:p>
        </p:txBody>
      </p:sp>
      <p:sp>
        <p:nvSpPr>
          <p:cNvPr id="276" name="Google Shape;276;gcb83d09804_1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gcb83d09804_1_4"/>
          <p:cNvSpPr txBox="1"/>
          <p:nvPr/>
        </p:nvSpPr>
        <p:spPr>
          <a:xfrm>
            <a:off x="703225" y="1516925"/>
            <a:ext cx="781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Effect of Context Integration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types input for the BERT context encoder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Context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Random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Fixed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gcb83d09804_1_4"/>
          <p:cNvPicPr preferRelativeResize="0"/>
          <p:nvPr/>
        </p:nvPicPr>
        <p:blipFill rotWithShape="1">
          <a:blip r:embed="rId3">
            <a:alphaModFix/>
          </a:blip>
          <a:srcRect b="0" l="11521" r="11513" t="0"/>
          <a:stretch/>
        </p:blipFill>
        <p:spPr>
          <a:xfrm>
            <a:off x="3847575" y="2571750"/>
            <a:ext cx="3566825" cy="1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cb83d09804_1_4"/>
          <p:cNvSpPr txBox="1"/>
          <p:nvPr/>
        </p:nvSpPr>
        <p:spPr>
          <a:xfrm>
            <a:off x="4088675" y="4520650"/>
            <a:ext cx="32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Table: BLEU scores using 3 context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914175" y="1607350"/>
            <a:ext cx="7172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❖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Summary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❖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❖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Loopholes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BERT significantly boosts the performance of many natural language understanding tasks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681575" y="1016625"/>
            <a:ext cx="402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Purpose: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chieve document-level representation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Integrated into encoder and decoder of Transformer NMT model.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681575" y="3096125"/>
            <a:ext cx="402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sed: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Multihead attention mechanism and context gate to control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70bab035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BERT’s pre-training tasks is the binarized next sentence prediction (NSP)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</p:txBody>
      </p:sp>
      <p:sp>
        <p:nvSpPr>
          <p:cNvPr id="119" name="Google Shape;119;gfa70bab03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gfa70bab035_0_0"/>
          <p:cNvSpPr txBox="1"/>
          <p:nvPr/>
        </p:nvSpPr>
        <p:spPr>
          <a:xfrm>
            <a:off x="4856250" y="1200050"/>
            <a:ext cx="361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esults showed: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Proposed model can outperform Transformer baselines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Previous state-of-theart document-level NMT models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BERT encoder can capture document level context representation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334200" y="2024500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Related 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3"/>
          <p:cNvSpPr txBox="1"/>
          <p:nvPr>
            <p:ph idx="2" type="body"/>
          </p:nvPr>
        </p:nvSpPr>
        <p:spPr>
          <a:xfrm>
            <a:off x="4867650" y="2024500"/>
            <a:ext cx="3954000" cy="1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Uni-encoder models (Tiedemann and Scher-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rer, 2017; Li et al., 2019; Ma et al., 2020)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Dual-encoder models (Voita et al., 2018; Zhang et al., 2018; Werlen et al., 2018; Maruf et al., 2019; Yang et al., 2019b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83d09804_5_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3" name="Google Shape;133;gcb83d09804_5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gcb83d09804_5_12"/>
          <p:cNvSpPr txBox="1"/>
          <p:nvPr/>
        </p:nvSpPr>
        <p:spPr>
          <a:xfrm>
            <a:off x="4524975" y="510000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gcb83d09804_5_12"/>
          <p:cNvPicPr preferRelativeResize="0"/>
          <p:nvPr/>
        </p:nvPicPr>
        <p:blipFill rotWithShape="1">
          <a:blip r:embed="rId3">
            <a:alphaModFix/>
          </a:blip>
          <a:srcRect b="10876" l="0" r="0" t="10876"/>
          <a:stretch/>
        </p:blipFill>
        <p:spPr>
          <a:xfrm>
            <a:off x="4664000" y="910200"/>
            <a:ext cx="3808449" cy="6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b83d09804_5_12"/>
          <p:cNvSpPr txBox="1"/>
          <p:nvPr/>
        </p:nvSpPr>
        <p:spPr>
          <a:xfrm>
            <a:off x="4664000" y="1665175"/>
            <a:ext cx="41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Here, 	X=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,...........,x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,...........,y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cb83d09804_5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000" y="3035750"/>
            <a:ext cx="46863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cb83d09804_5_12"/>
          <p:cNvSpPr txBox="1"/>
          <p:nvPr/>
        </p:nvSpPr>
        <p:spPr>
          <a:xfrm>
            <a:off x="4524975" y="36931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Bert(x)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(Contd.)</a:t>
            </a:r>
            <a:endParaRPr/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1305" r="1295" t="0"/>
          <a:stretch/>
        </p:blipFill>
        <p:spPr>
          <a:xfrm>
            <a:off x="1829900" y="1342750"/>
            <a:ext cx="578788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83d09f30_30_0"/>
          <p:cNvSpPr txBox="1"/>
          <p:nvPr>
            <p:ph type="title"/>
          </p:nvPr>
        </p:nvSpPr>
        <p:spPr>
          <a:xfrm>
            <a:off x="311725" y="2323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(Contd.)</a:t>
            </a:r>
            <a:endParaRPr/>
          </a:p>
        </p:txBody>
      </p:sp>
      <p:sp>
        <p:nvSpPr>
          <p:cNvPr id="151" name="Google Shape;151;gcb83d09f30_3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gcb83d09f30_30_0"/>
          <p:cNvSpPr txBox="1"/>
          <p:nvPr/>
        </p:nvSpPr>
        <p:spPr>
          <a:xfrm>
            <a:off x="4524975" y="510000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cb83d09f30_30_0"/>
          <p:cNvSpPr txBox="1"/>
          <p:nvPr/>
        </p:nvSpPr>
        <p:spPr>
          <a:xfrm>
            <a:off x="4524975" y="232325"/>
            <a:ext cx="41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Multihead(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MultiHead(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, C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cb83d09f30_30_0"/>
          <p:cNvSpPr txBox="1"/>
          <p:nvPr/>
        </p:nvSpPr>
        <p:spPr>
          <a:xfrm>
            <a:off x="4572000" y="1894625"/>
            <a:ext cx="3874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Multihead(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MultiHead(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, C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MultiHead(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(l-1)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σ(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baseline="30000" i="1" lang="en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baseline="-25000" i="1" lang="en"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[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G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] +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baseline="30000" i="1" lang="en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baseline="-25000" i="1" lang="en"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⊙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+ (1-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/>
              <a:t>⊙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FFN(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gcb83d09f30_3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975" y="3587825"/>
            <a:ext cx="2798533" cy="12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cb83d09f30_30_0"/>
          <p:cNvSpPr txBox="1"/>
          <p:nvPr/>
        </p:nvSpPr>
        <p:spPr>
          <a:xfrm>
            <a:off x="4524975" y="910200"/>
            <a:ext cx="39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σ(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baseline="30000" i="1" lang="en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baseline="-25000" i="1" lang="en"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[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D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] + 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baseline="30000" i="1" lang="en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baseline="-25000" i="1" lang="en"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⊙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+ (1-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/>
              <a:t>⊙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= FFN(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(l)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94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a2b0f9eb_2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g101a2b0f9eb_2_35"/>
          <p:cNvSpPr/>
          <p:nvPr/>
        </p:nvSpPr>
        <p:spPr>
          <a:xfrm>
            <a:off x="0" y="0"/>
            <a:ext cx="5753819" cy="3536830"/>
          </a:xfrm>
          <a:prstGeom prst="diagStripe">
            <a:avLst>
              <a:gd fmla="val 5184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1a2b0f9eb_2_35"/>
          <p:cNvSpPr txBox="1"/>
          <p:nvPr/>
        </p:nvSpPr>
        <p:spPr>
          <a:xfrm>
            <a:off x="3674444" y="2432649"/>
            <a:ext cx="3511359" cy="638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Experiments </a:t>
            </a:r>
            <a:endParaRPr b="0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a2b0f9eb_2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g101a2b0f9eb_2_42"/>
          <p:cNvGrpSpPr/>
          <p:nvPr/>
        </p:nvGrpSpPr>
        <p:grpSpPr>
          <a:xfrm>
            <a:off x="0" y="1917"/>
            <a:ext cx="9135527" cy="970162"/>
            <a:chOff x="8473" y="-7209"/>
            <a:chExt cx="9135527" cy="970162"/>
          </a:xfrm>
        </p:grpSpPr>
        <p:sp>
          <p:nvSpPr>
            <p:cNvPr id="170" name="Google Shape;170;g101a2b0f9eb_2_42"/>
            <p:cNvSpPr/>
            <p:nvPr/>
          </p:nvSpPr>
          <p:spPr>
            <a:xfrm>
              <a:off x="8473" y="-7209"/>
              <a:ext cx="9135527" cy="738544"/>
            </a:xfrm>
            <a:prstGeom prst="rect">
              <a:avLst/>
            </a:prstGeom>
            <a:solidFill>
              <a:srgbClr val="3139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01a2b0f9eb_2_42"/>
            <p:cNvSpPr txBox="1"/>
            <p:nvPr/>
          </p:nvSpPr>
          <p:spPr>
            <a:xfrm>
              <a:off x="377793" y="501288"/>
              <a:ext cx="1337226" cy="46166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Dataset</a:t>
              </a:r>
              <a:endParaRPr b="0" i="0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72" name="Google Shape;172;g101a2b0f9eb_2_42"/>
          <p:cNvSpPr txBox="1"/>
          <p:nvPr/>
        </p:nvSpPr>
        <p:spPr>
          <a:xfrm>
            <a:off x="648393" y="1089760"/>
            <a:ext cx="1507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g101a2b0f9eb_2_42"/>
          <p:cNvSpPr txBox="1"/>
          <p:nvPr/>
        </p:nvSpPr>
        <p:spPr>
          <a:xfrm>
            <a:off x="1093043" y="1468502"/>
            <a:ext cx="69494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standard dataset containing translation from English to German are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01a2b0f9eb_2_42"/>
          <p:cNvSpPr txBox="1"/>
          <p:nvPr/>
        </p:nvSpPr>
        <p:spPr>
          <a:xfrm>
            <a:off x="1401965" y="1621696"/>
            <a:ext cx="605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TED:  Machine Translation based arranged in sentence level from IWSLT 2017.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Commentary:  Data arranged in sentence level from document-delimited News Commentary v11.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a2b0f9eb_2_42"/>
          <p:cNvSpPr txBox="1"/>
          <p:nvPr/>
        </p:nvSpPr>
        <p:spPr>
          <a:xfrm>
            <a:off x="648393" y="3011405"/>
            <a:ext cx="165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g101a2b0f9eb_2_42"/>
          <p:cNvSpPr/>
          <p:nvPr/>
        </p:nvSpPr>
        <p:spPr>
          <a:xfrm>
            <a:off x="1093043" y="3420075"/>
            <a:ext cx="6794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🡺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train-valid-test data has been used from “Selective attention for context-aware neural machine translation” for better comparison with former research.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🡺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Tokenization is conducted using Moses toolkit.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🡺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 pair encoding scheme for sentence segmentation with 30K merge operations.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