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9" r:id="rId14"/>
    <p:sldId id="273" r:id="rId15"/>
    <p:sldId id="267" r:id="rId16"/>
    <p:sldId id="268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6439F-C957-4FBF-9F5E-79C163BE35CD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EA6A-C7F5-49D4-8981-FAC9FDCC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3991-E0AF-427D-8172-67CC35F7A43C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0767-C01E-4B01-A5BA-D24D7576D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3991-E0AF-427D-8172-67CC35F7A43C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0767-C01E-4B01-A5BA-D24D7576D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3991-E0AF-427D-8172-67CC35F7A43C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0767-C01E-4B01-A5BA-D24D7576D73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3991-E0AF-427D-8172-67CC35F7A43C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0767-C01E-4B01-A5BA-D24D7576D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3991-E0AF-427D-8172-67CC35F7A43C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0767-C01E-4B01-A5BA-D24D7576D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3991-E0AF-427D-8172-67CC35F7A43C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0767-C01E-4B01-A5BA-D24D7576D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3991-E0AF-427D-8172-67CC35F7A43C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0767-C01E-4B01-A5BA-D24D7576D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3991-E0AF-427D-8172-67CC35F7A43C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0767-C01E-4B01-A5BA-D24D7576D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3991-E0AF-427D-8172-67CC35F7A43C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0767-C01E-4B01-A5BA-D24D7576D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3991-E0AF-427D-8172-67CC35F7A43C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0767-C01E-4B01-A5BA-D24D7576D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3991-E0AF-427D-8172-67CC35F7A43C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0767-C01E-4B01-A5BA-D24D7576D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81A3991-E0AF-427D-8172-67CC35F7A43C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EBB0767-C01E-4B01-A5BA-D24D7576D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Setting Over Current Relays on ETAP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8610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Objectives: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To learn settings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definite  time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over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current relays on ETAP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System used: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IEEE 4 Bus System</a:t>
            </a:r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12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4" b="11321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6096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Placement of Relays and Circuit Breakers in all line sections for Over Current Protection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7162800" y="2286000"/>
            <a:ext cx="1752600" cy="685800"/>
          </a:xfrm>
          <a:prstGeom prst="borderCallout1">
            <a:avLst>
              <a:gd name="adj1" fmla="val 45417"/>
              <a:gd name="adj2" fmla="val -221"/>
              <a:gd name="adj3" fmla="val 227782"/>
              <a:gd name="adj4" fmla="val -48303"/>
            </a:avLst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HV Circuit Breaker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152400" y="5715000"/>
            <a:ext cx="2209800" cy="914400"/>
          </a:xfrm>
          <a:prstGeom prst="borderCallout1">
            <a:avLst>
              <a:gd name="adj1" fmla="val 802"/>
              <a:gd name="adj2" fmla="val 56243"/>
              <a:gd name="adj3" fmla="val -41449"/>
              <a:gd name="adj4" fmla="val 10522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Over current Relay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2514600" y="2971800"/>
            <a:ext cx="609600" cy="685800"/>
          </a:xfrm>
          <a:prstGeom prst="borderCallout1">
            <a:avLst>
              <a:gd name="adj1" fmla="val 59776"/>
              <a:gd name="adj2" fmla="val -2529"/>
              <a:gd name="adj3" fmla="val 149835"/>
              <a:gd name="adj4" fmla="val -39072"/>
            </a:avLst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CT</a:t>
            </a:r>
          </a:p>
        </p:txBody>
      </p:sp>
    </p:spTree>
    <p:extLst>
      <p:ext uri="{BB962C8B-B14F-4D97-AF65-F5344CB8AC3E}">
        <p14:creationId xmlns:p14="http://schemas.microsoft.com/office/powerpoint/2010/main" val="19173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r="2299"/>
          <a:stretch>
            <a:fillRect/>
          </a:stretch>
        </p:blipFill>
        <p:spPr bwMode="auto">
          <a:xfrm>
            <a:off x="2743200" y="0"/>
            <a:ext cx="6400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302359"/>
            <a:ext cx="2667000" cy="65556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31B6FD">
                    <a:lumMod val="50000"/>
                  </a:srgbClr>
                </a:solidFill>
              </a:rPr>
              <a:t>Circuit Breaker Ratings</a:t>
            </a:r>
          </a:p>
          <a:p>
            <a:pPr algn="ctr"/>
            <a:r>
              <a:rPr lang="en-US" dirty="0" smtClean="0"/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Select a CB from Library, keeping in mind the interrupting capacity required.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209800" y="1981200"/>
            <a:ext cx="2895600" cy="1752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2400300" y="4152900"/>
            <a:ext cx="11430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1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7"/>
          <a:stretch>
            <a:fillRect/>
          </a:stretch>
        </p:blipFill>
        <p:spPr bwMode="auto">
          <a:xfrm>
            <a:off x="3581400" y="228599"/>
            <a:ext cx="5562600" cy="662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0"/>
            <a:ext cx="3429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31B6FD">
                    <a:lumMod val="50000"/>
                  </a:srgbClr>
                </a:solidFill>
              </a:rPr>
              <a:t>Current Transformer Ratings</a:t>
            </a:r>
          </a:p>
          <a:p>
            <a:pPr algn="just"/>
            <a:r>
              <a:rPr lang="en-US" sz="3400" dirty="0" smtClean="0">
                <a:solidFill>
                  <a:schemeClr val="accent1">
                    <a:lumMod val="50000"/>
                  </a:schemeClr>
                </a:solidFill>
              </a:rPr>
              <a:t>Select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appropriate</a:t>
            </a:r>
            <a:r>
              <a:rPr lang="en-US" sz="3400" dirty="0" smtClean="0">
                <a:solidFill>
                  <a:schemeClr val="accent1">
                    <a:lumMod val="50000"/>
                  </a:schemeClr>
                </a:solidFill>
              </a:rPr>
              <a:t> turns ratio for CT keeping in mind the primary current in line where  CT is connected. You can also select CT Burden class.</a:t>
            </a:r>
          </a:p>
        </p:txBody>
      </p:sp>
    </p:spTree>
    <p:extLst>
      <p:ext uri="{BB962C8B-B14F-4D97-AF65-F5344CB8AC3E}">
        <p14:creationId xmlns:p14="http://schemas.microsoft.com/office/powerpoint/2010/main" val="41887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" r="3071"/>
          <a:stretch>
            <a:fillRect/>
          </a:stretch>
        </p:blipFill>
        <p:spPr bwMode="auto">
          <a:xfrm>
            <a:off x="3733800" y="0"/>
            <a:ext cx="541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775" y="609600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rgbClr val="31B6FD">
                    <a:lumMod val="50000"/>
                  </a:srgbClr>
                </a:solidFill>
              </a:rPr>
              <a:t>Over Current Relay Parameters</a:t>
            </a:r>
          </a:p>
          <a:p>
            <a:pPr algn="just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Select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 over current relay from a library of different models </a:t>
            </a:r>
            <a:r>
              <a:rPr lang="en-US" sz="3400" dirty="0" smtClean="0">
                <a:solidFill>
                  <a:schemeClr val="accent1">
                    <a:lumMod val="50000"/>
                  </a:schemeClr>
                </a:solidFill>
              </a:rPr>
              <a:t>and manufacturers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of OCR.</a:t>
            </a:r>
          </a:p>
        </p:txBody>
      </p:sp>
    </p:spTree>
    <p:extLst>
      <p:ext uri="{BB962C8B-B14F-4D97-AF65-F5344CB8AC3E}">
        <p14:creationId xmlns:p14="http://schemas.microsoft.com/office/powerpoint/2010/main" val="19744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9" y="533400"/>
            <a:ext cx="39175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For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select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Alstom P120.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To observe definite time characteristic, uncheck the instantaneous option.</a:t>
            </a:r>
            <a:endParaRPr lang="en-US" sz="3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33400"/>
            <a:ext cx="46482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"/>
          <a:stretch>
            <a:fillRect/>
          </a:stretch>
        </p:blipFill>
        <p:spPr bwMode="auto">
          <a:xfrm>
            <a:off x="3200400" y="0"/>
            <a:ext cx="59436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79249"/>
            <a:ext cx="312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Connect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CT with respective OCR and verify its turns ratio from Input Tab of Relay.</a:t>
            </a:r>
          </a:p>
        </p:txBody>
      </p:sp>
    </p:spTree>
    <p:extLst>
      <p:ext uri="{BB962C8B-B14F-4D97-AF65-F5344CB8AC3E}">
        <p14:creationId xmlns:p14="http://schemas.microsoft.com/office/powerpoint/2010/main" val="5894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6324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914400"/>
            <a:ext cx="2590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</a:rPr>
              <a:t>In output Tab of Relay Editor , </a:t>
            </a:r>
            <a:r>
              <a:rPr lang="en-US" sz="3800" b="1" dirty="0" smtClean="0">
                <a:solidFill>
                  <a:schemeClr val="accent1">
                    <a:lumMod val="50000"/>
                  </a:schemeClr>
                </a:solidFill>
              </a:rPr>
              <a:t>Add</a:t>
            </a:r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</a:rPr>
              <a:t> one HV CB to which the relay should send its output.</a:t>
            </a:r>
          </a:p>
        </p:txBody>
      </p:sp>
    </p:spTree>
    <p:extLst>
      <p:ext uri="{BB962C8B-B14F-4D97-AF65-F5344CB8AC3E}">
        <p14:creationId xmlns:p14="http://schemas.microsoft.com/office/powerpoint/2010/main" val="5317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" t="5494" b="31085"/>
          <a:stretch>
            <a:fillRect/>
          </a:stretch>
        </p:blipFill>
        <p:spPr bwMode="auto">
          <a:xfrm>
            <a:off x="1" y="1524000"/>
            <a:ext cx="914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2133600" y="2667000"/>
            <a:ext cx="3581400" cy="1143000"/>
          </a:xfrm>
          <a:prstGeom prst="borderCallout1">
            <a:avLst>
              <a:gd name="adj1" fmla="val 289"/>
              <a:gd name="adj2" fmla="val 68452"/>
              <a:gd name="adj3" fmla="val -51192"/>
              <a:gd name="adj4" fmla="val 128093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Star Protective Device Coordination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6248400" y="2362200"/>
            <a:ext cx="2057400" cy="2133600"/>
          </a:xfrm>
          <a:prstGeom prst="borderCallout1">
            <a:avLst>
              <a:gd name="adj1" fmla="val 45827"/>
              <a:gd name="adj2" fmla="val 100253"/>
              <a:gd name="adj3" fmla="val 59990"/>
              <a:gd name="adj4" fmla="val 122878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Drag and Drop “Fault insertion” to any bus that you want to fault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3360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9144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The Circuit Breaker 1 operates (indicated by a cross) when fault is placed on bus 4. </a:t>
            </a:r>
          </a:p>
        </p:txBody>
      </p:sp>
    </p:spTree>
    <p:extLst>
      <p:ext uri="{BB962C8B-B14F-4D97-AF65-F5344CB8AC3E}">
        <p14:creationId xmlns:p14="http://schemas.microsoft.com/office/powerpoint/2010/main" val="33034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9060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Starting with the IEEE 4 bus system…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639192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7432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The additional data required in this network is grid SC MVA, which is set to 100 MVA, with X/R 17 </a:t>
            </a:r>
          </a:p>
          <a:p>
            <a:pPr marL="457200" indent="-27432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Remove transformer from section 2 – 3 and copy line 1 in its place</a:t>
            </a:r>
          </a:p>
          <a:p>
            <a:pPr marL="457200" indent="-27432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Modify the load connected at bus 4 to 100 % static and 1730 kVA</a:t>
            </a:r>
          </a:p>
          <a:p>
            <a:pPr marL="457200" indent="-27432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Add static loads to bus 3 and 2 of 3460 and 4300 kVA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respectively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10600" cy="184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7432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Run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Load Flow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Analysis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&amp; Note line current for all sections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" t="9718"/>
          <a:stretch/>
        </p:blipFill>
        <p:spPr bwMode="auto">
          <a:xfrm>
            <a:off x="0" y="1973895"/>
            <a:ext cx="9143999" cy="496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1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447800"/>
            <a:ext cx="849283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7432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Run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short circuit analysis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457200" indent="-27432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For 3 phase fault , L-G, L-L and DLG faults &amp; Note maximum and minimum fault currents  for each bus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319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3"/>
          <a:stretch/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990600"/>
            <a:ext cx="3505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31B6FD">
                    <a:lumMod val="50000"/>
                  </a:srgbClr>
                </a:solidFill>
              </a:rPr>
              <a:t>3 phase fault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10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/>
          <a:stretch/>
        </p:blipFill>
        <p:spPr bwMode="auto">
          <a:xfrm>
            <a:off x="0" y="1413164"/>
            <a:ext cx="9144000" cy="544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91" y="838200"/>
            <a:ext cx="22846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31B6FD">
                    <a:lumMod val="50000"/>
                  </a:srgbClr>
                </a:solidFill>
              </a:rPr>
              <a:t>L-G Fault</a:t>
            </a:r>
            <a:endParaRPr lang="en-US" sz="4400" b="1" dirty="0">
              <a:solidFill>
                <a:srgbClr val="31B6F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40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miya\Pictures\L_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9348" r="9167" b="27447"/>
          <a:stretch>
            <a:fillRect/>
          </a:stretch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1066800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31B6FD">
                    <a:lumMod val="50000"/>
                  </a:srgbClr>
                </a:solidFill>
              </a:rPr>
              <a:t>Line-Line Fault</a:t>
            </a:r>
            <a:endParaRPr lang="en-US" sz="4400" b="1" dirty="0">
              <a:solidFill>
                <a:srgbClr val="31B6F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miya\Pictures\DL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9479" r="9167" b="30783"/>
          <a:stretch>
            <a:fillRect/>
          </a:stretch>
        </p:blipFill>
        <p:spPr bwMode="auto">
          <a:xfrm>
            <a:off x="0" y="1752600"/>
            <a:ext cx="9144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1143000"/>
            <a:ext cx="2514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31B6FD">
                    <a:lumMod val="50000"/>
                  </a:srgbClr>
                </a:solidFill>
              </a:rPr>
              <a:t>DLG Fault</a:t>
            </a:r>
          </a:p>
          <a:p>
            <a:endParaRPr lang="en-US" sz="4400" b="1" dirty="0">
              <a:solidFill>
                <a:srgbClr val="31B6F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7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60617"/>
              </p:ext>
            </p:extLst>
          </p:nvPr>
        </p:nvGraphicFramePr>
        <p:xfrm>
          <a:off x="228600" y="1905000"/>
          <a:ext cx="8610600" cy="436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/>
                <a:gridCol w="1722120"/>
                <a:gridCol w="1722120"/>
                <a:gridCol w="1722120"/>
                <a:gridCol w="1722120"/>
              </a:tblGrid>
              <a:tr h="8001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Bus No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en-US" sz="3600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Normal </a:t>
                      </a:r>
                      <a:r>
                        <a:rPr lang="en-US" sz="3600" dirty="0" smtClean="0"/>
                        <a:t>(A)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427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427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232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79</a:t>
                      </a:r>
                      <a:endParaRPr lang="en-US" sz="3600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Max If </a:t>
                      </a:r>
                      <a:r>
                        <a:rPr lang="en-US" sz="3600" dirty="0" smtClean="0"/>
                        <a:t>(A)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4630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4000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3500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3000</a:t>
                      </a:r>
                      <a:endParaRPr lang="en-US" sz="3600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Min </a:t>
                      </a:r>
                      <a:r>
                        <a:rPr lang="en-US" sz="3600" dirty="0" smtClean="0"/>
                        <a:t>If</a:t>
                      </a:r>
                      <a:endParaRPr lang="en-US" sz="3600" dirty="0" smtClean="0"/>
                    </a:p>
                    <a:p>
                      <a:r>
                        <a:rPr lang="en-US" sz="3600" dirty="0" smtClean="0"/>
                        <a:t>(A)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4010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smtClean="0"/>
                        <a:t>3460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3000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2450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81000" y="990600"/>
            <a:ext cx="69894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400" b="1" dirty="0" smtClean="0">
                <a:solidFill>
                  <a:srgbClr val="31B6FD">
                    <a:lumMod val="50000"/>
                  </a:srgbClr>
                </a:solidFill>
              </a:rPr>
              <a:t>Findings from Fault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1393</TotalTime>
  <Words>361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Candara</vt:lpstr>
      <vt:lpstr>Symbol</vt:lpstr>
      <vt:lpstr>Waveform</vt:lpstr>
      <vt:lpstr>Setting Over Current Relays on ETAP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Over Current Relays on ETAP</dc:title>
  <dc:creator>Samiya Zafar</dc:creator>
  <cp:lastModifiedBy>Hiba</cp:lastModifiedBy>
  <cp:revision>72</cp:revision>
  <dcterms:created xsi:type="dcterms:W3CDTF">2016-08-19T07:32:46Z</dcterms:created>
  <dcterms:modified xsi:type="dcterms:W3CDTF">2018-02-12T20:06:06Z</dcterms:modified>
</cp:coreProperties>
</file>