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 autoAdjust="0"/>
    <p:restoredTop sz="94625" autoAdjust="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362D-BCE2-4D5B-8105-264CC161299E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BADD-34A7-47A2-830E-F6A244FB7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8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4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6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9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CBADD-34A7-47A2-830E-F6A244FB7B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7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7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8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1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2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5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4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89E6-C2DD-4C81-BDF6-B52AB86C30BC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C595-6EDD-402E-92BB-58916D4D4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0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0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64" y="476672"/>
            <a:ext cx="8820472" cy="1470025"/>
          </a:xfrm>
        </p:spPr>
        <p:txBody>
          <a:bodyPr>
            <a:noAutofit/>
          </a:bodyPr>
          <a:lstStyle/>
          <a:p>
            <a:r>
              <a:rPr lang="en-GB" sz="5000" b="1" dirty="0" smtClean="0">
                <a:solidFill>
                  <a:schemeClr val="bg1"/>
                </a:solidFill>
                <a:latin typeface="Candara" pitchFamily="34" charset="0"/>
                <a:ea typeface="Verdana" pitchFamily="34" charset="0"/>
                <a:cs typeface="Utsaah" pitchFamily="34" charset="0"/>
              </a:rPr>
              <a:t>FEEDBACK CONTROL SYSTEM</a:t>
            </a:r>
            <a:endParaRPr lang="en-GB" sz="5000" b="1" dirty="0">
              <a:solidFill>
                <a:schemeClr val="bg1"/>
              </a:solidFill>
              <a:latin typeface="Candara" pitchFamily="34" charset="0"/>
              <a:ea typeface="Verdana" pitchFamily="34" charset="0"/>
              <a:cs typeface="Utsaah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5780856"/>
            <a:ext cx="9036496" cy="816496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Candara" pitchFamily="34" charset="0"/>
              </a:rPr>
              <a:t>NED University of Engineering &amp; Technology</a:t>
            </a:r>
            <a:endParaRPr lang="en-GB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071" y="26454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ndara" pitchFamily="34" charset="0"/>
              </a:rPr>
              <a:t>LAB # </a:t>
            </a:r>
            <a:r>
              <a:rPr lang="en-GB" sz="6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ndara" pitchFamily="34" charset="0"/>
              </a:rPr>
              <a:t>1</a:t>
            </a:r>
            <a:endParaRPr lang="en-GB" sz="8000" b="1" dirty="0">
              <a:solidFill>
                <a:schemeClr val="accent6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ndar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4581128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Prepared By : </a:t>
            </a:r>
          </a:p>
          <a:p>
            <a:pPr algn="ctr"/>
            <a:r>
              <a:rPr lang="en-US" sz="3200" b="1" dirty="0" smtClean="0">
                <a:latin typeface="Amazone BT" pitchFamily="66" charset="0"/>
              </a:rPr>
              <a:t>M. </a:t>
            </a:r>
            <a:r>
              <a:rPr lang="en-US" sz="3200" b="1" dirty="0" err="1" smtClean="0">
                <a:latin typeface="Amazone BT" pitchFamily="66" charset="0"/>
              </a:rPr>
              <a:t>Hammad</a:t>
            </a:r>
            <a:r>
              <a:rPr lang="en-US" sz="3200" b="1" dirty="0" smtClean="0">
                <a:latin typeface="Amazone BT" pitchFamily="66" charset="0"/>
              </a:rPr>
              <a:t> </a:t>
            </a:r>
            <a:r>
              <a:rPr lang="en-US" sz="3200" b="1" dirty="0" err="1" smtClean="0">
                <a:latin typeface="Amazone BT" pitchFamily="66" charset="0"/>
              </a:rPr>
              <a:t>Saleem</a:t>
            </a:r>
            <a:endParaRPr lang="en-US" sz="3200" b="1" dirty="0">
              <a:latin typeface="Amazone B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3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94179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Vectors, Matrices and Linear Algebra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Vectors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Matrices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Array </a:t>
            </a:r>
            <a:r>
              <a:rPr lang="en-US" sz="3200" b="1" dirty="0">
                <a:solidFill>
                  <a:schemeClr val="bg1"/>
                </a:solidFill>
              </a:rPr>
              <a:t>Operations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Solutions </a:t>
            </a:r>
            <a:r>
              <a:rPr lang="en-US" sz="3200" b="1" dirty="0">
                <a:solidFill>
                  <a:schemeClr val="bg1"/>
                </a:solidFill>
              </a:rPr>
              <a:t>to Systems of Linear Equations.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Vectors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/>
              <a:t>A </a:t>
            </a:r>
            <a:r>
              <a:rPr lang="en-US" sz="2000" b="1" dirty="0">
                <a:solidFill>
                  <a:schemeClr val="bg1"/>
                </a:solidFill>
              </a:rPr>
              <a:t>row vector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in MATLAB can be created by an explicit list, starting with a left bracket, entering the values separated by spaces (or </a:t>
            </a:r>
            <a:r>
              <a:rPr lang="en-US" sz="2000" dirty="0" smtClean="0"/>
              <a:t>commas</a:t>
            </a:r>
            <a:r>
              <a:rPr lang="en-US" sz="2000" dirty="0"/>
              <a:t>) and closing the vector with a right bracket.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/>
              <a:t>A </a:t>
            </a:r>
            <a:r>
              <a:rPr lang="en-US" sz="2000" b="1" dirty="0">
                <a:solidFill>
                  <a:schemeClr val="bg1"/>
                </a:solidFill>
              </a:rPr>
              <a:t>column vector </a:t>
            </a:r>
            <a:r>
              <a:rPr lang="en-US" sz="2000" dirty="0"/>
              <a:t>can be created the same way, and the rows are separated by semicolons.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b="1" dirty="0"/>
              <a:t>Example: </a:t>
            </a:r>
          </a:p>
          <a:p>
            <a:pPr lvl="2"/>
            <a:r>
              <a:rPr lang="en-US" sz="2000" dirty="0"/>
              <a:t>&gt;&gt; x = [ 0 </a:t>
            </a:r>
            <a:r>
              <a:rPr lang="en-US" sz="2000" dirty="0" smtClean="0"/>
              <a:t>  0.25*pi   0.5*pi   0.75*pi   </a:t>
            </a:r>
            <a:r>
              <a:rPr lang="en-US" sz="2000" dirty="0" err="1" smtClean="0"/>
              <a:t>pi</a:t>
            </a:r>
            <a:r>
              <a:rPr lang="en-US" sz="2000" dirty="0" smtClean="0"/>
              <a:t> </a:t>
            </a:r>
            <a:r>
              <a:rPr lang="en-US" sz="2000" dirty="0"/>
              <a:t>] </a:t>
            </a:r>
          </a:p>
          <a:p>
            <a:pPr lvl="2"/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x </a:t>
            </a:r>
            <a:r>
              <a:rPr lang="en-US" sz="2000" b="1" dirty="0">
                <a:solidFill>
                  <a:schemeClr val="bg1"/>
                </a:solidFill>
              </a:rPr>
              <a:t>=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0  0.7854   1.5708   2.3562   3.1416 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&gt;&gt; y = [ 0; 0.25*pi; 0.5*pi; 0.75*pi; pi ] </a:t>
            </a:r>
          </a:p>
          <a:p>
            <a:pPr lvl="2"/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y </a:t>
            </a:r>
            <a:r>
              <a:rPr lang="en-US" sz="2000" b="1" dirty="0">
                <a:solidFill>
                  <a:schemeClr val="bg1"/>
                </a:solidFill>
              </a:rPr>
              <a:t>=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chemeClr val="bg1"/>
                </a:solidFill>
              </a:rPr>
              <a:t>0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	0.7854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	1.5708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	2.3562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	3.14 </a:t>
            </a:r>
            <a:r>
              <a:rPr lang="en-US" sz="2000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2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Vectors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000" b="1" dirty="0"/>
              <a:t>Vector Addressing </a:t>
            </a:r>
            <a:r>
              <a:rPr lang="en-US" sz="2000" dirty="0"/>
              <a:t>– A vector element is addressed in MATLAB with an integer index enclosed in parentheses. 	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/>
              <a:t>Example: </a:t>
            </a:r>
          </a:p>
          <a:p>
            <a:r>
              <a:rPr lang="en-US" sz="2000" dirty="0"/>
              <a:t>	&gt;&gt; x(3) 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3rd elements of vector x </a:t>
            </a:r>
          </a:p>
          <a:p>
            <a:r>
              <a:rPr lang="en-US" sz="2000" dirty="0"/>
              <a:t>	</a:t>
            </a:r>
            <a:r>
              <a:rPr lang="en-US" sz="2000" b="1" dirty="0" err="1" smtClean="0">
                <a:solidFill>
                  <a:schemeClr val="bg1"/>
                </a:solidFill>
              </a:rPr>
              <a:t>ans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=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	1.5708 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colon notation may be used to address a block of elements. 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chemeClr val="bg1"/>
                </a:solidFill>
              </a:rPr>
              <a:t>(start : increment : end) </a:t>
            </a:r>
          </a:p>
          <a:p>
            <a:pPr lvl="1"/>
            <a:r>
              <a:rPr lang="en-US" sz="2000" dirty="0"/>
              <a:t>start is the starting index, increment is the amount to add to each successive index, and end is the ending index. A shortened format </a:t>
            </a:r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chemeClr val="bg1"/>
                </a:solidFill>
              </a:rPr>
              <a:t>(</a:t>
            </a:r>
            <a:r>
              <a:rPr lang="en-US" sz="2000" b="1" dirty="0">
                <a:solidFill>
                  <a:schemeClr val="bg1"/>
                </a:solidFill>
              </a:rPr>
              <a:t>start : end) </a:t>
            </a:r>
            <a:r>
              <a:rPr lang="en-US" sz="2000" dirty="0"/>
              <a:t>may be used if increment is 1.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/>
              <a:t>Example: </a:t>
            </a:r>
          </a:p>
          <a:p>
            <a:r>
              <a:rPr lang="en-US" sz="2000" dirty="0"/>
              <a:t>	&gt;&gt; x(1:3)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1st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to 3rd elements of vector x 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chemeClr val="bg1"/>
                </a:solidFill>
              </a:rPr>
              <a:t>ans</a:t>
            </a:r>
            <a:r>
              <a:rPr lang="en-US" sz="2000" b="1" dirty="0">
                <a:solidFill>
                  <a:schemeClr val="bg1"/>
                </a:solidFill>
              </a:rPr>
              <a:t> =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	</a:t>
            </a:r>
            <a:r>
              <a:rPr lang="en-US" sz="2000" b="1" dirty="0" smtClean="0">
                <a:solidFill>
                  <a:schemeClr val="bg1"/>
                </a:solidFill>
              </a:rPr>
              <a:t>	0    </a:t>
            </a:r>
            <a:r>
              <a:rPr lang="en-US" sz="2000" b="1" dirty="0">
                <a:solidFill>
                  <a:schemeClr val="bg1"/>
                </a:solidFill>
              </a:rPr>
              <a:t>0.7854   1.5708 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77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Vectors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 err="1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Some useful </a:t>
            </a:r>
            <a:r>
              <a:rPr lang="en-US" sz="2400" b="1" u="sng" dirty="0" smtClean="0">
                <a:solidFill>
                  <a:schemeClr val="bg1"/>
                </a:solidFill>
              </a:rPr>
              <a:t>commands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85963"/>
            <a:ext cx="8572500" cy="2886075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016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291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Matrices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 </a:t>
            </a:r>
            <a:r>
              <a:rPr lang="en-US" sz="2400" b="1" dirty="0">
                <a:solidFill>
                  <a:schemeClr val="bg1"/>
                </a:solidFill>
              </a:rPr>
              <a:t>Matrix array </a:t>
            </a:r>
            <a:r>
              <a:rPr lang="en-US" sz="2000" dirty="0"/>
              <a:t>is two-dimensional, having both multiple rows and multiple columns, similar to vector arrays: </a:t>
            </a:r>
            <a:endParaRPr lang="en-US" sz="2000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smtClean="0"/>
              <a:t>it </a:t>
            </a:r>
            <a:r>
              <a:rPr lang="en-US" sz="2000" dirty="0"/>
              <a:t>begins with </a:t>
            </a:r>
            <a:r>
              <a:rPr lang="en-US" sz="2000" b="1" dirty="0">
                <a:solidFill>
                  <a:schemeClr val="bg1"/>
                </a:solidFill>
              </a:rPr>
              <a:t>[</a:t>
            </a:r>
            <a:r>
              <a:rPr lang="en-US" sz="2000" dirty="0"/>
              <a:t>, and end with </a:t>
            </a:r>
            <a:r>
              <a:rPr lang="en-US" sz="2000" b="1" dirty="0">
                <a:solidFill>
                  <a:schemeClr val="bg1"/>
                </a:solidFill>
              </a:rPr>
              <a:t>]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</a:rPr>
              <a:t>spaces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bg1"/>
                </a:solidFill>
              </a:rPr>
              <a:t>commas</a:t>
            </a:r>
            <a:r>
              <a:rPr lang="en-US" sz="2000" dirty="0"/>
              <a:t> are used to separate elements in a </a:t>
            </a:r>
            <a:r>
              <a:rPr lang="en-US" sz="2000" dirty="0" smtClean="0"/>
              <a:t>row.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</a:rPr>
              <a:t>semicolon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bg1"/>
                </a:solidFill>
              </a:rPr>
              <a:t>enter</a:t>
            </a:r>
            <a:r>
              <a:rPr lang="en-US" sz="2000" dirty="0"/>
              <a:t> is used to separate rows. 	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pt-BR" sz="2000" b="1" dirty="0" smtClean="0"/>
              <a:t>Example</a:t>
            </a:r>
            <a:r>
              <a:rPr lang="pt-BR" sz="2000" dirty="0" smtClean="0"/>
              <a:t>:</a:t>
            </a:r>
          </a:p>
          <a:p>
            <a:pPr lvl="3"/>
            <a:r>
              <a:rPr lang="pt-BR" sz="2000" dirty="0" smtClean="0"/>
              <a:t>&gt;&gt; </a:t>
            </a:r>
            <a:r>
              <a:rPr lang="pt-BR" sz="2000" dirty="0"/>
              <a:t>f = [ 1 2 3; 4 5 6] </a:t>
            </a:r>
            <a:endParaRPr lang="pt-BR" sz="2000" dirty="0" smtClean="0"/>
          </a:p>
          <a:p>
            <a:pPr lvl="4"/>
            <a:r>
              <a:rPr lang="pt-BR" sz="2000" b="1" dirty="0" smtClean="0">
                <a:solidFill>
                  <a:schemeClr val="bg1"/>
                </a:solidFill>
              </a:rPr>
              <a:t>f </a:t>
            </a:r>
            <a:r>
              <a:rPr lang="pt-BR" sz="2000" b="1" dirty="0">
                <a:solidFill>
                  <a:schemeClr val="bg1"/>
                </a:solidFill>
              </a:rPr>
              <a:t>= 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lvl="5"/>
            <a:r>
              <a:rPr lang="pt-BR" sz="2000" b="1" dirty="0" smtClean="0">
                <a:solidFill>
                  <a:schemeClr val="bg1"/>
                </a:solidFill>
              </a:rPr>
              <a:t>1   2   3 </a:t>
            </a:r>
          </a:p>
          <a:p>
            <a:pPr lvl="5"/>
            <a:r>
              <a:rPr lang="pt-BR" sz="2000" b="1" dirty="0" smtClean="0">
                <a:solidFill>
                  <a:schemeClr val="bg1"/>
                </a:solidFill>
              </a:rPr>
              <a:t>4   5   6 </a:t>
            </a:r>
          </a:p>
          <a:p>
            <a:pPr lvl="3"/>
            <a:r>
              <a:rPr lang="pt-BR" sz="2000" dirty="0" smtClean="0"/>
              <a:t>&gt;&gt; </a:t>
            </a:r>
            <a:r>
              <a:rPr lang="pt-BR" sz="2000" dirty="0"/>
              <a:t>h = [ 2 4 6 </a:t>
            </a:r>
            <a:endParaRPr lang="pt-BR" sz="2000" dirty="0" smtClean="0"/>
          </a:p>
          <a:p>
            <a:pPr lvl="4"/>
            <a:r>
              <a:rPr lang="pt-BR" sz="2000" dirty="0" smtClean="0"/>
              <a:t>1 </a:t>
            </a:r>
            <a:r>
              <a:rPr lang="pt-BR" sz="2000" dirty="0"/>
              <a:t>3 5] </a:t>
            </a:r>
            <a:endParaRPr lang="pt-BR" sz="2000" dirty="0" smtClean="0"/>
          </a:p>
          <a:p>
            <a:pPr lvl="4"/>
            <a:r>
              <a:rPr lang="pt-BR" sz="2000" b="1" dirty="0" smtClean="0">
                <a:solidFill>
                  <a:schemeClr val="bg1"/>
                </a:solidFill>
              </a:rPr>
              <a:t>h =</a:t>
            </a:r>
          </a:p>
          <a:p>
            <a:pPr lvl="5"/>
            <a:r>
              <a:rPr lang="pt-BR" sz="2000" b="1" dirty="0" smtClean="0">
                <a:solidFill>
                  <a:schemeClr val="bg1"/>
                </a:solidFill>
              </a:rPr>
              <a:t>2   4   </a:t>
            </a:r>
            <a:r>
              <a:rPr lang="pt-BR" sz="2000" b="1" dirty="0">
                <a:solidFill>
                  <a:schemeClr val="bg1"/>
                </a:solidFill>
              </a:rPr>
              <a:t>6 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lvl="5"/>
            <a:r>
              <a:rPr lang="pt-BR" sz="2000" b="1" dirty="0" smtClean="0">
                <a:solidFill>
                  <a:schemeClr val="bg1"/>
                </a:solidFill>
              </a:rPr>
              <a:t>1   3   </a:t>
            </a:r>
            <a:r>
              <a:rPr lang="pt-BR" sz="2000" b="1" dirty="0">
                <a:solidFill>
                  <a:schemeClr val="bg1"/>
                </a:solidFill>
              </a:rPr>
              <a:t>5 </a:t>
            </a:r>
            <a:r>
              <a:rPr lang="pt-BR" sz="2000" dirty="0"/>
              <a:t>	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Matrices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Some useful </a:t>
            </a:r>
            <a:r>
              <a:rPr lang="en-US" sz="2400" b="1" u="sng" dirty="0" smtClean="0">
                <a:solidFill>
                  <a:schemeClr val="bg1"/>
                </a:solidFill>
              </a:rPr>
              <a:t>commands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92" y="1916832"/>
            <a:ext cx="7648575" cy="40100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Matrices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</a:rPr>
              <a:t>More commands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7" y="1772816"/>
            <a:ext cx="8848725" cy="4562475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5295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Array Operations</a:t>
            </a:r>
            <a:endParaRPr lang="en-US" sz="5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Scalar-array Mathematics 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addition, subtraction, multiplication, and division of an array by a scalar simply apply the operations to all elements of the array. 	</a:t>
            </a:r>
          </a:p>
          <a:p>
            <a:pPr lvl="1"/>
            <a:r>
              <a:rPr lang="en-US" sz="2000" dirty="0"/>
              <a:t>	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pt-BR" sz="2000" b="1" dirty="0" smtClean="0"/>
              <a:t>Example</a:t>
            </a:r>
            <a:r>
              <a:rPr lang="pt-BR" sz="2000" dirty="0" smtClean="0"/>
              <a:t>:</a:t>
            </a:r>
          </a:p>
          <a:p>
            <a:pPr lvl="3"/>
            <a:r>
              <a:rPr lang="en-US" dirty="0"/>
              <a:t>&gt;&gt; f = [ 1 2; 3 4] </a:t>
            </a:r>
            <a:endParaRPr lang="en-US" dirty="0" smtClean="0"/>
          </a:p>
          <a:p>
            <a:pPr lvl="4"/>
            <a:r>
              <a:rPr lang="en-US" b="1" dirty="0" smtClean="0">
                <a:solidFill>
                  <a:schemeClr val="bg1"/>
                </a:solidFill>
              </a:rPr>
              <a:t>f </a:t>
            </a:r>
            <a:r>
              <a:rPr lang="en-US" b="1" dirty="0">
                <a:solidFill>
                  <a:schemeClr val="bg1"/>
                </a:solidFill>
              </a:rPr>
              <a:t>= </a:t>
            </a:r>
            <a:endParaRPr lang="en-US" b="1" dirty="0" smtClean="0">
              <a:solidFill>
                <a:schemeClr val="bg1"/>
              </a:solidFill>
            </a:endParaRPr>
          </a:p>
          <a:p>
            <a:pPr lvl="5"/>
            <a:r>
              <a:rPr lang="en-US" b="1" dirty="0" smtClean="0">
                <a:solidFill>
                  <a:schemeClr val="bg1"/>
                </a:solidFill>
              </a:rPr>
              <a:t>1   2 </a:t>
            </a:r>
          </a:p>
          <a:p>
            <a:pPr lvl="5"/>
            <a:r>
              <a:rPr lang="en-US" b="1" dirty="0" smtClean="0">
                <a:solidFill>
                  <a:schemeClr val="bg1"/>
                </a:solidFill>
              </a:rPr>
              <a:t>3   </a:t>
            </a:r>
            <a:r>
              <a:rPr lang="en-US" b="1" dirty="0">
                <a:solidFill>
                  <a:schemeClr val="bg1"/>
                </a:solidFill>
              </a:rPr>
              <a:t>4 </a:t>
            </a:r>
            <a:endParaRPr lang="en-US" b="1" dirty="0" smtClean="0">
              <a:solidFill>
                <a:schemeClr val="bg1"/>
              </a:solidFill>
            </a:endParaRPr>
          </a:p>
          <a:p>
            <a:pPr lvl="3"/>
            <a:r>
              <a:rPr lang="en-US" dirty="0" smtClean="0"/>
              <a:t>&gt;&gt; </a:t>
            </a:r>
            <a:r>
              <a:rPr lang="en-US" dirty="0"/>
              <a:t>g = 2*f – 1 </a:t>
            </a:r>
            <a:endParaRPr lang="en-US" dirty="0" smtClean="0"/>
          </a:p>
          <a:p>
            <a:pPr lvl="4"/>
            <a:r>
              <a:rPr lang="en-US" b="1" dirty="0" smtClean="0">
                <a:solidFill>
                  <a:schemeClr val="bg1"/>
                </a:solidFill>
              </a:rPr>
              <a:t>g </a:t>
            </a:r>
            <a:r>
              <a:rPr lang="en-US" b="1" dirty="0">
                <a:solidFill>
                  <a:schemeClr val="bg1"/>
                </a:solidFill>
              </a:rPr>
              <a:t>= </a:t>
            </a:r>
            <a:endParaRPr lang="en-US" b="1" dirty="0" smtClean="0">
              <a:solidFill>
                <a:schemeClr val="bg1"/>
              </a:solidFill>
            </a:endParaRPr>
          </a:p>
          <a:p>
            <a:pPr lvl="5"/>
            <a:r>
              <a:rPr lang="en-US" b="1" dirty="0" smtClean="0">
                <a:solidFill>
                  <a:schemeClr val="bg1"/>
                </a:solidFill>
              </a:rPr>
              <a:t>1   3 </a:t>
            </a:r>
          </a:p>
          <a:p>
            <a:pPr lvl="5"/>
            <a:r>
              <a:rPr lang="en-US" b="1" dirty="0" smtClean="0">
                <a:solidFill>
                  <a:schemeClr val="bg1"/>
                </a:solidFill>
              </a:rPr>
              <a:t>5   7 </a:t>
            </a:r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lvl="5"/>
            <a:r>
              <a:rPr lang="pt-BR" sz="2000" dirty="0"/>
              <a:t>	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4653136"/>
            <a:ext cx="41044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Each element in the array f is multiplied by 2, then subtracted by 1. 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00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832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itchFamily="34" charset="0"/>
              </a:rPr>
              <a:t>Solutions to Systems of Linear Equations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Example: </a:t>
            </a:r>
            <a:r>
              <a:rPr lang="en-US" sz="2000" dirty="0"/>
              <a:t>a system of 3 linear equations with 3 unknowns (x1, x2, x3</a:t>
            </a:r>
            <a:r>
              <a:rPr lang="en-US" sz="2000" dirty="0" smtClean="0"/>
              <a:t>):</a:t>
            </a:r>
          </a:p>
          <a:p>
            <a:pPr lvl="4"/>
            <a:r>
              <a:rPr lang="en-US" sz="20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3x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+ </a:t>
            </a:r>
            <a:r>
              <a:rPr lang="en-US" sz="2400" dirty="0"/>
              <a:t>2x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 –  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10 </a:t>
            </a:r>
          </a:p>
          <a:p>
            <a:pPr lvl="6"/>
            <a:r>
              <a:rPr lang="en-US" sz="2400" dirty="0" smtClean="0"/>
              <a:t>-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+ </a:t>
            </a:r>
            <a:r>
              <a:rPr lang="en-US" sz="2400" dirty="0"/>
              <a:t>3x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 + </a:t>
            </a:r>
            <a:r>
              <a:rPr lang="en-US" sz="2400" dirty="0"/>
              <a:t>2x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en-US" sz="2400" dirty="0" smtClean="0"/>
              <a:t>  5 </a:t>
            </a:r>
          </a:p>
          <a:p>
            <a:pPr lvl="6"/>
            <a:r>
              <a:rPr lang="en-US" sz="2400" dirty="0" smtClean="0"/>
              <a:t> 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–   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–  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 -</a:t>
            </a:r>
            <a:r>
              <a:rPr lang="en-US" sz="2400" dirty="0"/>
              <a:t>1 	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Let : 	</a:t>
            </a:r>
          </a:p>
          <a:p>
            <a:pPr lvl="2"/>
            <a:endParaRPr lang="en-US" sz="2000" dirty="0" smtClean="0"/>
          </a:p>
          <a:p>
            <a:pPr lvl="3"/>
            <a:endParaRPr lang="en-US" sz="2000" b="1" dirty="0" smtClean="0">
              <a:solidFill>
                <a:schemeClr val="bg1"/>
              </a:solidFill>
            </a:endParaRPr>
          </a:p>
          <a:p>
            <a:pPr lvl="3"/>
            <a:endParaRPr lang="en-US" sz="2000" b="1" dirty="0">
              <a:solidFill>
                <a:schemeClr val="bg1"/>
              </a:solidFill>
            </a:endParaRPr>
          </a:p>
          <a:p>
            <a:pPr lvl="3"/>
            <a:endParaRPr lang="en-US" sz="2000" b="1" dirty="0" smtClean="0">
              <a:solidFill>
                <a:schemeClr val="bg1"/>
              </a:solidFill>
            </a:endParaRPr>
          </a:p>
          <a:p>
            <a:pPr lvl="3"/>
            <a:endParaRPr lang="en-US" sz="2000" b="1" dirty="0">
              <a:solidFill>
                <a:schemeClr val="bg1"/>
              </a:solidFill>
            </a:endParaRPr>
          </a:p>
          <a:p>
            <a:pPr lvl="3"/>
            <a:endParaRPr lang="en-US" sz="2000" b="1" dirty="0" smtClean="0">
              <a:solidFill>
                <a:schemeClr val="bg1"/>
              </a:solidFill>
            </a:endParaRPr>
          </a:p>
          <a:p>
            <a:pPr lvl="3"/>
            <a:endParaRPr lang="en-US" sz="2000" b="1" dirty="0">
              <a:solidFill>
                <a:schemeClr val="bg1"/>
              </a:solidFill>
            </a:endParaRPr>
          </a:p>
          <a:p>
            <a:r>
              <a:rPr lang="en-US" dirty="0"/>
              <a:t>Then, the system can be described as: 	</a:t>
            </a:r>
            <a:endParaRPr lang="en-US" dirty="0" smtClean="0"/>
          </a:p>
          <a:p>
            <a:pPr lvl="4"/>
            <a:r>
              <a:rPr lang="en-US" b="1" dirty="0" smtClean="0"/>
              <a:t>		Ax </a:t>
            </a:r>
            <a:r>
              <a:rPr lang="en-US" b="1" dirty="0"/>
              <a:t>= b </a:t>
            </a:r>
            <a:r>
              <a:rPr lang="en-US" dirty="0"/>
              <a:t>	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1" y="3068960"/>
            <a:ext cx="5086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1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832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itchFamily="34" charset="0"/>
              </a:rPr>
              <a:t>Solutions to Systems of Linear Equations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924300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186"/>
          <a:stretch/>
        </p:blipFill>
        <p:spPr bwMode="auto">
          <a:xfrm>
            <a:off x="4344274" y="1268760"/>
            <a:ext cx="4487701" cy="4514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949280"/>
            <a:ext cx="7115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5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80512" cy="132343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Part I: </a:t>
            </a:r>
            <a:r>
              <a:rPr lang="en-US" sz="4000" b="1" dirty="0"/>
              <a:t>Introduction to MATLAB </a:t>
            </a:r>
            <a:endParaRPr lang="en-GB" sz="40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598" y="1340768"/>
            <a:ext cx="8967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Objective: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objective of this exercise </a:t>
            </a:r>
            <a:r>
              <a:rPr lang="en-US" sz="2800" dirty="0" smtClean="0"/>
              <a:t>will be to </a:t>
            </a:r>
            <a:r>
              <a:rPr lang="en-US" sz="2800" dirty="0"/>
              <a:t>introduce you to the concept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mathematical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programming </a:t>
            </a:r>
            <a:r>
              <a:rPr lang="en-US" sz="2800" dirty="0"/>
              <a:t>using </a:t>
            </a:r>
            <a:r>
              <a:rPr lang="en-US" sz="2800" dirty="0" smtClean="0"/>
              <a:t>MATLAB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/>
              <a:t>We </a:t>
            </a:r>
            <a:r>
              <a:rPr lang="en-US" sz="2800" dirty="0"/>
              <a:t>shall study how to define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variables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matrices </a:t>
            </a:r>
            <a:r>
              <a:rPr lang="en-US" sz="2800" dirty="0" err="1"/>
              <a:t>etc</a:t>
            </a:r>
            <a:r>
              <a:rPr lang="en-US" sz="2800" dirty="0"/>
              <a:t>, see how we can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plot </a:t>
            </a:r>
            <a:r>
              <a:rPr lang="en-US" sz="2800" dirty="0"/>
              <a:t>results and write simple MATLAB codes. </a:t>
            </a:r>
            <a:r>
              <a:rPr lang="en-US" sz="2800" b="1" dirty="0" smtClean="0"/>
              <a:t> </a:t>
            </a:r>
            <a:endParaRPr lang="en-GB" sz="2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8008" y="4293096"/>
            <a:ext cx="4320480" cy="2232248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2483469"/>
              <a:satOff val="9953"/>
              <a:lumOff val="2157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3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2573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Plotting</a:t>
            </a:r>
            <a:endParaRPr lang="en-US" sz="5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" y="1196752"/>
            <a:ext cx="81369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For more information on 2-D plotting, type help </a:t>
            </a:r>
            <a:r>
              <a:rPr lang="en-US" sz="2400" dirty="0" smtClean="0"/>
              <a:t>graph2d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/>
          </a:p>
          <a:p>
            <a:r>
              <a:rPr lang="en-US" sz="2400" dirty="0" smtClean="0"/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Plotting </a:t>
            </a:r>
            <a:r>
              <a:rPr lang="en-US" sz="2400" dirty="0"/>
              <a:t>a point: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&gt;&gt; </a:t>
            </a:r>
            <a:r>
              <a:rPr lang="en-US" sz="2400" dirty="0"/>
              <a:t>plot ( </a:t>
            </a:r>
            <a:r>
              <a:rPr lang="en-US" sz="2400" dirty="0" err="1"/>
              <a:t>variablename</a:t>
            </a:r>
            <a:r>
              <a:rPr lang="en-US" sz="2400" dirty="0"/>
              <a:t>, ‘symbol’) 	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b="1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b="1" dirty="0" smtClean="0"/>
              <a:t>Example</a:t>
            </a:r>
            <a:r>
              <a:rPr lang="en-US" dirty="0" smtClean="0"/>
              <a:t> </a:t>
            </a:r>
            <a:r>
              <a:rPr lang="en-US" dirty="0"/>
              <a:t>: Complex number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&gt;&gt; </a:t>
            </a:r>
            <a:r>
              <a:rPr lang="en-US" dirty="0"/>
              <a:t>z = 1 + 0.5j; </a:t>
            </a:r>
            <a:endParaRPr lang="en-US" dirty="0" smtClean="0"/>
          </a:p>
          <a:p>
            <a:pPr lvl="2"/>
            <a:r>
              <a:rPr lang="en-US" dirty="0" smtClean="0"/>
              <a:t>&gt;&gt; </a:t>
            </a:r>
            <a:r>
              <a:rPr lang="en-US" dirty="0"/>
              <a:t>plot (z, ‘.’) 	</a:t>
            </a:r>
          </a:p>
          <a:p>
            <a:pPr lvl="5"/>
            <a:r>
              <a:rPr lang="pt-BR" sz="2000" dirty="0"/>
              <a:t>	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5" y="2636912"/>
            <a:ext cx="351135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function plot () creates a graphics window, called a Figure window, and named by default “Figure No. 1” 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004049" y="3237076"/>
            <a:ext cx="432046" cy="853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Plotting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44867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Some useful </a:t>
            </a:r>
            <a:r>
              <a:rPr lang="en-US" sz="2400" b="1" u="sng" dirty="0" smtClean="0">
                <a:solidFill>
                  <a:schemeClr val="bg1"/>
                </a:solidFill>
              </a:rPr>
              <a:t>commands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1" y="2348880"/>
            <a:ext cx="792435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Plotting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" y="1196752"/>
            <a:ext cx="8136904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Plotting Curves:</a:t>
            </a:r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/>
              <a:t>plot (</a:t>
            </a:r>
            <a:r>
              <a:rPr lang="en-US" b="1" dirty="0" err="1"/>
              <a:t>x,y</a:t>
            </a:r>
            <a:r>
              <a:rPr lang="en-US" b="1" dirty="0"/>
              <a:t>) </a:t>
            </a:r>
            <a:r>
              <a:rPr lang="en-US" b="1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generates a linear plot of the values of x (horizontal axis) and y </a:t>
            </a:r>
            <a:r>
              <a:rPr lang="en-US" dirty="0" smtClean="0"/>
              <a:t>		(</a:t>
            </a:r>
            <a:r>
              <a:rPr lang="en-US" dirty="0"/>
              <a:t>vertical axis). </a:t>
            </a:r>
            <a:endParaRPr lang="en-US" dirty="0" smtClean="0"/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semilogx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 smtClean="0"/>
              <a:t>) </a:t>
            </a:r>
            <a:r>
              <a:rPr lang="en-US" dirty="0"/>
              <a:t>– generate a plot of the values of x and y using a logarithmic </a:t>
            </a:r>
            <a:r>
              <a:rPr lang="en-US" dirty="0" smtClean="0"/>
              <a:t>		scale </a:t>
            </a:r>
            <a:r>
              <a:rPr lang="en-US" dirty="0"/>
              <a:t>for x and a linear scale for y </a:t>
            </a:r>
            <a:endParaRPr lang="en-US" dirty="0" smtClean="0"/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semilogy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x,y</a:t>
            </a:r>
            <a:r>
              <a:rPr lang="en-US" b="1" dirty="0"/>
              <a:t>) </a:t>
            </a:r>
            <a:r>
              <a:rPr lang="en-US" dirty="0"/>
              <a:t>– generate a plot of the values of x and y using a linear scale </a:t>
            </a:r>
            <a:r>
              <a:rPr lang="en-US" dirty="0" smtClean="0"/>
              <a:t>		for </a:t>
            </a:r>
            <a:r>
              <a:rPr lang="en-US" dirty="0"/>
              <a:t>x and a logarithmic scale for y. </a:t>
            </a:r>
            <a:endParaRPr lang="en-US" dirty="0" smtClean="0"/>
          </a:p>
          <a:p>
            <a:pPr marL="742950" lvl="1" indent="-2857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loglog</a:t>
            </a:r>
            <a:r>
              <a:rPr lang="en-US" b="1" dirty="0" smtClean="0"/>
              <a:t>(</a:t>
            </a:r>
            <a:r>
              <a:rPr lang="en-US" b="1" dirty="0" err="1" smtClean="0"/>
              <a:t>x,y</a:t>
            </a:r>
            <a:r>
              <a:rPr lang="en-US" b="1" dirty="0"/>
              <a:t>) </a:t>
            </a:r>
            <a:r>
              <a:rPr lang="en-US" dirty="0"/>
              <a:t>– generate a plot of the values of x and y using logarithmic scales </a:t>
            </a:r>
            <a:r>
              <a:rPr lang="en-US" dirty="0" smtClean="0"/>
              <a:t>		for </a:t>
            </a:r>
            <a:r>
              <a:rPr lang="en-US" dirty="0"/>
              <a:t>both x and y </a:t>
            </a:r>
          </a:p>
        </p:txBody>
      </p:sp>
    </p:spTree>
    <p:extLst>
      <p:ext uri="{BB962C8B-B14F-4D97-AF65-F5344CB8AC3E}">
        <p14:creationId xmlns:p14="http://schemas.microsoft.com/office/powerpoint/2010/main" val="2906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Plotting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477" y="908720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Example</a:t>
            </a:r>
            <a:r>
              <a:rPr lang="en-US" sz="2000" b="1" dirty="0" smtClean="0">
                <a:solidFill>
                  <a:schemeClr val="bg1"/>
                </a:solidFill>
              </a:rPr>
              <a:t>: (</a:t>
            </a:r>
            <a:r>
              <a:rPr lang="en-US" sz="2000" b="1" dirty="0">
                <a:solidFill>
                  <a:schemeClr val="bg1"/>
                </a:solidFill>
              </a:rPr>
              <a:t>polynomial function)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plot </a:t>
            </a:r>
            <a:r>
              <a:rPr lang="en-US" sz="2000" dirty="0">
                <a:solidFill>
                  <a:schemeClr val="bg1"/>
                </a:solidFill>
              </a:rPr>
              <a:t>the polynomial using </a:t>
            </a:r>
            <a:r>
              <a:rPr lang="en-US" sz="2000" dirty="0" smtClean="0">
                <a:solidFill>
                  <a:schemeClr val="bg1"/>
                </a:solidFill>
              </a:rPr>
              <a:t>linear/linear </a:t>
            </a:r>
            <a:r>
              <a:rPr lang="en-US" sz="2000" dirty="0">
                <a:solidFill>
                  <a:schemeClr val="bg1"/>
                </a:solidFill>
              </a:rPr>
              <a:t>scale, log/linear scale, linear/log </a:t>
            </a:r>
            <a:r>
              <a:rPr lang="en-US" sz="2000" dirty="0" smtClean="0">
                <a:solidFill>
                  <a:schemeClr val="bg1"/>
                </a:solidFill>
              </a:rPr>
              <a:t>scale</a:t>
            </a:r>
            <a:r>
              <a:rPr lang="en-US" sz="2000" dirty="0">
                <a:solidFill>
                  <a:schemeClr val="bg1"/>
                </a:solidFill>
              </a:rPr>
              <a:t>, &amp; log/log scale: </a:t>
            </a:r>
            <a:r>
              <a:rPr lang="en-US" sz="2400" b="1" dirty="0">
                <a:solidFill>
                  <a:schemeClr val="bg1"/>
                </a:solidFill>
              </a:rPr>
              <a:t>y = 2x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+ 7x + 9</a:t>
            </a:r>
            <a:r>
              <a:rPr lang="en-US" sz="2400" dirty="0"/>
              <a:t> 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66" y="2126934"/>
            <a:ext cx="48101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Plotting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477" y="908720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Example</a:t>
            </a:r>
            <a:r>
              <a:rPr lang="en-US" sz="2000" b="1" dirty="0" smtClean="0">
                <a:solidFill>
                  <a:schemeClr val="bg1"/>
                </a:solidFill>
              </a:rPr>
              <a:t>: (</a:t>
            </a:r>
            <a:r>
              <a:rPr lang="en-US" sz="2000" b="1" dirty="0">
                <a:solidFill>
                  <a:schemeClr val="bg1"/>
                </a:solidFill>
              </a:rPr>
              <a:t>polynomial function)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plot </a:t>
            </a:r>
            <a:r>
              <a:rPr lang="en-US" sz="2000" dirty="0">
                <a:solidFill>
                  <a:schemeClr val="bg1"/>
                </a:solidFill>
              </a:rPr>
              <a:t>the polynomial using </a:t>
            </a:r>
            <a:r>
              <a:rPr lang="en-US" sz="2000" dirty="0" smtClean="0">
                <a:solidFill>
                  <a:schemeClr val="bg1"/>
                </a:solidFill>
              </a:rPr>
              <a:t>linear/linear </a:t>
            </a:r>
            <a:r>
              <a:rPr lang="en-US" sz="2000" dirty="0">
                <a:solidFill>
                  <a:schemeClr val="bg1"/>
                </a:solidFill>
              </a:rPr>
              <a:t>scale, log/linear scale, linear/log </a:t>
            </a:r>
            <a:r>
              <a:rPr lang="en-US" sz="2000" dirty="0" smtClean="0">
                <a:solidFill>
                  <a:schemeClr val="bg1"/>
                </a:solidFill>
              </a:rPr>
              <a:t>scale</a:t>
            </a:r>
            <a:r>
              <a:rPr lang="en-US" sz="2000" dirty="0">
                <a:solidFill>
                  <a:schemeClr val="bg1"/>
                </a:solidFill>
              </a:rPr>
              <a:t>, &amp; log/log scale: </a:t>
            </a:r>
            <a:r>
              <a:rPr lang="en-US" sz="2400" b="1" dirty="0">
                <a:solidFill>
                  <a:schemeClr val="bg1"/>
                </a:solidFill>
              </a:rPr>
              <a:t>y = 2x</a:t>
            </a:r>
            <a:r>
              <a:rPr lang="en-US" sz="2400" b="1" baseline="30000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+ 7x + 9</a:t>
            </a:r>
            <a:r>
              <a:rPr lang="en-US" sz="2400" dirty="0"/>
              <a:t> 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66" y="2126934"/>
            <a:ext cx="48101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Plotting </a:t>
            </a:r>
            <a:r>
              <a:rPr lang="en-US" sz="4400" dirty="0" smtClean="0">
                <a:solidFill>
                  <a:schemeClr val="bg1"/>
                </a:solidFill>
              </a:rPr>
              <a:t>(</a:t>
            </a:r>
            <a:r>
              <a:rPr lang="en-US" sz="4400" dirty="0" err="1" smtClean="0">
                <a:solidFill>
                  <a:schemeClr val="bg1"/>
                </a:solidFill>
              </a:rPr>
              <a:t>con’t</a:t>
            </a:r>
            <a:r>
              <a:rPr lang="en-US" sz="4400" dirty="0" smtClean="0">
                <a:solidFill>
                  <a:schemeClr val="bg1"/>
                </a:solidFill>
              </a:rPr>
              <a:t>…)</a:t>
            </a:r>
            <a:r>
              <a:rPr lang="en-US" sz="4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477" y="908720"/>
            <a:ext cx="8136904" cy="289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Adding new curves to the existing graph: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the hold command to add lines/points to an existing plot.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/>
              <a:t>hold </a:t>
            </a:r>
            <a:r>
              <a:rPr lang="en-US" sz="2000" b="1" dirty="0"/>
              <a:t>on </a:t>
            </a:r>
            <a:r>
              <a:rPr lang="en-US" sz="2000" dirty="0"/>
              <a:t>– retain existing axes, add new curves to current axes. Axes </a:t>
            </a:r>
            <a:r>
              <a:rPr lang="en-US" sz="2000" dirty="0" smtClean="0"/>
              <a:t>		are </a:t>
            </a:r>
            <a:r>
              <a:rPr lang="en-US" sz="2000" dirty="0"/>
              <a:t>rescaled when necessary.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/>
              <a:t>hold </a:t>
            </a:r>
            <a:r>
              <a:rPr lang="en-US" sz="2000" b="1" dirty="0"/>
              <a:t>off </a:t>
            </a:r>
            <a:r>
              <a:rPr lang="en-US" sz="2000" dirty="0"/>
              <a:t>– release the current figure window for new plots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Grids </a:t>
            </a:r>
            <a:r>
              <a:rPr lang="en-US" sz="2000" dirty="0"/>
              <a:t>and Labels: </a:t>
            </a:r>
            <a:r>
              <a:rPr lang="en-US" sz="2400" dirty="0"/>
              <a:t>	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5" y="3806116"/>
            <a:ext cx="80200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124486"/>
            <a:ext cx="8395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Additional commands for Plotting</a:t>
            </a:r>
            <a:endParaRPr lang="en-US" sz="3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123" y="1385449"/>
            <a:ext cx="195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color of the point or curve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491880" y="1385449"/>
            <a:ext cx="1894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Marker of the data </a:t>
            </a:r>
            <a:r>
              <a:rPr lang="en-US" b="1" dirty="0" smtClean="0">
                <a:solidFill>
                  <a:schemeClr val="bg1"/>
                </a:solidFill>
              </a:rPr>
              <a:t>points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6575" y="1476178"/>
            <a:ext cx="161839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Plot line styles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762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00" y="2132856"/>
            <a:ext cx="193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34" y="2492896"/>
            <a:ext cx="26003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9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271101"/>
            <a:ext cx="6858000" cy="83099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ndara" pitchFamily="34" charset="0"/>
              </a:rPr>
              <a:t>Topics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1740" y="3286760"/>
            <a:ext cx="640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Vectors, Matrices, and Linear Algebra 	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1185139"/>
            <a:ext cx="24646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endParaRPr lang="en-GB" sz="2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740" y="224032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Getting </a:t>
            </a:r>
            <a:r>
              <a:rPr lang="en-US" sz="2800" dirty="0">
                <a:solidFill>
                  <a:schemeClr val="bg1"/>
                </a:solidFill>
              </a:rPr>
              <a:t>Help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740" y="27635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1740" y="1717100"/>
            <a:ext cx="375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MATLAB </a:t>
            </a:r>
            <a:r>
              <a:rPr lang="en-US" sz="2800" dirty="0">
                <a:solidFill>
                  <a:schemeClr val="bg1"/>
                </a:solidFill>
              </a:rPr>
              <a:t>Environment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1740" y="3816610"/>
            <a:ext cx="640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	</a:t>
            </a:r>
          </a:p>
        </p:txBody>
      </p:sp>
    </p:spTree>
    <p:extLst>
      <p:ext uri="{BB962C8B-B14F-4D97-AF65-F5344CB8AC3E}">
        <p14:creationId xmlns:p14="http://schemas.microsoft.com/office/powerpoint/2010/main" val="11260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18051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Introduction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048968"/>
            <a:ext cx="77768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 What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MATLAB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? </a:t>
            </a:r>
            <a:endParaRPr lang="en-US" sz="2400" dirty="0" smtClean="0"/>
          </a:p>
          <a:p>
            <a:r>
              <a:rPr lang="en-US" sz="2000" dirty="0" smtClean="0"/>
              <a:t>	</a:t>
            </a:r>
            <a:r>
              <a:rPr lang="en-US" dirty="0" smtClean="0"/>
              <a:t>• </a:t>
            </a:r>
            <a:r>
              <a:rPr lang="en-US" sz="2000" dirty="0"/>
              <a:t>MATLAB is a computer program that </a:t>
            </a:r>
            <a:r>
              <a:rPr lang="en-US" sz="2000" dirty="0" smtClean="0"/>
              <a:t>combines computation 	   	   and </a:t>
            </a:r>
            <a:r>
              <a:rPr lang="en-US" sz="2000" dirty="0"/>
              <a:t>visualization power that makes it </a:t>
            </a:r>
            <a:r>
              <a:rPr lang="en-US" sz="2000" dirty="0" smtClean="0"/>
              <a:t>particularly useful </a:t>
            </a:r>
            <a:r>
              <a:rPr lang="en-US" sz="2000" dirty="0"/>
              <a:t>tool </a:t>
            </a:r>
            <a:r>
              <a:rPr lang="en-US" sz="2000" dirty="0" smtClean="0"/>
              <a:t>	   for </a:t>
            </a:r>
            <a:r>
              <a:rPr lang="en-US" sz="2000" dirty="0"/>
              <a:t>engineers. </a:t>
            </a:r>
            <a:endParaRPr lang="en-US" sz="20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MATLAB is an executive program, and a script can </a:t>
            </a:r>
            <a:r>
              <a:rPr lang="en-US" sz="2000" dirty="0" smtClean="0"/>
              <a:t>	be </a:t>
            </a:r>
            <a:r>
              <a:rPr lang="en-US" sz="2000" dirty="0"/>
              <a:t>made </a:t>
            </a:r>
            <a:r>
              <a:rPr lang="en-US" sz="2000" dirty="0" smtClean="0"/>
              <a:t>	   with </a:t>
            </a:r>
            <a:r>
              <a:rPr lang="en-US" sz="2000" dirty="0"/>
              <a:t>a list of MATLAB commands like other </a:t>
            </a:r>
            <a:r>
              <a:rPr lang="en-US" sz="2000" dirty="0" smtClean="0"/>
              <a:t>programming 		   language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400" dirty="0" smtClean="0"/>
              <a:t>Q. </a:t>
            </a:r>
            <a:r>
              <a:rPr lang="en-US" sz="2400" dirty="0"/>
              <a:t>MATLAB Stands for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LABoratory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The system was designed to make matrix </a:t>
            </a:r>
            <a:r>
              <a:rPr lang="en-US" sz="2000" dirty="0" smtClean="0"/>
              <a:t>computation 	   	    particularly easy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400" dirty="0" smtClean="0"/>
              <a:t>Q. </a:t>
            </a:r>
            <a:r>
              <a:rPr lang="en-US" sz="2400" dirty="0"/>
              <a:t>The MATLAB environment allows the user to: </a:t>
            </a:r>
            <a:endParaRPr lang="en-US" sz="24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manage variables </a:t>
            </a:r>
            <a:endParaRPr lang="en-US" sz="20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import and export data </a:t>
            </a:r>
            <a:endParaRPr lang="en-US" sz="20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perform calculations </a:t>
            </a:r>
            <a:endParaRPr lang="en-US" sz="20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generate plots </a:t>
            </a:r>
            <a:endParaRPr lang="en-US" sz="2000" dirty="0" smtClean="0"/>
          </a:p>
          <a:p>
            <a:r>
              <a:rPr lang="en-US" sz="2000" dirty="0" smtClean="0"/>
              <a:t>	• </a:t>
            </a:r>
            <a:r>
              <a:rPr lang="en-US" sz="2000" dirty="0"/>
              <a:t>develop and manage files for use with MATLAB. 	</a:t>
            </a:r>
          </a:p>
          <a:p>
            <a:endParaRPr lang="en-GB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8233"/>
            <a:ext cx="8712358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20" y="124486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Display Windows 	</a:t>
            </a:r>
          </a:p>
        </p:txBody>
      </p:sp>
      <p:sp>
        <p:nvSpPr>
          <p:cNvPr id="2" name="Rectangle 1"/>
          <p:cNvSpPr/>
          <p:nvPr/>
        </p:nvSpPr>
        <p:spPr>
          <a:xfrm>
            <a:off x="3690164" y="32281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is the command window, you can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enter commands and data and results are displayed here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2429921"/>
            <a:ext cx="2166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This is the </a:t>
            </a:r>
            <a:r>
              <a:rPr lang="en-US" sz="1600" b="1" dirty="0" smtClean="0">
                <a:solidFill>
                  <a:srgbClr val="0070C0"/>
                </a:solidFill>
              </a:rPr>
              <a:t>work space, which list all the variables you are using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4581128"/>
            <a:ext cx="21660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This is the command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history window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it displays a log of the command used.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24486"/>
            <a:ext cx="8494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Display Windows </a:t>
            </a:r>
            <a:r>
              <a:rPr lang="en-US" sz="5400" dirty="0">
                <a:solidFill>
                  <a:schemeClr val="bg1"/>
                </a:solidFill>
                <a:latin typeface="Candara" pitchFamily="34" charset="0"/>
              </a:rPr>
              <a:t>(</a:t>
            </a:r>
            <a:r>
              <a:rPr lang="en-US" sz="5400" dirty="0" err="1">
                <a:solidFill>
                  <a:schemeClr val="bg1"/>
                </a:solidFill>
                <a:latin typeface="Candara" pitchFamily="34" charset="0"/>
              </a:rPr>
              <a:t>con’t</a:t>
            </a:r>
            <a:r>
              <a:rPr lang="en-US" sz="5400" dirty="0" smtClean="0">
                <a:solidFill>
                  <a:schemeClr val="bg1"/>
                </a:solidFill>
                <a:latin typeface="Candara" pitchFamily="34" charset="0"/>
              </a:rPr>
              <a:t>…)</a:t>
            </a:r>
            <a:r>
              <a:rPr lang="en-US" sz="5400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628800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Graphic </a:t>
            </a:r>
            <a:r>
              <a:rPr lang="en-US" sz="3200" b="1" dirty="0">
                <a:solidFill>
                  <a:schemeClr val="bg1"/>
                </a:solidFill>
              </a:rPr>
              <a:t>(Figure) Window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800" dirty="0" smtClean="0"/>
              <a:t>Displays </a:t>
            </a:r>
            <a:r>
              <a:rPr lang="en-US" sz="2800" dirty="0"/>
              <a:t>plots and graphs </a:t>
            </a:r>
            <a:endParaRPr lang="en-US" sz="28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800" dirty="0" smtClean="0"/>
              <a:t>Created </a:t>
            </a:r>
            <a:r>
              <a:rPr lang="en-US" sz="2800" dirty="0"/>
              <a:t>in response to graphics commands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M-file </a:t>
            </a:r>
            <a:r>
              <a:rPr lang="en-US" sz="3200" b="1" dirty="0">
                <a:solidFill>
                  <a:schemeClr val="bg1"/>
                </a:solidFill>
              </a:rPr>
              <a:t>editor/debugger window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800" dirty="0" smtClean="0"/>
              <a:t>Create </a:t>
            </a:r>
            <a:r>
              <a:rPr lang="en-US" sz="2800" dirty="0"/>
              <a:t>and edit scripts of commands called M-files. 	</a:t>
            </a:r>
          </a:p>
        </p:txBody>
      </p:sp>
    </p:spTree>
    <p:extLst>
      <p:ext uri="{BB962C8B-B14F-4D97-AF65-F5344CB8AC3E}">
        <p14:creationId xmlns:p14="http://schemas.microsoft.com/office/powerpoint/2010/main" val="34176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24486"/>
            <a:ext cx="3932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Getting Help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534" y="1196752"/>
            <a:ext cx="8136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Type </a:t>
            </a:r>
            <a:r>
              <a:rPr lang="en-US" sz="3200" b="1" dirty="0">
                <a:solidFill>
                  <a:schemeClr val="bg1"/>
                </a:solidFill>
              </a:rPr>
              <a:t>one of following commands in the command window: </a:t>
            </a:r>
            <a:r>
              <a:rPr lang="en-US" sz="3200" dirty="0"/>
              <a:t>	</a:t>
            </a:r>
          </a:p>
          <a:p>
            <a:pPr marL="742950" lvl="1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000" b="1" dirty="0"/>
              <a:t>help </a:t>
            </a:r>
            <a:r>
              <a:rPr lang="en-US" sz="2000" dirty="0"/>
              <a:t>– lists all the help topic </a:t>
            </a:r>
            <a:endParaRPr lang="en-US" sz="2000" dirty="0" smtClean="0"/>
          </a:p>
          <a:p>
            <a:pPr marL="742950" lvl="1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000" b="1" dirty="0" smtClean="0"/>
              <a:t>help </a:t>
            </a:r>
            <a:r>
              <a:rPr lang="en-US" sz="2000" b="1" dirty="0"/>
              <a:t>topic </a:t>
            </a:r>
            <a:r>
              <a:rPr lang="en-US" sz="2000" dirty="0"/>
              <a:t>– provides help for the specified topic </a:t>
            </a:r>
            <a:endParaRPr lang="en-US" sz="2000" dirty="0" smtClean="0"/>
          </a:p>
          <a:p>
            <a:pPr marL="742950" lvl="1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000" b="1" dirty="0" smtClean="0"/>
              <a:t>help </a:t>
            </a:r>
            <a:r>
              <a:rPr lang="en-US" sz="2000" b="1" dirty="0"/>
              <a:t>command</a:t>
            </a:r>
            <a:r>
              <a:rPr lang="en-US" sz="2000" dirty="0"/>
              <a:t> – provides help for the specified </a:t>
            </a:r>
            <a:r>
              <a:rPr lang="en-US" sz="2000" dirty="0" smtClean="0"/>
              <a:t>command</a:t>
            </a:r>
          </a:p>
          <a:p>
            <a:pPr marL="742950" lvl="1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000" b="1" dirty="0" smtClean="0"/>
              <a:t>help </a:t>
            </a:r>
            <a:r>
              <a:rPr lang="en-US" sz="2000" b="1" dirty="0" err="1"/>
              <a:t>help</a:t>
            </a:r>
            <a:r>
              <a:rPr lang="en-US" sz="2000" b="1" dirty="0"/>
              <a:t> </a:t>
            </a:r>
            <a:r>
              <a:rPr lang="en-US" sz="2000" dirty="0"/>
              <a:t>– provides information on use of the help command </a:t>
            </a:r>
            <a:endParaRPr lang="en-US" sz="2000" dirty="0" smtClean="0"/>
          </a:p>
          <a:p>
            <a:pPr marL="742950" lvl="1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000" b="1" dirty="0" err="1" smtClean="0"/>
              <a:t>helpwin</a:t>
            </a:r>
            <a:r>
              <a:rPr lang="en-US" sz="2000" dirty="0" smtClean="0"/>
              <a:t> </a:t>
            </a:r>
            <a:r>
              <a:rPr lang="en-US" sz="2000" dirty="0"/>
              <a:t>– opens a separate help window for navigation </a:t>
            </a:r>
            <a:endParaRPr lang="en-US" sz="2000" dirty="0" smtClean="0"/>
          </a:p>
          <a:p>
            <a:pPr marL="742950" lvl="1" indent="-285750">
              <a:lnSpc>
                <a:spcPct val="200000"/>
              </a:lnSpc>
              <a:buFont typeface="Courier New" pitchFamily="49" charset="0"/>
              <a:buChar char="o"/>
            </a:pPr>
            <a:r>
              <a:rPr lang="en-US" sz="2000" b="1" dirty="0" err="1" smtClean="0"/>
              <a:t>lookfor</a:t>
            </a:r>
            <a:r>
              <a:rPr lang="en-US" sz="2000" b="1" dirty="0" smtClean="0"/>
              <a:t> </a:t>
            </a:r>
            <a:r>
              <a:rPr lang="en-US" sz="2000" dirty="0"/>
              <a:t>keyword</a:t>
            </a:r>
            <a:r>
              <a:rPr lang="en-US" sz="2000" b="1" dirty="0"/>
              <a:t> </a:t>
            </a:r>
            <a:r>
              <a:rPr lang="en-US" sz="2000" dirty="0"/>
              <a:t>– Search all M-files for keyword 	</a:t>
            </a:r>
          </a:p>
        </p:txBody>
      </p:sp>
    </p:spTree>
    <p:extLst>
      <p:ext uri="{BB962C8B-B14F-4D97-AF65-F5344CB8AC3E}">
        <p14:creationId xmlns:p14="http://schemas.microsoft.com/office/powerpoint/2010/main" val="6814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24486"/>
            <a:ext cx="387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Variables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830" y="1075605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Variable names: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/>
              <a:t>Must start with a letter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/>
              <a:t>May contain only letters, digits, and the underscore “_” 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err="1"/>
              <a:t>Matlab</a:t>
            </a:r>
            <a:r>
              <a:rPr lang="en-US" sz="2000" dirty="0"/>
              <a:t> is case sensitive, i.e. one &amp; </a:t>
            </a:r>
            <a:r>
              <a:rPr lang="en-US" sz="2000" dirty="0" err="1"/>
              <a:t>OnE</a:t>
            </a:r>
            <a:r>
              <a:rPr lang="en-US" sz="2000" dirty="0"/>
              <a:t> are different variables.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Assignment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statement: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000" dirty="0" smtClean="0"/>
              <a:t>Variable </a:t>
            </a:r>
            <a:r>
              <a:rPr lang="en-US" sz="2000" dirty="0"/>
              <a:t>= number; 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Variable </a:t>
            </a:r>
            <a:r>
              <a:rPr lang="en-US" sz="2000" dirty="0"/>
              <a:t>= expression;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Example: 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&gt;&gt; </a:t>
            </a:r>
            <a:r>
              <a:rPr lang="en-US" sz="2000" dirty="0"/>
              <a:t>tutorial = 1234; 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&gt;&gt; </a:t>
            </a:r>
            <a:r>
              <a:rPr lang="en-US" sz="2000" dirty="0"/>
              <a:t>tutorial = 1234 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tutorial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1234 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968" y="4725144"/>
            <a:ext cx="392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NOTE: </a:t>
            </a:r>
            <a:r>
              <a:rPr lang="en-US" dirty="0">
                <a:solidFill>
                  <a:srgbClr val="002060"/>
                </a:solidFill>
              </a:rPr>
              <a:t>when a semi-colon ”;” is placed at the end of each command, the result is not displayed. 	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24486"/>
            <a:ext cx="6647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Variables </a:t>
            </a:r>
            <a:r>
              <a:rPr lang="en-US" sz="5400" dirty="0">
                <a:solidFill>
                  <a:schemeClr val="bg1"/>
                </a:solidFill>
                <a:latin typeface="Candara" pitchFamily="34" charset="0"/>
              </a:rPr>
              <a:t>(</a:t>
            </a:r>
            <a:r>
              <a:rPr lang="en-US" sz="5400" dirty="0" err="1">
                <a:solidFill>
                  <a:schemeClr val="bg1"/>
                </a:solidFill>
                <a:latin typeface="Candara" pitchFamily="34" charset="0"/>
              </a:rPr>
              <a:t>con’t</a:t>
            </a:r>
            <a:r>
              <a:rPr lang="en-US" sz="5400" dirty="0" smtClean="0">
                <a:solidFill>
                  <a:schemeClr val="bg1"/>
                </a:solidFill>
                <a:latin typeface="Candara" pitchFamily="34" charset="0"/>
              </a:rPr>
              <a:t>…)</a:t>
            </a:r>
            <a:r>
              <a:rPr lang="en-US" sz="54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Candara" pitchFamily="34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95" y="1047816"/>
            <a:ext cx="8136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Special </a:t>
            </a:r>
            <a:r>
              <a:rPr lang="en-US" sz="3200" b="1" dirty="0">
                <a:solidFill>
                  <a:schemeClr val="bg1"/>
                </a:solidFill>
              </a:rPr>
              <a:t>variables: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b="1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: default variable name for the result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/>
              <a:t>pi</a:t>
            </a:r>
            <a:r>
              <a:rPr lang="en-US" dirty="0"/>
              <a:t>: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= 3.1415926…………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eps</a:t>
            </a:r>
            <a:r>
              <a:rPr lang="en-US" dirty="0"/>
              <a:t>: </a:t>
            </a:r>
            <a:r>
              <a:rPr lang="en-US" dirty="0">
                <a:latin typeface="Cambria Math"/>
                <a:ea typeface="Cambria Math"/>
              </a:rPr>
              <a:t>𝟄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2.2204e-016</a:t>
            </a:r>
            <a:r>
              <a:rPr lang="en-US" dirty="0"/>
              <a:t>, smallest amount by which 2 numbers can differ.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Inf</a:t>
            </a:r>
            <a:r>
              <a:rPr lang="en-US" dirty="0" smtClean="0"/>
              <a:t> or </a:t>
            </a:r>
            <a:r>
              <a:rPr lang="en-US" b="1" dirty="0" err="1" smtClean="0"/>
              <a:t>inf</a:t>
            </a:r>
            <a:r>
              <a:rPr lang="en-US" dirty="0" smtClean="0"/>
              <a:t> : infinity 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NaN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nan</a:t>
            </a:r>
            <a:r>
              <a:rPr lang="en-US" dirty="0"/>
              <a:t>: not-a-number 	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Commands involving variables: </a:t>
            </a:r>
            <a:r>
              <a:rPr lang="en-US" dirty="0"/>
              <a:t>	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/>
              <a:t>who</a:t>
            </a:r>
            <a:r>
              <a:rPr lang="en-US" dirty="0"/>
              <a:t>: lists the names of defined variables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whos</a:t>
            </a:r>
            <a:r>
              <a:rPr lang="en-US" dirty="0"/>
              <a:t>: lists the names and sizes of defined variables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/>
              <a:t>clear</a:t>
            </a:r>
            <a:r>
              <a:rPr lang="en-US" dirty="0"/>
              <a:t>: clears all </a:t>
            </a:r>
            <a:r>
              <a:rPr lang="en-US" dirty="0" smtClean="0"/>
              <a:t>variables, </a:t>
            </a:r>
            <a:r>
              <a:rPr lang="en-US" dirty="0"/>
              <a:t>reset the default values of special variables</a:t>
            </a:r>
            <a:r>
              <a:rPr lang="en-US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smtClean="0"/>
              <a:t>clear</a:t>
            </a:r>
            <a:r>
              <a:rPr lang="en-US" dirty="0" smtClean="0"/>
              <a:t> </a:t>
            </a:r>
            <a:r>
              <a:rPr lang="en-US" b="1" dirty="0"/>
              <a:t>name</a:t>
            </a:r>
            <a:r>
              <a:rPr lang="en-US" dirty="0"/>
              <a:t>: clears the variable name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clc</a:t>
            </a:r>
            <a:r>
              <a:rPr lang="en-US" dirty="0"/>
              <a:t>: clears the command window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b="1" dirty="0" err="1" smtClean="0"/>
              <a:t>clf</a:t>
            </a:r>
            <a:r>
              <a:rPr lang="en-US" dirty="0"/>
              <a:t>: clears the current figure and the graph window. 	</a:t>
            </a:r>
          </a:p>
        </p:txBody>
      </p:sp>
    </p:spTree>
    <p:extLst>
      <p:ext uri="{BB962C8B-B14F-4D97-AF65-F5344CB8AC3E}">
        <p14:creationId xmlns:p14="http://schemas.microsoft.com/office/powerpoint/2010/main" val="24314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4694</TotalTime>
  <Words>728</Words>
  <Application>Microsoft Office PowerPoint</Application>
  <PresentationFormat>On-screen Show (4:3)</PresentationFormat>
  <Paragraphs>230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Amazone BT</vt:lpstr>
      <vt:lpstr>Arial</vt:lpstr>
      <vt:lpstr>Calibri</vt:lpstr>
      <vt:lpstr>Cambria Math</vt:lpstr>
      <vt:lpstr>Candara</vt:lpstr>
      <vt:lpstr>Courier New</vt:lpstr>
      <vt:lpstr>Utsaah</vt:lpstr>
      <vt:lpstr>Verdana</vt:lpstr>
      <vt:lpstr>Wingdings</vt:lpstr>
      <vt:lpstr>Office Theme</vt:lpstr>
      <vt:lpstr>FEEDBACK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Department of Electrical Engineering</dc:title>
  <dc:creator>Hammad</dc:creator>
  <cp:lastModifiedBy>Muhammad Taha</cp:lastModifiedBy>
  <cp:revision>123</cp:revision>
  <dcterms:created xsi:type="dcterms:W3CDTF">2012-09-10T06:36:31Z</dcterms:created>
  <dcterms:modified xsi:type="dcterms:W3CDTF">2017-12-10T17:33:10Z</dcterms:modified>
</cp:coreProperties>
</file>