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2"/>
  </p:notesMasterIdLst>
  <p:sldIdLst>
    <p:sldId id="256" r:id="rId2"/>
    <p:sldId id="257" r:id="rId3"/>
    <p:sldId id="258" r:id="rId4"/>
    <p:sldId id="300" r:id="rId5"/>
    <p:sldId id="302" r:id="rId6"/>
    <p:sldId id="303" r:id="rId7"/>
    <p:sldId id="304" r:id="rId8"/>
    <p:sldId id="305" r:id="rId9"/>
    <p:sldId id="306" r:id="rId10"/>
    <p:sldId id="30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00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6" autoAdjust="0"/>
    <p:restoredTop sz="94625" autoAdjust="0"/>
  </p:normalViewPr>
  <p:slideViewPr>
    <p:cSldViewPr>
      <p:cViewPr varScale="1">
        <p:scale>
          <a:sx n="70" d="100"/>
          <a:sy n="70" d="100"/>
        </p:scale>
        <p:origin x="133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D1362D-BCE2-4D5B-8105-264CC161299E}" type="datetimeFigureOut">
              <a:rPr lang="en-GB" smtClean="0"/>
              <a:t>10/12/2017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CBADD-34A7-47A2-830E-F6A244FB7BB0}" type="slidenum">
              <a:rPr lang="en-GB" smtClean="0"/>
              <a:t>‹#›</a:t>
            </a:fld>
            <a:endParaRPr lang="en-GB"/>
          </a:p>
        </p:txBody>
      </p:sp>
    </p:spTree>
    <p:extLst>
      <p:ext uri="{BB962C8B-B14F-4D97-AF65-F5344CB8AC3E}">
        <p14:creationId xmlns:p14="http://schemas.microsoft.com/office/powerpoint/2010/main" val="2529683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1</a:t>
            </a:fld>
            <a:endParaRPr lang="en-GB"/>
          </a:p>
        </p:txBody>
      </p:sp>
    </p:spTree>
    <p:extLst>
      <p:ext uri="{BB962C8B-B14F-4D97-AF65-F5344CB8AC3E}">
        <p14:creationId xmlns:p14="http://schemas.microsoft.com/office/powerpoint/2010/main" val="259795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10</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2</a:t>
            </a:fld>
            <a:endParaRPr lang="en-GB"/>
          </a:p>
        </p:txBody>
      </p:sp>
    </p:spTree>
    <p:extLst>
      <p:ext uri="{BB962C8B-B14F-4D97-AF65-F5344CB8AC3E}">
        <p14:creationId xmlns:p14="http://schemas.microsoft.com/office/powerpoint/2010/main" val="236014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3</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4</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5</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6</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7</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8</a:t>
            </a:fld>
            <a:endParaRPr lang="en-GB"/>
          </a:p>
        </p:txBody>
      </p:sp>
    </p:spTree>
    <p:extLst>
      <p:ext uri="{BB962C8B-B14F-4D97-AF65-F5344CB8AC3E}">
        <p14:creationId xmlns:p14="http://schemas.microsoft.com/office/powerpoint/2010/main" val="370376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9CBADD-34A7-47A2-830E-F6A244FB7BB0}" type="slidenum">
              <a:rPr lang="en-GB" smtClean="0"/>
              <a:t>9</a:t>
            </a:fld>
            <a:endParaRPr lang="en-GB"/>
          </a:p>
        </p:txBody>
      </p:sp>
    </p:spTree>
    <p:extLst>
      <p:ext uri="{BB962C8B-B14F-4D97-AF65-F5344CB8AC3E}">
        <p14:creationId xmlns:p14="http://schemas.microsoft.com/office/powerpoint/2010/main" val="370376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A889E6-C2DD-4C81-BDF6-B52AB86C30BC}" type="datetimeFigureOut">
              <a:rPr lang="en-GB" smtClean="0"/>
              <a:t>10/12/2017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90186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89E6-C2DD-4C81-BDF6-B52AB86C30BC}" type="datetimeFigureOut">
              <a:rPr lang="en-GB" smtClean="0"/>
              <a:t>10/12/2017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155317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89E6-C2DD-4C81-BDF6-B52AB86C30BC}" type="datetimeFigureOut">
              <a:rPr lang="en-GB" smtClean="0"/>
              <a:t>10/12/2017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81797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89E6-C2DD-4C81-BDF6-B52AB86C30BC}" type="datetimeFigureOut">
              <a:rPr lang="en-GB" smtClean="0"/>
              <a:t>10/12/2017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293337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889E6-C2DD-4C81-BDF6-B52AB86C30BC}" type="datetimeFigureOut">
              <a:rPr lang="en-GB" smtClean="0"/>
              <a:t>10/12/2017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268749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A889E6-C2DD-4C81-BDF6-B52AB86C30BC}" type="datetimeFigureOut">
              <a:rPr lang="en-GB" smtClean="0"/>
              <a:t>10/12/2017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26297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A889E6-C2DD-4C81-BDF6-B52AB86C30BC}" type="datetimeFigureOut">
              <a:rPr lang="en-GB" smtClean="0"/>
              <a:t>10/12/2017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260178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A889E6-C2DD-4C81-BDF6-B52AB86C30BC}" type="datetimeFigureOut">
              <a:rPr lang="en-GB" smtClean="0"/>
              <a:t>10/12/2017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23434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889E6-C2DD-4C81-BDF6-B52AB86C30BC}" type="datetimeFigureOut">
              <a:rPr lang="en-GB" smtClean="0"/>
              <a:t>10/12/2017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192326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889E6-C2DD-4C81-BDF6-B52AB86C30BC}" type="datetimeFigureOut">
              <a:rPr lang="en-GB" smtClean="0"/>
              <a:t>10/12/2017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379835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889E6-C2DD-4C81-BDF6-B52AB86C30BC}" type="datetimeFigureOut">
              <a:rPr lang="en-GB" smtClean="0"/>
              <a:t>10/12/2017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72C595-6EDD-402E-92BB-58916D4D405D}" type="slidenum">
              <a:rPr lang="en-GB" smtClean="0"/>
              <a:t>‹#›</a:t>
            </a:fld>
            <a:endParaRPr lang="en-GB"/>
          </a:p>
        </p:txBody>
      </p:sp>
    </p:spTree>
    <p:extLst>
      <p:ext uri="{BB962C8B-B14F-4D97-AF65-F5344CB8AC3E}">
        <p14:creationId xmlns:p14="http://schemas.microsoft.com/office/powerpoint/2010/main" val="309724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889E6-C2DD-4C81-BDF6-B52AB86C30BC}" type="datetimeFigureOut">
              <a:rPr lang="en-GB" smtClean="0"/>
              <a:t>10/12/2017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2C595-6EDD-402E-92BB-58916D4D405D}" type="slidenum">
              <a:rPr lang="en-GB" smtClean="0"/>
              <a:t>‹#›</a:t>
            </a:fld>
            <a:endParaRPr lang="en-GB"/>
          </a:p>
        </p:txBody>
      </p:sp>
    </p:spTree>
    <p:extLst>
      <p:ext uri="{BB962C8B-B14F-4D97-AF65-F5344CB8AC3E}">
        <p14:creationId xmlns:p14="http://schemas.microsoft.com/office/powerpoint/2010/main" val="55128190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64" y="476672"/>
            <a:ext cx="8820472" cy="1470025"/>
          </a:xfrm>
        </p:spPr>
        <p:txBody>
          <a:bodyPr>
            <a:noAutofit/>
          </a:bodyPr>
          <a:lstStyle/>
          <a:p>
            <a:r>
              <a:rPr lang="en-GB" sz="5000" b="1" dirty="0" smtClean="0">
                <a:solidFill>
                  <a:schemeClr val="bg1"/>
                </a:solidFill>
                <a:latin typeface="Candara" pitchFamily="34" charset="0"/>
                <a:ea typeface="Verdana" pitchFamily="34" charset="0"/>
                <a:cs typeface="Utsaah" pitchFamily="34" charset="0"/>
              </a:rPr>
              <a:t>FEEDBACK CONTROL SYSTEM</a:t>
            </a:r>
            <a:endParaRPr lang="en-GB" sz="5000" b="1" dirty="0">
              <a:solidFill>
                <a:schemeClr val="bg1"/>
              </a:solidFill>
              <a:latin typeface="Candara" pitchFamily="34" charset="0"/>
              <a:ea typeface="Verdana" pitchFamily="34" charset="0"/>
              <a:cs typeface="Utsaah" pitchFamily="34" charset="0"/>
            </a:endParaRPr>
          </a:p>
        </p:txBody>
      </p:sp>
      <p:sp>
        <p:nvSpPr>
          <p:cNvPr id="4" name="Subtitle 3"/>
          <p:cNvSpPr>
            <a:spLocks noGrp="1"/>
          </p:cNvSpPr>
          <p:nvPr>
            <p:ph type="subTitle" idx="1"/>
          </p:nvPr>
        </p:nvSpPr>
        <p:spPr>
          <a:xfrm>
            <a:off x="0" y="5780856"/>
            <a:ext cx="9036496" cy="816496"/>
          </a:xfrm>
        </p:spPr>
        <p:txBody>
          <a:bodyPr/>
          <a:lstStyle/>
          <a:p>
            <a:r>
              <a:rPr lang="en-GB" b="1" dirty="0" smtClean="0">
                <a:solidFill>
                  <a:schemeClr val="bg1"/>
                </a:solidFill>
                <a:latin typeface="Candara" pitchFamily="34" charset="0"/>
              </a:rPr>
              <a:t>NED University of Engineering &amp; Technology</a:t>
            </a:r>
            <a:endParaRPr lang="en-GB" b="1" dirty="0">
              <a:solidFill>
                <a:schemeClr val="bg1"/>
              </a:solidFill>
              <a:latin typeface="Candara" pitchFamily="34" charset="0"/>
            </a:endParaRPr>
          </a:p>
        </p:txBody>
      </p:sp>
      <p:sp>
        <p:nvSpPr>
          <p:cNvPr id="3" name="TextBox 2"/>
          <p:cNvSpPr txBox="1"/>
          <p:nvPr/>
        </p:nvSpPr>
        <p:spPr>
          <a:xfrm>
            <a:off x="-5071" y="2645434"/>
            <a:ext cx="9144000" cy="1107996"/>
          </a:xfrm>
          <a:prstGeom prst="rect">
            <a:avLst/>
          </a:prstGeom>
          <a:noFill/>
        </p:spPr>
        <p:txBody>
          <a:bodyPr wrap="square" rtlCol="0">
            <a:spAutoFit/>
          </a:bodyPr>
          <a:lstStyle/>
          <a:p>
            <a:pPr algn="ctr"/>
            <a:r>
              <a:rPr lang="en-GB" sz="4800" b="1" dirty="0" smtClean="0">
                <a:solidFill>
                  <a:schemeClr val="bg1"/>
                </a:solidFill>
                <a:effectLst>
                  <a:outerShdw blurRad="50800" dist="38100" dir="13500000" algn="br" rotWithShape="0">
                    <a:prstClr val="black">
                      <a:alpha val="40000"/>
                    </a:prstClr>
                  </a:outerShdw>
                </a:effectLst>
                <a:latin typeface="Candara" pitchFamily="34" charset="0"/>
              </a:rPr>
              <a:t>LAB # </a:t>
            </a:r>
            <a:r>
              <a:rPr lang="en-GB" sz="6600" b="1" dirty="0" smtClean="0">
                <a:solidFill>
                  <a:schemeClr val="accent6">
                    <a:lumMod val="50000"/>
                  </a:schemeClr>
                </a:solidFill>
                <a:effectLst>
                  <a:outerShdw blurRad="50800" dist="38100" dir="13500000" algn="br" rotWithShape="0">
                    <a:prstClr val="black">
                      <a:alpha val="40000"/>
                    </a:prstClr>
                  </a:outerShdw>
                </a:effectLst>
                <a:latin typeface="Candara" pitchFamily="34" charset="0"/>
              </a:rPr>
              <a:t>1</a:t>
            </a:r>
            <a:endParaRPr lang="en-GB" sz="8000" b="1" dirty="0">
              <a:solidFill>
                <a:schemeClr val="accent6">
                  <a:lumMod val="50000"/>
                </a:schemeClr>
              </a:solidFill>
              <a:effectLst>
                <a:outerShdw blurRad="50800" dist="38100" dir="13500000" algn="br" rotWithShape="0">
                  <a:prstClr val="black">
                    <a:alpha val="40000"/>
                  </a:prstClr>
                </a:outerShdw>
              </a:effectLst>
              <a:latin typeface="Candara" pitchFamily="34" charset="0"/>
            </a:endParaRPr>
          </a:p>
        </p:txBody>
      </p:sp>
      <p:sp>
        <p:nvSpPr>
          <p:cNvPr id="5" name="TextBox 4"/>
          <p:cNvSpPr txBox="1"/>
          <p:nvPr/>
        </p:nvSpPr>
        <p:spPr>
          <a:xfrm>
            <a:off x="3635896" y="4581128"/>
            <a:ext cx="4248472" cy="861774"/>
          </a:xfrm>
          <a:prstGeom prst="rect">
            <a:avLst/>
          </a:prstGeom>
          <a:noFill/>
        </p:spPr>
        <p:txBody>
          <a:bodyPr wrap="square" rtlCol="0">
            <a:spAutoFit/>
          </a:bodyPr>
          <a:lstStyle/>
          <a:p>
            <a:r>
              <a:rPr lang="en-US" dirty="0" smtClean="0">
                <a:solidFill>
                  <a:schemeClr val="bg1">
                    <a:lumMod val="95000"/>
                  </a:schemeClr>
                </a:solidFill>
              </a:rPr>
              <a:t>Prepared By : </a:t>
            </a:r>
          </a:p>
          <a:p>
            <a:pPr algn="ctr"/>
            <a:r>
              <a:rPr lang="en-US" sz="3200" b="1" dirty="0" smtClean="0">
                <a:latin typeface="Amazone BT" pitchFamily="66" charset="0"/>
              </a:rPr>
              <a:t>M. </a:t>
            </a:r>
            <a:r>
              <a:rPr lang="en-US" sz="3200" b="1" dirty="0" err="1" smtClean="0">
                <a:latin typeface="Amazone BT" pitchFamily="66" charset="0"/>
              </a:rPr>
              <a:t>Hammad</a:t>
            </a:r>
            <a:r>
              <a:rPr lang="en-US" sz="3200" b="1" dirty="0" smtClean="0">
                <a:latin typeface="Amazone BT" pitchFamily="66" charset="0"/>
              </a:rPr>
              <a:t> </a:t>
            </a:r>
            <a:r>
              <a:rPr lang="en-US" sz="3200" b="1" dirty="0" err="1" smtClean="0">
                <a:latin typeface="Amazone BT" pitchFamily="66" charset="0"/>
              </a:rPr>
              <a:t>Saleem</a:t>
            </a:r>
            <a:endParaRPr lang="en-US" sz="3200" b="1" dirty="0">
              <a:latin typeface="Amazone BT" pitchFamily="66" charset="0"/>
            </a:endParaRPr>
          </a:p>
        </p:txBody>
      </p:sp>
    </p:spTree>
    <p:extLst>
      <p:ext uri="{BB962C8B-B14F-4D97-AF65-F5344CB8AC3E}">
        <p14:creationId xmlns:p14="http://schemas.microsoft.com/office/powerpoint/2010/main" val="8405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90" y="188640"/>
            <a:ext cx="6546985" cy="830997"/>
          </a:xfrm>
          <a:prstGeom prst="rect">
            <a:avLst/>
          </a:prstGeom>
        </p:spPr>
        <p:txBody>
          <a:bodyPr wrap="none">
            <a:spAutoFit/>
          </a:bodyPr>
          <a:lstStyle/>
          <a:p>
            <a:pPr>
              <a:lnSpc>
                <a:spcPct val="150000"/>
              </a:lnSpc>
            </a:pPr>
            <a:r>
              <a:rPr lang="en-US" sz="3200" b="1" dirty="0">
                <a:solidFill>
                  <a:schemeClr val="bg1"/>
                </a:solidFill>
                <a:latin typeface="Candara" pitchFamily="34" charset="0"/>
              </a:rPr>
              <a:t>Partial Fraction </a:t>
            </a:r>
            <a:r>
              <a:rPr lang="en-US" sz="3200" b="1" dirty="0" smtClean="0">
                <a:solidFill>
                  <a:schemeClr val="bg1"/>
                </a:solidFill>
                <a:latin typeface="Candara" pitchFamily="34" charset="0"/>
              </a:rPr>
              <a:t>Expansion </a:t>
            </a:r>
            <a:r>
              <a:rPr lang="en-US" sz="3200" dirty="0">
                <a:solidFill>
                  <a:schemeClr val="bg1"/>
                </a:solidFill>
                <a:latin typeface="Candara" pitchFamily="34" charset="0"/>
              </a:rPr>
              <a:t>(</a:t>
            </a:r>
            <a:r>
              <a:rPr lang="en-US" sz="3200" dirty="0" err="1">
                <a:solidFill>
                  <a:schemeClr val="bg1"/>
                </a:solidFill>
                <a:latin typeface="Candara" pitchFamily="34" charset="0"/>
              </a:rPr>
              <a:t>con’t</a:t>
            </a:r>
            <a:r>
              <a:rPr lang="en-US" sz="3200" dirty="0">
                <a:solidFill>
                  <a:schemeClr val="bg1"/>
                </a:solidFill>
                <a:latin typeface="Candara" pitchFamily="34" charset="0"/>
              </a:rPr>
              <a:t>…)</a:t>
            </a:r>
            <a:r>
              <a:rPr lang="en-US" sz="3200" b="1" dirty="0" smtClean="0">
                <a:solidFill>
                  <a:schemeClr val="bg1"/>
                </a:solidFill>
                <a:latin typeface="Candara" pitchFamily="34" charset="0"/>
              </a:rPr>
              <a:t> </a:t>
            </a:r>
            <a:endParaRPr lang="en-US" sz="3200" b="1" dirty="0">
              <a:solidFill>
                <a:schemeClr val="bg1"/>
              </a:solidFill>
              <a:latin typeface="Candara" pitchFamily="34" charset="0"/>
            </a:endParaRPr>
          </a:p>
        </p:txBody>
      </p:sp>
      <p:sp>
        <p:nvSpPr>
          <p:cNvPr id="4" name="Rectangle 3"/>
          <p:cNvSpPr/>
          <p:nvPr/>
        </p:nvSpPr>
        <p:spPr>
          <a:xfrm>
            <a:off x="467544" y="1052736"/>
            <a:ext cx="8208912" cy="967957"/>
          </a:xfrm>
          <a:prstGeom prst="rect">
            <a:avLst/>
          </a:prstGeom>
        </p:spPr>
        <p:txBody>
          <a:bodyPr wrap="square">
            <a:spAutoFit/>
          </a:bodyPr>
          <a:lstStyle/>
          <a:p>
            <a:pPr marL="285750" indent="-285750">
              <a:lnSpc>
                <a:spcPct val="150000"/>
              </a:lnSpc>
              <a:buFont typeface="Wingdings" pitchFamily="2" charset="2"/>
              <a:buChar char="§"/>
            </a:pPr>
            <a:r>
              <a:rPr lang="en-US" sz="2000" dirty="0" smtClean="0"/>
              <a:t>Given </a:t>
            </a:r>
            <a:r>
              <a:rPr lang="en-US" sz="2000" dirty="0"/>
              <a:t>three input arguments (r, p, and k), </a:t>
            </a:r>
            <a:r>
              <a:rPr lang="en-US" sz="2000" dirty="0" smtClean="0"/>
              <a:t>residue </a:t>
            </a:r>
            <a:r>
              <a:rPr lang="en-US" sz="2000" dirty="0"/>
              <a:t>converts back to polynomial form: </a:t>
            </a:r>
            <a:endParaRPr lang="en-US" dirty="0"/>
          </a:p>
        </p:txBody>
      </p:sp>
      <p:sp>
        <p:nvSpPr>
          <p:cNvPr id="5" name="Rectangle 4"/>
          <p:cNvSpPr/>
          <p:nvPr/>
        </p:nvSpPr>
        <p:spPr>
          <a:xfrm>
            <a:off x="957402" y="2214156"/>
            <a:ext cx="2644891" cy="369332"/>
          </a:xfrm>
          <a:prstGeom prst="rect">
            <a:avLst/>
          </a:prstGeom>
        </p:spPr>
        <p:txBody>
          <a:bodyPr wrap="none">
            <a:spAutoFit/>
          </a:bodyPr>
          <a:lstStyle/>
          <a:p>
            <a:r>
              <a:rPr lang="en-US" dirty="0" smtClean="0"/>
              <a:t>&gt;&gt; [</a:t>
            </a:r>
            <a:r>
              <a:rPr lang="en-US" dirty="0"/>
              <a:t>b2,a2] = residue(</a:t>
            </a:r>
            <a:r>
              <a:rPr lang="en-US" dirty="0" err="1"/>
              <a:t>r,p,k</a:t>
            </a:r>
            <a:r>
              <a:rPr lang="en-US" dirty="0"/>
              <a:t>) </a:t>
            </a:r>
          </a:p>
        </p:txBody>
      </p:sp>
      <p:sp>
        <p:nvSpPr>
          <p:cNvPr id="6" name="Rectangle 5"/>
          <p:cNvSpPr/>
          <p:nvPr/>
        </p:nvSpPr>
        <p:spPr>
          <a:xfrm>
            <a:off x="1878657" y="2924944"/>
            <a:ext cx="151216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ysClr val="windowText" lastClr="000000"/>
                </a:solidFill>
              </a:rPr>
              <a:t>b2 = </a:t>
            </a:r>
          </a:p>
          <a:p>
            <a:r>
              <a:rPr lang="en-US" b="1" dirty="0">
                <a:solidFill>
                  <a:sysClr val="windowText" lastClr="000000"/>
                </a:solidFill>
              </a:rPr>
              <a:t> </a:t>
            </a:r>
            <a:r>
              <a:rPr lang="en-US" b="1" dirty="0" smtClean="0">
                <a:solidFill>
                  <a:sysClr val="windowText" lastClr="000000"/>
                </a:solidFill>
              </a:rPr>
              <a:t>    -</a:t>
            </a:r>
            <a:r>
              <a:rPr lang="en-US" b="1" dirty="0">
                <a:solidFill>
                  <a:sysClr val="windowText" lastClr="000000"/>
                </a:solidFill>
              </a:rPr>
              <a:t>4 </a:t>
            </a:r>
            <a:r>
              <a:rPr lang="en-US" b="1" dirty="0" smtClean="0">
                <a:solidFill>
                  <a:sysClr val="windowText" lastClr="000000"/>
                </a:solidFill>
              </a:rPr>
              <a:t>   8 </a:t>
            </a:r>
            <a:endParaRPr lang="en-US" b="1" dirty="0">
              <a:solidFill>
                <a:sysClr val="windowText" lastClr="000000"/>
              </a:solidFill>
            </a:endParaRPr>
          </a:p>
          <a:p>
            <a:r>
              <a:rPr lang="en-US" b="1" dirty="0">
                <a:solidFill>
                  <a:sysClr val="windowText" lastClr="000000"/>
                </a:solidFill>
              </a:rPr>
              <a:t>a2 = </a:t>
            </a:r>
          </a:p>
          <a:p>
            <a:r>
              <a:rPr lang="en-US" b="1" dirty="0" smtClean="0">
                <a:solidFill>
                  <a:sysClr val="windowText" lastClr="000000"/>
                </a:solidFill>
              </a:rPr>
              <a:t>      1    6    8 </a:t>
            </a:r>
            <a:endParaRPr lang="en-US" b="1" dirty="0">
              <a:solidFill>
                <a:sysClr val="windowText" lastClr="000000"/>
              </a:solidFill>
            </a:endParaRPr>
          </a:p>
        </p:txBody>
      </p:sp>
    </p:spTree>
    <p:extLst>
      <p:ext uri="{BB962C8B-B14F-4D97-AF65-F5344CB8AC3E}">
        <p14:creationId xmlns:p14="http://schemas.microsoft.com/office/powerpoint/2010/main" val="20658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80512" cy="1323439"/>
          </a:xfrm>
          <a:prstGeom prst="rect">
            <a:avLst/>
          </a:prstGeom>
          <a:solidFill>
            <a:srgbClr val="92D050"/>
          </a:solidFill>
        </p:spPr>
        <p:txBody>
          <a:bodyPr wrap="square" rtlCol="0">
            <a:spAutoFit/>
          </a:bodyPr>
          <a:lstStyle/>
          <a:p>
            <a:pPr>
              <a:lnSpc>
                <a:spcPct val="200000"/>
              </a:lnSpc>
            </a:pPr>
            <a:r>
              <a:rPr lang="en-US" sz="4000" b="1" dirty="0">
                <a:solidFill>
                  <a:schemeClr val="accent6">
                    <a:lumMod val="50000"/>
                  </a:schemeClr>
                </a:solidFill>
              </a:rPr>
              <a:t>Part </a:t>
            </a:r>
            <a:r>
              <a:rPr lang="en-US" sz="4000" b="1" dirty="0" smtClean="0">
                <a:solidFill>
                  <a:schemeClr val="accent6">
                    <a:lumMod val="50000"/>
                  </a:schemeClr>
                </a:solidFill>
              </a:rPr>
              <a:t>II</a:t>
            </a:r>
            <a:r>
              <a:rPr lang="en-US" sz="4000" b="1" dirty="0">
                <a:solidFill>
                  <a:schemeClr val="accent6">
                    <a:lumMod val="50000"/>
                  </a:schemeClr>
                </a:solidFill>
              </a:rPr>
              <a:t>: </a:t>
            </a:r>
            <a:r>
              <a:rPr lang="en-US" sz="4000" b="1" dirty="0" smtClean="0"/>
              <a:t>Polynomials in </a:t>
            </a:r>
            <a:r>
              <a:rPr lang="en-US" sz="4000" b="1" dirty="0"/>
              <a:t>MATLAB </a:t>
            </a:r>
            <a:endParaRPr lang="en-GB" sz="4000" dirty="0">
              <a:solidFill>
                <a:schemeClr val="bg1"/>
              </a:solidFill>
              <a:latin typeface="Candara" pitchFamily="34" charset="0"/>
            </a:endParaRPr>
          </a:p>
        </p:txBody>
      </p:sp>
      <p:sp>
        <p:nvSpPr>
          <p:cNvPr id="6" name="TextBox 5"/>
          <p:cNvSpPr txBox="1"/>
          <p:nvPr/>
        </p:nvSpPr>
        <p:spPr>
          <a:xfrm>
            <a:off x="-2598" y="1340768"/>
            <a:ext cx="8967086" cy="2677656"/>
          </a:xfrm>
          <a:prstGeom prst="rect">
            <a:avLst/>
          </a:prstGeom>
          <a:noFill/>
        </p:spPr>
        <p:txBody>
          <a:bodyPr wrap="square" rtlCol="0">
            <a:spAutoFit/>
          </a:bodyPr>
          <a:lstStyle/>
          <a:p>
            <a:pPr algn="just"/>
            <a:r>
              <a:rPr lang="en-US" sz="2800" b="1" dirty="0" smtClean="0">
                <a:solidFill>
                  <a:schemeClr val="bg1"/>
                </a:solidFill>
              </a:rPr>
              <a:t>Objective: </a:t>
            </a:r>
          </a:p>
          <a:p>
            <a:pPr marL="457200" indent="-457200" algn="just">
              <a:buFont typeface="Wingdings" pitchFamily="2" charset="2"/>
              <a:buChar char="§"/>
            </a:pPr>
            <a:r>
              <a:rPr lang="en-US" sz="2800" dirty="0"/>
              <a:t>The objective of this session is to learn how to represent polynomials in MATLAB</a:t>
            </a:r>
            <a:r>
              <a:rPr lang="en-US" sz="2800" dirty="0" smtClean="0"/>
              <a:t>,</a:t>
            </a:r>
          </a:p>
          <a:p>
            <a:pPr marL="914400" lvl="1" indent="-457200" algn="just">
              <a:buFont typeface="Courier New" pitchFamily="49" charset="0"/>
              <a:buChar char="o"/>
            </a:pPr>
            <a:r>
              <a:rPr lang="en-US" sz="2800" dirty="0" smtClean="0"/>
              <a:t>Find </a:t>
            </a:r>
            <a:r>
              <a:rPr lang="en-US" sz="2800" dirty="0"/>
              <a:t>roots of polynomials</a:t>
            </a:r>
            <a:r>
              <a:rPr lang="en-US" sz="2800" dirty="0" smtClean="0"/>
              <a:t>,</a:t>
            </a:r>
          </a:p>
          <a:p>
            <a:pPr marL="914400" lvl="1" indent="-457200" algn="just">
              <a:buFont typeface="Courier New" pitchFamily="49" charset="0"/>
              <a:buChar char="o"/>
            </a:pPr>
            <a:r>
              <a:rPr lang="en-US" sz="2800" dirty="0" smtClean="0"/>
              <a:t>create </a:t>
            </a:r>
            <a:r>
              <a:rPr lang="en-US" sz="2800" dirty="0"/>
              <a:t>polynomials when roots are known and </a:t>
            </a:r>
            <a:endParaRPr lang="en-US" sz="2800" dirty="0" smtClean="0"/>
          </a:p>
          <a:p>
            <a:pPr marL="914400" lvl="1" indent="-457200" algn="just">
              <a:buFont typeface="Courier New" pitchFamily="49" charset="0"/>
              <a:buChar char="o"/>
            </a:pPr>
            <a:r>
              <a:rPr lang="en-US" sz="2800" dirty="0" smtClean="0"/>
              <a:t>Obtain </a:t>
            </a:r>
            <a:r>
              <a:rPr lang="en-US" sz="2800" dirty="0"/>
              <a:t>partial fractions. </a:t>
            </a:r>
            <a:endParaRPr lang="en-GB" sz="2600" dirty="0">
              <a:solidFill>
                <a:schemeClr val="bg1"/>
              </a:solidFill>
              <a:latin typeface="Candara" pitchFamily="34" charset="0"/>
            </a:endParaRPr>
          </a:p>
        </p:txBody>
      </p:sp>
      <p:sp>
        <p:nvSpPr>
          <p:cNvPr id="7" name="Rectangle 6"/>
          <p:cNvSpPr/>
          <p:nvPr/>
        </p:nvSpPr>
        <p:spPr>
          <a:xfrm>
            <a:off x="2118008" y="4293096"/>
            <a:ext cx="4320480" cy="2232248"/>
          </a:xfrm>
          <a:prstGeom prst="rect">
            <a:avLst/>
          </a:prstGeom>
          <a:blipFill>
            <a:blip r:embed="rId3" cstate="print">
              <a:extLst>
                <a:ext uri="{BEBA8EAE-BF5A-486C-A8C5-ECC9F3942E4B}">
                  <a14:imgProps xmlns:a14="http://schemas.microsoft.com/office/drawing/2010/main">
                    <a14:imgLayer r:embed="rId4">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l="-6000" r="-6000"/>
            </a:stretch>
          </a:blipFill>
        </p:spPr>
        <p:style>
          <a:lnRef idx="2">
            <a:schemeClr val="lt1">
              <a:hueOff val="0"/>
              <a:satOff val="0"/>
              <a:lumOff val="0"/>
              <a:alphaOff val="0"/>
            </a:schemeClr>
          </a:lnRef>
          <a:fillRef idx="1">
            <a:scrgbClr r="0" g="0" b="0"/>
          </a:fillRef>
          <a:effectRef idx="0">
            <a:schemeClr val="accent5">
              <a:hueOff val="-2483469"/>
              <a:satOff val="9953"/>
              <a:lumOff val="2157"/>
              <a:alphaOff val="0"/>
            </a:schemeClr>
          </a:effectRef>
          <a:fontRef idx="minor">
            <a:schemeClr val="lt1"/>
          </a:fontRef>
        </p:style>
      </p:sp>
    </p:spTree>
    <p:extLst>
      <p:ext uri="{BB962C8B-B14F-4D97-AF65-F5344CB8AC3E}">
        <p14:creationId xmlns:p14="http://schemas.microsoft.com/office/powerpoint/2010/main" val="333037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768" y="540822"/>
            <a:ext cx="6858000" cy="584775"/>
          </a:xfrm>
          <a:prstGeom prst="rect">
            <a:avLst/>
          </a:prstGeom>
          <a:noFill/>
        </p:spPr>
        <p:txBody>
          <a:bodyPr vert="horz" wrap="square" rtlCol="0" anchor="ctr">
            <a:spAutoFit/>
          </a:bodyPr>
          <a:lstStyle/>
          <a:p>
            <a:r>
              <a:rPr lang="en-US" sz="3200" b="1" dirty="0">
                <a:solidFill>
                  <a:schemeClr val="bg1"/>
                </a:solidFill>
                <a:latin typeface="Candara" pitchFamily="34" charset="0"/>
              </a:rPr>
              <a:t>Polynomial Overview</a:t>
            </a:r>
            <a:r>
              <a:rPr lang="en-US" sz="3200" b="1" dirty="0" smtClean="0">
                <a:solidFill>
                  <a:schemeClr val="bg1"/>
                </a:solidFill>
                <a:latin typeface="Candara" pitchFamily="34" charset="0"/>
              </a:rPr>
              <a:t>:</a:t>
            </a:r>
            <a:endParaRPr lang="en-US" sz="2000" dirty="0">
              <a:solidFill>
                <a:schemeClr val="bg1"/>
              </a:solidFill>
            </a:endParaRPr>
          </a:p>
        </p:txBody>
      </p:sp>
      <p:sp>
        <p:nvSpPr>
          <p:cNvPr id="5" name="TextBox 4"/>
          <p:cNvSpPr txBox="1"/>
          <p:nvPr/>
        </p:nvSpPr>
        <p:spPr>
          <a:xfrm>
            <a:off x="107504" y="1181558"/>
            <a:ext cx="8928992" cy="1323439"/>
          </a:xfrm>
          <a:prstGeom prst="rect">
            <a:avLst/>
          </a:prstGeom>
          <a:noFill/>
        </p:spPr>
        <p:txBody>
          <a:bodyPr wrap="square" rtlCol="0">
            <a:spAutoFit/>
          </a:bodyPr>
          <a:lstStyle/>
          <a:p>
            <a:pPr marL="342900" indent="-342900" algn="just">
              <a:buFont typeface="Wingdings" pitchFamily="2" charset="2"/>
              <a:buChar char="§"/>
            </a:pPr>
            <a:r>
              <a:rPr lang="en-US" sz="2000" dirty="0"/>
              <a:t>MATLAB provides functions for standard polynomial operations, such as polynomial roots, evaluation, and differentiation. In addition, there are functions for more advanced applications, such as curve fitting and partial fraction expansion. </a:t>
            </a:r>
            <a:endParaRPr lang="en-GB" sz="2000" dirty="0"/>
          </a:p>
        </p:txBody>
      </p:sp>
      <p:sp>
        <p:nvSpPr>
          <p:cNvPr id="2" name="Rectangle 1"/>
          <p:cNvSpPr/>
          <p:nvPr/>
        </p:nvSpPr>
        <p:spPr>
          <a:xfrm>
            <a:off x="288768" y="2520406"/>
            <a:ext cx="5642891" cy="584775"/>
          </a:xfrm>
          <a:prstGeom prst="rect">
            <a:avLst/>
          </a:prstGeom>
        </p:spPr>
        <p:txBody>
          <a:bodyPr wrap="none">
            <a:spAutoFit/>
          </a:bodyPr>
          <a:lstStyle/>
          <a:p>
            <a:r>
              <a:rPr lang="en-US" sz="3200" b="1" dirty="0">
                <a:solidFill>
                  <a:schemeClr val="bg1"/>
                </a:solidFill>
                <a:latin typeface="Candara" pitchFamily="34" charset="0"/>
              </a:rPr>
              <a:t>Polynomial Function Summary </a:t>
            </a:r>
          </a:p>
        </p:txBody>
      </p:sp>
      <p:pic>
        <p:nvPicPr>
          <p:cNvPr id="1126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63177" y="3212976"/>
            <a:ext cx="8217645" cy="260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0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11266"/>
                                        </p:tgtEl>
                                        <p:attrNameLst>
                                          <p:attrName>style.visibility</p:attrName>
                                        </p:attrNameLst>
                                      </p:cBhvr>
                                      <p:to>
                                        <p:strVal val="visible"/>
                                      </p:to>
                                    </p:set>
                                    <p:animEffect transition="in" filter="fade">
                                      <p:cBhvr>
                                        <p:cTn id="1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768" y="540822"/>
            <a:ext cx="6858000" cy="584775"/>
          </a:xfrm>
          <a:prstGeom prst="rect">
            <a:avLst/>
          </a:prstGeom>
          <a:noFill/>
        </p:spPr>
        <p:txBody>
          <a:bodyPr vert="horz" wrap="square" rtlCol="0" anchor="ctr">
            <a:spAutoFit/>
          </a:bodyPr>
          <a:lstStyle/>
          <a:p>
            <a:r>
              <a:rPr lang="en-US" sz="3200" b="1" dirty="0">
                <a:solidFill>
                  <a:schemeClr val="bg1"/>
                </a:solidFill>
                <a:latin typeface="Candara" pitchFamily="34" charset="0"/>
              </a:rPr>
              <a:t>Representing Polynomials </a:t>
            </a:r>
          </a:p>
        </p:txBody>
      </p:sp>
      <p:sp>
        <p:nvSpPr>
          <p:cNvPr id="5" name="TextBox 4"/>
          <p:cNvSpPr txBox="1"/>
          <p:nvPr/>
        </p:nvSpPr>
        <p:spPr>
          <a:xfrm>
            <a:off x="107504" y="1181558"/>
            <a:ext cx="8928992" cy="707886"/>
          </a:xfrm>
          <a:prstGeom prst="rect">
            <a:avLst/>
          </a:prstGeom>
          <a:noFill/>
        </p:spPr>
        <p:txBody>
          <a:bodyPr wrap="square" rtlCol="0">
            <a:spAutoFit/>
          </a:bodyPr>
          <a:lstStyle/>
          <a:p>
            <a:pPr marL="342900" indent="-342900" algn="just">
              <a:buFont typeface="Wingdings" pitchFamily="2" charset="2"/>
              <a:buChar char="§"/>
            </a:pPr>
            <a:r>
              <a:rPr lang="en-US" sz="2000" dirty="0"/>
              <a:t>MATLAB represents polynomials as row vectors containing coefficients ordered by descending powers. For example, consider the equation </a:t>
            </a:r>
            <a:endParaRPr lang="en-GB" sz="2000" dirty="0"/>
          </a:p>
        </p:txBody>
      </p:sp>
      <p:pic>
        <p:nvPicPr>
          <p:cNvPr id="1229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552824" y="2060848"/>
            <a:ext cx="20383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39850" y="2616502"/>
            <a:ext cx="4191212" cy="369332"/>
          </a:xfrm>
          <a:prstGeom prst="rect">
            <a:avLst/>
          </a:prstGeom>
        </p:spPr>
        <p:txBody>
          <a:bodyPr wrap="none">
            <a:spAutoFit/>
          </a:bodyPr>
          <a:lstStyle/>
          <a:p>
            <a:r>
              <a:rPr lang="en-US" dirty="0"/>
              <a:t>To enter this polynomial into MATLAB, use </a:t>
            </a:r>
          </a:p>
        </p:txBody>
      </p:sp>
      <p:sp>
        <p:nvSpPr>
          <p:cNvPr id="6" name="Rectangle 5"/>
          <p:cNvSpPr/>
          <p:nvPr/>
        </p:nvSpPr>
        <p:spPr>
          <a:xfrm>
            <a:off x="1475656" y="3051351"/>
            <a:ext cx="2047355" cy="369332"/>
          </a:xfrm>
          <a:prstGeom prst="rect">
            <a:avLst/>
          </a:prstGeom>
        </p:spPr>
        <p:txBody>
          <a:bodyPr wrap="none">
            <a:spAutoFit/>
          </a:bodyPr>
          <a:lstStyle/>
          <a:p>
            <a:r>
              <a:rPr lang="en-US" dirty="0" smtClean="0"/>
              <a:t>&gt;&gt; p </a:t>
            </a:r>
            <a:r>
              <a:rPr lang="en-US" dirty="0"/>
              <a:t>= [1 </a:t>
            </a:r>
            <a:r>
              <a:rPr lang="en-US" dirty="0" smtClean="0"/>
              <a:t>  0  </a:t>
            </a:r>
            <a:r>
              <a:rPr lang="en-US" dirty="0"/>
              <a:t>-2 </a:t>
            </a:r>
            <a:r>
              <a:rPr lang="en-US" dirty="0" smtClean="0"/>
              <a:t> -</a:t>
            </a:r>
            <a:r>
              <a:rPr lang="en-US" dirty="0"/>
              <a:t>5]; </a:t>
            </a:r>
          </a:p>
        </p:txBody>
      </p:sp>
      <p:sp>
        <p:nvSpPr>
          <p:cNvPr id="7" name="Rectangle 6"/>
          <p:cNvSpPr/>
          <p:nvPr/>
        </p:nvSpPr>
        <p:spPr>
          <a:xfrm>
            <a:off x="439850" y="3610094"/>
            <a:ext cx="3358612" cy="584775"/>
          </a:xfrm>
          <a:prstGeom prst="rect">
            <a:avLst/>
          </a:prstGeom>
        </p:spPr>
        <p:txBody>
          <a:bodyPr wrap="none">
            <a:spAutoFit/>
          </a:bodyPr>
          <a:lstStyle/>
          <a:p>
            <a:r>
              <a:rPr lang="en-US" sz="3200" b="1" dirty="0">
                <a:solidFill>
                  <a:schemeClr val="bg1"/>
                </a:solidFill>
                <a:latin typeface="Candara" pitchFamily="34" charset="0"/>
              </a:rPr>
              <a:t>Polynomial Roots </a:t>
            </a:r>
          </a:p>
        </p:txBody>
      </p:sp>
      <p:sp>
        <p:nvSpPr>
          <p:cNvPr id="8" name="Rectangle 7"/>
          <p:cNvSpPr/>
          <p:nvPr/>
        </p:nvSpPr>
        <p:spPr>
          <a:xfrm>
            <a:off x="439850" y="4194869"/>
            <a:ext cx="5356286" cy="369332"/>
          </a:xfrm>
          <a:prstGeom prst="rect">
            <a:avLst/>
          </a:prstGeom>
        </p:spPr>
        <p:txBody>
          <a:bodyPr wrap="square">
            <a:spAutoFit/>
          </a:bodyPr>
          <a:lstStyle/>
          <a:p>
            <a:r>
              <a:rPr lang="en-US" dirty="0"/>
              <a:t>The roots function calculates the roots of a polynomial: </a:t>
            </a:r>
          </a:p>
        </p:txBody>
      </p:sp>
      <p:sp>
        <p:nvSpPr>
          <p:cNvPr id="9" name="Rectangle 8"/>
          <p:cNvSpPr/>
          <p:nvPr/>
        </p:nvSpPr>
        <p:spPr>
          <a:xfrm>
            <a:off x="1475656" y="4596981"/>
            <a:ext cx="1572354" cy="369332"/>
          </a:xfrm>
          <a:prstGeom prst="rect">
            <a:avLst/>
          </a:prstGeom>
        </p:spPr>
        <p:txBody>
          <a:bodyPr wrap="none">
            <a:spAutoFit/>
          </a:bodyPr>
          <a:lstStyle/>
          <a:p>
            <a:r>
              <a:rPr lang="en-US" dirty="0" smtClean="0"/>
              <a:t>&gt;&gt; r </a:t>
            </a:r>
            <a:r>
              <a:rPr lang="en-US" dirty="0"/>
              <a:t>= roots(p) </a:t>
            </a:r>
          </a:p>
        </p:txBody>
      </p:sp>
      <p:sp>
        <p:nvSpPr>
          <p:cNvPr id="10" name="Rectangle 9"/>
          <p:cNvSpPr/>
          <p:nvPr/>
        </p:nvSpPr>
        <p:spPr>
          <a:xfrm>
            <a:off x="1763688" y="4966313"/>
            <a:ext cx="3240360" cy="1200329"/>
          </a:xfrm>
          <a:prstGeom prst="rect">
            <a:avLst/>
          </a:prstGeom>
        </p:spPr>
        <p:txBody>
          <a:bodyPr wrap="square">
            <a:spAutoFit/>
          </a:bodyPr>
          <a:lstStyle/>
          <a:p>
            <a:r>
              <a:rPr lang="pt-BR" b="1" dirty="0">
                <a:solidFill>
                  <a:schemeClr val="bg1"/>
                </a:solidFill>
              </a:rPr>
              <a:t>r =</a:t>
            </a:r>
          </a:p>
          <a:p>
            <a:pPr lvl="1"/>
            <a:r>
              <a:rPr lang="pt-BR" b="1" dirty="0">
                <a:solidFill>
                  <a:schemeClr val="bg1"/>
                </a:solidFill>
              </a:rPr>
              <a:t>2.0946</a:t>
            </a:r>
          </a:p>
          <a:p>
            <a:pPr lvl="1"/>
            <a:r>
              <a:rPr lang="pt-BR" b="1" dirty="0">
                <a:solidFill>
                  <a:schemeClr val="bg1"/>
                </a:solidFill>
              </a:rPr>
              <a:t>-1.0473 + 1.1359i</a:t>
            </a:r>
          </a:p>
          <a:p>
            <a:pPr lvl="1"/>
            <a:r>
              <a:rPr lang="pt-BR" b="1" dirty="0">
                <a:solidFill>
                  <a:schemeClr val="bg1"/>
                </a:solidFill>
              </a:rPr>
              <a:t>-1.0473 - 1.1359i</a:t>
            </a:r>
            <a:endParaRPr lang="en-US" b="1" dirty="0">
              <a:solidFill>
                <a:schemeClr val="bg1"/>
              </a:solidFill>
            </a:endParaRPr>
          </a:p>
        </p:txBody>
      </p:sp>
      <p:sp>
        <p:nvSpPr>
          <p:cNvPr id="11" name="Rectangle 10"/>
          <p:cNvSpPr/>
          <p:nvPr/>
        </p:nvSpPr>
        <p:spPr>
          <a:xfrm>
            <a:off x="4306408" y="5373216"/>
            <a:ext cx="460851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By convention, MATLAB stores roots in column vectors. </a:t>
            </a:r>
          </a:p>
        </p:txBody>
      </p:sp>
    </p:spTree>
    <p:extLst>
      <p:ext uri="{BB962C8B-B14F-4D97-AF65-F5344CB8AC3E}">
        <p14:creationId xmlns:p14="http://schemas.microsoft.com/office/powerpoint/2010/main" val="200249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animEffect transition="in" filter="fade">
                                      <p:cBhvr>
                                        <p:cTn id="16" dur="500"/>
                                        <p:tgtEl>
                                          <p:spTgt spid="1229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6" grpId="0"/>
      <p:bldP spid="7" grpId="0"/>
      <p:bldP spid="8" grpId="0"/>
      <p:bldP spid="9" grpId="0"/>
      <p:bldP spid="10"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7416824" cy="369332"/>
          </a:xfrm>
          <a:prstGeom prst="rect">
            <a:avLst/>
          </a:prstGeom>
        </p:spPr>
        <p:txBody>
          <a:bodyPr wrap="square">
            <a:spAutoFit/>
          </a:bodyPr>
          <a:lstStyle/>
          <a:p>
            <a:pPr marL="742950" lvl="1" indent="-285750">
              <a:buFont typeface="Courier New" pitchFamily="49" charset="0"/>
              <a:buChar char="o"/>
            </a:pPr>
            <a:r>
              <a:rPr lang="en-US" dirty="0"/>
              <a:t>The function </a:t>
            </a:r>
            <a:r>
              <a:rPr lang="en-US" dirty="0">
                <a:solidFill>
                  <a:schemeClr val="bg1"/>
                </a:solidFill>
              </a:rPr>
              <a:t>poly</a:t>
            </a:r>
            <a:r>
              <a:rPr lang="en-US" dirty="0"/>
              <a:t> returns to the polynomial coefficients: </a:t>
            </a:r>
          </a:p>
        </p:txBody>
      </p:sp>
      <p:sp>
        <p:nvSpPr>
          <p:cNvPr id="12" name="Rectangle 11"/>
          <p:cNvSpPr/>
          <p:nvPr/>
        </p:nvSpPr>
        <p:spPr>
          <a:xfrm>
            <a:off x="1331640" y="980728"/>
            <a:ext cx="1603324" cy="369332"/>
          </a:xfrm>
          <a:prstGeom prst="rect">
            <a:avLst/>
          </a:prstGeom>
        </p:spPr>
        <p:txBody>
          <a:bodyPr wrap="none">
            <a:spAutoFit/>
          </a:bodyPr>
          <a:lstStyle/>
          <a:p>
            <a:r>
              <a:rPr lang="en-US" dirty="0" smtClean="0"/>
              <a:t>&gt;&gt; p2 </a:t>
            </a:r>
            <a:r>
              <a:rPr lang="en-US" dirty="0"/>
              <a:t>= poly(r) </a:t>
            </a:r>
          </a:p>
        </p:txBody>
      </p:sp>
      <p:sp>
        <p:nvSpPr>
          <p:cNvPr id="13" name="Rectangle 12"/>
          <p:cNvSpPr/>
          <p:nvPr/>
        </p:nvSpPr>
        <p:spPr>
          <a:xfrm>
            <a:off x="1619672" y="1350060"/>
            <a:ext cx="2808312" cy="646331"/>
          </a:xfrm>
          <a:prstGeom prst="rect">
            <a:avLst/>
          </a:prstGeom>
        </p:spPr>
        <p:txBody>
          <a:bodyPr wrap="square">
            <a:spAutoFit/>
          </a:bodyPr>
          <a:lstStyle/>
          <a:p>
            <a:r>
              <a:rPr lang="en-US" b="1" dirty="0">
                <a:solidFill>
                  <a:schemeClr val="bg1"/>
                </a:solidFill>
              </a:rPr>
              <a:t>p2 = </a:t>
            </a:r>
          </a:p>
          <a:p>
            <a:r>
              <a:rPr lang="en-US" b="1" dirty="0">
                <a:solidFill>
                  <a:schemeClr val="bg1"/>
                </a:solidFill>
              </a:rPr>
              <a:t>1 </a:t>
            </a:r>
            <a:r>
              <a:rPr lang="en-US" b="1" dirty="0" smtClean="0">
                <a:solidFill>
                  <a:schemeClr val="bg1"/>
                </a:solidFill>
              </a:rPr>
              <a:t>  0   -</a:t>
            </a:r>
            <a:r>
              <a:rPr lang="en-US" b="1" dirty="0">
                <a:solidFill>
                  <a:schemeClr val="bg1"/>
                </a:solidFill>
              </a:rPr>
              <a:t>2 </a:t>
            </a:r>
            <a:r>
              <a:rPr lang="en-US" b="1" dirty="0" smtClean="0">
                <a:solidFill>
                  <a:schemeClr val="bg1"/>
                </a:solidFill>
              </a:rPr>
              <a:t>  -</a:t>
            </a:r>
            <a:r>
              <a:rPr lang="en-US" b="1" dirty="0">
                <a:solidFill>
                  <a:schemeClr val="bg1"/>
                </a:solidFill>
              </a:rPr>
              <a:t>5 </a:t>
            </a:r>
          </a:p>
        </p:txBody>
      </p:sp>
      <p:sp>
        <p:nvSpPr>
          <p:cNvPr id="14" name="Rectangle 13"/>
          <p:cNvSpPr/>
          <p:nvPr/>
        </p:nvSpPr>
        <p:spPr>
          <a:xfrm>
            <a:off x="468132" y="2068878"/>
            <a:ext cx="6552140" cy="507831"/>
          </a:xfrm>
          <a:prstGeom prst="rect">
            <a:avLst/>
          </a:prstGeom>
        </p:spPr>
        <p:txBody>
          <a:bodyPr wrap="square">
            <a:spAutoFit/>
          </a:bodyPr>
          <a:lstStyle/>
          <a:p>
            <a:pPr marL="742950" lvl="1" indent="-285750">
              <a:lnSpc>
                <a:spcPct val="150000"/>
              </a:lnSpc>
              <a:buFont typeface="Courier New" pitchFamily="49" charset="0"/>
              <a:buChar char="o"/>
            </a:pPr>
            <a:r>
              <a:rPr lang="en-US" dirty="0"/>
              <a:t>poly and roots are inverse functions, </a:t>
            </a:r>
          </a:p>
        </p:txBody>
      </p:sp>
      <p:sp>
        <p:nvSpPr>
          <p:cNvPr id="15" name="Rectangle 14"/>
          <p:cNvSpPr/>
          <p:nvPr/>
        </p:nvSpPr>
        <p:spPr>
          <a:xfrm>
            <a:off x="468132" y="2478313"/>
            <a:ext cx="4188967" cy="830997"/>
          </a:xfrm>
          <a:prstGeom prst="rect">
            <a:avLst/>
          </a:prstGeom>
        </p:spPr>
        <p:txBody>
          <a:bodyPr wrap="none">
            <a:spAutoFit/>
          </a:bodyPr>
          <a:lstStyle/>
          <a:p>
            <a:pPr>
              <a:lnSpc>
                <a:spcPct val="150000"/>
              </a:lnSpc>
            </a:pPr>
            <a:r>
              <a:rPr lang="en-US" sz="3200" b="1" dirty="0">
                <a:solidFill>
                  <a:schemeClr val="bg1"/>
                </a:solidFill>
                <a:latin typeface="Candara" pitchFamily="34" charset="0"/>
              </a:rPr>
              <a:t>Polynomial Evaluation </a:t>
            </a:r>
          </a:p>
        </p:txBody>
      </p:sp>
      <p:sp>
        <p:nvSpPr>
          <p:cNvPr id="16" name="Rectangle 15"/>
          <p:cNvSpPr/>
          <p:nvPr/>
        </p:nvSpPr>
        <p:spPr>
          <a:xfrm>
            <a:off x="468132" y="3105835"/>
            <a:ext cx="7704268" cy="923330"/>
          </a:xfrm>
          <a:prstGeom prst="rect">
            <a:avLst/>
          </a:prstGeom>
        </p:spPr>
        <p:txBody>
          <a:bodyPr wrap="square">
            <a:spAutoFit/>
          </a:bodyPr>
          <a:lstStyle/>
          <a:p>
            <a:pPr marL="742950" lvl="1" indent="-285750">
              <a:lnSpc>
                <a:spcPct val="150000"/>
              </a:lnSpc>
              <a:buFont typeface="Courier New" pitchFamily="49" charset="0"/>
              <a:buChar char="o"/>
            </a:pPr>
            <a:r>
              <a:rPr lang="en-US" dirty="0"/>
              <a:t>The </a:t>
            </a:r>
            <a:r>
              <a:rPr lang="en-US" b="1" dirty="0">
                <a:solidFill>
                  <a:schemeClr val="bg1"/>
                </a:solidFill>
              </a:rPr>
              <a:t>polyval</a:t>
            </a:r>
            <a:r>
              <a:rPr lang="en-US" dirty="0">
                <a:solidFill>
                  <a:schemeClr val="bg1"/>
                </a:solidFill>
              </a:rPr>
              <a:t> </a:t>
            </a:r>
            <a:r>
              <a:rPr lang="en-US" dirty="0"/>
              <a:t>function evaluates a polynomial at a specified value. </a:t>
            </a:r>
            <a:endParaRPr lang="en-US" dirty="0" smtClean="0"/>
          </a:p>
          <a:p>
            <a:pPr marL="742950" lvl="1" indent="-285750">
              <a:lnSpc>
                <a:spcPct val="150000"/>
              </a:lnSpc>
              <a:buFont typeface="Courier New" pitchFamily="49" charset="0"/>
              <a:buChar char="o"/>
            </a:pPr>
            <a:r>
              <a:rPr lang="en-US" dirty="0" smtClean="0"/>
              <a:t>To </a:t>
            </a:r>
            <a:r>
              <a:rPr lang="en-US" dirty="0"/>
              <a:t>evaluate </a:t>
            </a:r>
            <a:r>
              <a:rPr lang="en-US" dirty="0">
                <a:solidFill>
                  <a:schemeClr val="bg1"/>
                </a:solidFill>
              </a:rPr>
              <a:t>p</a:t>
            </a:r>
            <a:r>
              <a:rPr lang="en-US" dirty="0"/>
              <a:t> at </a:t>
            </a:r>
            <a:r>
              <a:rPr lang="en-US" dirty="0">
                <a:solidFill>
                  <a:schemeClr val="bg1"/>
                </a:solidFill>
              </a:rPr>
              <a:t>s = 5</a:t>
            </a:r>
            <a:r>
              <a:rPr lang="en-US" dirty="0"/>
              <a:t>, use </a:t>
            </a:r>
          </a:p>
        </p:txBody>
      </p:sp>
      <p:sp>
        <p:nvSpPr>
          <p:cNvPr id="17" name="Rectangle 16"/>
          <p:cNvSpPr/>
          <p:nvPr/>
        </p:nvSpPr>
        <p:spPr>
          <a:xfrm>
            <a:off x="1309647" y="4001289"/>
            <a:ext cx="1625317" cy="507831"/>
          </a:xfrm>
          <a:prstGeom prst="rect">
            <a:avLst/>
          </a:prstGeom>
        </p:spPr>
        <p:txBody>
          <a:bodyPr wrap="none">
            <a:spAutoFit/>
          </a:bodyPr>
          <a:lstStyle/>
          <a:p>
            <a:pPr>
              <a:lnSpc>
                <a:spcPct val="150000"/>
              </a:lnSpc>
            </a:pPr>
            <a:r>
              <a:rPr lang="en-US" dirty="0" smtClean="0"/>
              <a:t>&gt;&gt; </a:t>
            </a:r>
            <a:r>
              <a:rPr lang="en-US" dirty="0" err="1" smtClean="0"/>
              <a:t>polyval</a:t>
            </a:r>
            <a:r>
              <a:rPr lang="en-US" dirty="0" smtClean="0"/>
              <a:t>(p,5</a:t>
            </a:r>
            <a:r>
              <a:rPr lang="en-US" dirty="0"/>
              <a:t>) </a:t>
            </a:r>
          </a:p>
        </p:txBody>
      </p:sp>
      <p:sp>
        <p:nvSpPr>
          <p:cNvPr id="18" name="Rectangle 17"/>
          <p:cNvSpPr/>
          <p:nvPr/>
        </p:nvSpPr>
        <p:spPr>
          <a:xfrm>
            <a:off x="1763688" y="4521894"/>
            <a:ext cx="4572000" cy="923330"/>
          </a:xfrm>
          <a:prstGeom prst="rect">
            <a:avLst/>
          </a:prstGeom>
        </p:spPr>
        <p:txBody>
          <a:bodyPr>
            <a:spAutoFit/>
          </a:bodyPr>
          <a:lstStyle/>
          <a:p>
            <a:pPr>
              <a:lnSpc>
                <a:spcPct val="150000"/>
              </a:lnSpc>
            </a:pPr>
            <a:r>
              <a:rPr lang="en-US" b="1" dirty="0" err="1">
                <a:solidFill>
                  <a:schemeClr val="bg1"/>
                </a:solidFill>
              </a:rPr>
              <a:t>ans</a:t>
            </a:r>
            <a:r>
              <a:rPr lang="en-US" b="1" dirty="0">
                <a:solidFill>
                  <a:schemeClr val="bg1"/>
                </a:solidFill>
              </a:rPr>
              <a:t> = </a:t>
            </a:r>
          </a:p>
          <a:p>
            <a:pPr lvl="1">
              <a:lnSpc>
                <a:spcPct val="150000"/>
              </a:lnSpc>
            </a:pPr>
            <a:r>
              <a:rPr lang="en-US" b="1" dirty="0">
                <a:solidFill>
                  <a:schemeClr val="bg1"/>
                </a:solidFill>
              </a:rPr>
              <a:t>110 </a:t>
            </a:r>
          </a:p>
        </p:txBody>
      </p:sp>
    </p:spTree>
    <p:extLst>
      <p:ext uri="{BB962C8B-B14F-4D97-AF65-F5344CB8AC3E}">
        <p14:creationId xmlns:p14="http://schemas.microsoft.com/office/powerpoint/2010/main" val="387701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90" y="188640"/>
            <a:ext cx="5739072" cy="754694"/>
          </a:xfrm>
          <a:prstGeom prst="rect">
            <a:avLst/>
          </a:prstGeom>
        </p:spPr>
        <p:txBody>
          <a:bodyPr wrap="none">
            <a:spAutoFit/>
          </a:bodyPr>
          <a:lstStyle/>
          <a:p>
            <a:pPr>
              <a:lnSpc>
                <a:spcPct val="150000"/>
              </a:lnSpc>
            </a:pPr>
            <a:r>
              <a:rPr lang="en-US" sz="3200" b="1" dirty="0">
                <a:solidFill>
                  <a:schemeClr val="bg1"/>
                </a:solidFill>
                <a:latin typeface="Candara" pitchFamily="34" charset="0"/>
              </a:rPr>
              <a:t>Convolution and </a:t>
            </a:r>
            <a:r>
              <a:rPr lang="en-US" sz="3200" b="1" dirty="0" err="1">
                <a:solidFill>
                  <a:schemeClr val="bg1"/>
                </a:solidFill>
                <a:latin typeface="Candara" pitchFamily="34" charset="0"/>
              </a:rPr>
              <a:t>Deconvolution</a:t>
            </a:r>
            <a:endParaRPr lang="en-US" sz="3200" b="1" dirty="0">
              <a:solidFill>
                <a:schemeClr val="bg1"/>
              </a:solidFill>
              <a:latin typeface="Candara" pitchFamily="34" charset="0"/>
            </a:endParaRPr>
          </a:p>
        </p:txBody>
      </p:sp>
      <p:sp>
        <p:nvSpPr>
          <p:cNvPr id="4" name="Rectangle 3"/>
          <p:cNvSpPr/>
          <p:nvPr/>
        </p:nvSpPr>
        <p:spPr>
          <a:xfrm>
            <a:off x="467544" y="1052736"/>
            <a:ext cx="8208912" cy="1477328"/>
          </a:xfrm>
          <a:prstGeom prst="rect">
            <a:avLst/>
          </a:prstGeom>
        </p:spPr>
        <p:txBody>
          <a:bodyPr wrap="square">
            <a:spAutoFit/>
          </a:bodyPr>
          <a:lstStyle/>
          <a:p>
            <a:pPr marL="285750" indent="-285750">
              <a:buFont typeface="Wingdings" pitchFamily="2" charset="2"/>
              <a:buChar char="§"/>
            </a:pPr>
            <a:r>
              <a:rPr lang="en-US" dirty="0"/>
              <a:t>Polynomial </a:t>
            </a:r>
            <a:r>
              <a:rPr lang="en-US" dirty="0">
                <a:solidFill>
                  <a:schemeClr val="bg1"/>
                </a:solidFill>
              </a:rPr>
              <a:t>multiplication</a:t>
            </a:r>
            <a:r>
              <a:rPr lang="en-US" dirty="0"/>
              <a:t> and </a:t>
            </a:r>
            <a:r>
              <a:rPr lang="en-US" dirty="0">
                <a:solidFill>
                  <a:schemeClr val="bg1"/>
                </a:solidFill>
              </a:rPr>
              <a:t>division</a:t>
            </a:r>
            <a:r>
              <a:rPr lang="en-US" dirty="0"/>
              <a:t> correspond to the operations convolution and </a:t>
            </a:r>
            <a:r>
              <a:rPr lang="en-US" dirty="0" err="1"/>
              <a:t>deconvolution</a:t>
            </a:r>
            <a:r>
              <a:rPr lang="en-US" dirty="0"/>
              <a:t>. </a:t>
            </a:r>
            <a:endParaRPr lang="en-US" dirty="0" smtClean="0"/>
          </a:p>
          <a:p>
            <a:pPr marL="742950" lvl="1" indent="-285750">
              <a:buFont typeface="Courier New" pitchFamily="49" charset="0"/>
              <a:buChar char="o"/>
            </a:pPr>
            <a:r>
              <a:rPr lang="en-US" dirty="0" smtClean="0"/>
              <a:t>The </a:t>
            </a:r>
            <a:r>
              <a:rPr lang="en-US" dirty="0"/>
              <a:t>functions </a:t>
            </a:r>
            <a:r>
              <a:rPr lang="en-US" dirty="0" err="1">
                <a:solidFill>
                  <a:schemeClr val="bg1"/>
                </a:solidFill>
              </a:rPr>
              <a:t>conv</a:t>
            </a:r>
            <a:r>
              <a:rPr lang="en-US" dirty="0">
                <a:solidFill>
                  <a:schemeClr val="bg1"/>
                </a:solidFill>
              </a:rPr>
              <a:t> </a:t>
            </a:r>
            <a:r>
              <a:rPr lang="en-US" dirty="0"/>
              <a:t>and </a:t>
            </a:r>
            <a:r>
              <a:rPr lang="en-US" dirty="0" err="1">
                <a:solidFill>
                  <a:schemeClr val="bg1"/>
                </a:solidFill>
              </a:rPr>
              <a:t>deconv</a:t>
            </a:r>
            <a:r>
              <a:rPr lang="en-US" dirty="0">
                <a:solidFill>
                  <a:schemeClr val="bg1"/>
                </a:solidFill>
              </a:rPr>
              <a:t> </a:t>
            </a:r>
            <a:r>
              <a:rPr lang="en-US" dirty="0"/>
              <a:t>implement these operations. </a:t>
            </a:r>
            <a:endParaRPr lang="en-US" dirty="0" smtClean="0"/>
          </a:p>
          <a:p>
            <a:pPr marL="742950" lvl="1" indent="-285750">
              <a:buFont typeface="Courier New" pitchFamily="49" charset="0"/>
              <a:buChar char="o"/>
            </a:pPr>
            <a:r>
              <a:rPr lang="en-US" dirty="0" smtClean="0"/>
              <a:t>Consider </a:t>
            </a:r>
            <a:r>
              <a:rPr lang="en-US" dirty="0"/>
              <a:t>the polynomials </a:t>
            </a:r>
            <a:r>
              <a:rPr lang="en-US" dirty="0" smtClean="0">
                <a:solidFill>
                  <a:schemeClr val="bg1"/>
                </a:solidFill>
              </a:rPr>
              <a:t>a(s )=s</a:t>
            </a:r>
            <a:r>
              <a:rPr lang="en-US" baseline="30000" dirty="0" smtClean="0">
                <a:solidFill>
                  <a:schemeClr val="bg1"/>
                </a:solidFill>
              </a:rPr>
              <a:t>2</a:t>
            </a:r>
            <a:r>
              <a:rPr lang="en-US" dirty="0" smtClean="0">
                <a:solidFill>
                  <a:schemeClr val="bg1"/>
                </a:solidFill>
              </a:rPr>
              <a:t>+2s+3</a:t>
            </a:r>
            <a:r>
              <a:rPr lang="en-US" dirty="0" smtClean="0"/>
              <a:t> </a:t>
            </a:r>
            <a:r>
              <a:rPr lang="en-US" dirty="0"/>
              <a:t>and </a:t>
            </a:r>
            <a:r>
              <a:rPr lang="en-US" dirty="0">
                <a:solidFill>
                  <a:schemeClr val="bg1"/>
                </a:solidFill>
              </a:rPr>
              <a:t>b</a:t>
            </a:r>
            <a:r>
              <a:rPr lang="en-US" dirty="0" smtClean="0">
                <a:solidFill>
                  <a:schemeClr val="bg1"/>
                </a:solidFill>
              </a:rPr>
              <a:t>(s )=4s</a:t>
            </a:r>
            <a:r>
              <a:rPr lang="en-US" baseline="30000" dirty="0" smtClean="0">
                <a:solidFill>
                  <a:schemeClr val="bg1"/>
                </a:solidFill>
              </a:rPr>
              <a:t>2</a:t>
            </a:r>
            <a:r>
              <a:rPr lang="en-US" dirty="0" smtClean="0">
                <a:solidFill>
                  <a:schemeClr val="bg1"/>
                </a:solidFill>
              </a:rPr>
              <a:t>+5s+6 </a:t>
            </a:r>
            <a:r>
              <a:rPr lang="en-US" dirty="0"/>
              <a:t>. </a:t>
            </a:r>
            <a:endParaRPr lang="en-US" dirty="0" smtClean="0"/>
          </a:p>
          <a:p>
            <a:pPr marL="742950" lvl="1" indent="-285750">
              <a:buFont typeface="Courier New" pitchFamily="49" charset="0"/>
              <a:buChar char="o"/>
            </a:pPr>
            <a:r>
              <a:rPr lang="en-US" dirty="0" smtClean="0"/>
              <a:t>To </a:t>
            </a:r>
            <a:r>
              <a:rPr lang="en-US" dirty="0"/>
              <a:t>compute their product, </a:t>
            </a:r>
          </a:p>
        </p:txBody>
      </p:sp>
      <p:sp>
        <p:nvSpPr>
          <p:cNvPr id="5" name="Rectangle 4"/>
          <p:cNvSpPr/>
          <p:nvPr/>
        </p:nvSpPr>
        <p:spPr>
          <a:xfrm>
            <a:off x="1187624" y="2530625"/>
            <a:ext cx="2164006" cy="923330"/>
          </a:xfrm>
          <a:prstGeom prst="rect">
            <a:avLst/>
          </a:prstGeom>
        </p:spPr>
        <p:txBody>
          <a:bodyPr wrap="square">
            <a:spAutoFit/>
          </a:bodyPr>
          <a:lstStyle/>
          <a:p>
            <a:r>
              <a:rPr lang="pt-BR" dirty="0" smtClean="0"/>
              <a:t>&gt;&gt; a </a:t>
            </a:r>
            <a:r>
              <a:rPr lang="pt-BR" dirty="0"/>
              <a:t>= [1 2 3]; </a:t>
            </a:r>
            <a:endParaRPr lang="pt-BR" dirty="0" smtClean="0"/>
          </a:p>
          <a:p>
            <a:r>
              <a:rPr lang="pt-BR" dirty="0"/>
              <a:t>&gt;&gt; b = [4 5 6]; </a:t>
            </a:r>
          </a:p>
          <a:p>
            <a:r>
              <a:rPr lang="en-US" dirty="0" smtClean="0"/>
              <a:t>&gt;&gt; c </a:t>
            </a:r>
            <a:r>
              <a:rPr lang="en-US" dirty="0"/>
              <a:t>= </a:t>
            </a:r>
            <a:r>
              <a:rPr lang="en-US" dirty="0" err="1"/>
              <a:t>conv</a:t>
            </a:r>
            <a:r>
              <a:rPr lang="en-US" dirty="0"/>
              <a:t>(</a:t>
            </a:r>
            <a:r>
              <a:rPr lang="en-US" dirty="0" err="1"/>
              <a:t>a,b</a:t>
            </a:r>
            <a:r>
              <a:rPr lang="en-US" dirty="0"/>
              <a:t>) </a:t>
            </a:r>
          </a:p>
        </p:txBody>
      </p:sp>
      <p:sp>
        <p:nvSpPr>
          <p:cNvPr id="6" name="Rectangle 5"/>
          <p:cNvSpPr/>
          <p:nvPr/>
        </p:nvSpPr>
        <p:spPr>
          <a:xfrm>
            <a:off x="1763688" y="3483207"/>
            <a:ext cx="2016224" cy="646331"/>
          </a:xfrm>
          <a:prstGeom prst="rect">
            <a:avLst/>
          </a:prstGeom>
        </p:spPr>
        <p:txBody>
          <a:bodyPr wrap="square">
            <a:spAutoFit/>
          </a:bodyPr>
          <a:lstStyle/>
          <a:p>
            <a:r>
              <a:rPr lang="en-US" b="1" dirty="0">
                <a:solidFill>
                  <a:schemeClr val="bg1"/>
                </a:solidFill>
              </a:rPr>
              <a:t>c = </a:t>
            </a:r>
          </a:p>
          <a:p>
            <a:r>
              <a:rPr lang="en-US" b="1" dirty="0">
                <a:solidFill>
                  <a:schemeClr val="bg1"/>
                </a:solidFill>
              </a:rPr>
              <a:t>4 </a:t>
            </a:r>
            <a:r>
              <a:rPr lang="en-US" b="1" dirty="0" smtClean="0">
                <a:solidFill>
                  <a:schemeClr val="bg1"/>
                </a:solidFill>
              </a:rPr>
              <a:t>  13   28   </a:t>
            </a:r>
            <a:r>
              <a:rPr lang="en-US" b="1" dirty="0">
                <a:solidFill>
                  <a:schemeClr val="bg1"/>
                </a:solidFill>
              </a:rPr>
              <a:t>27 </a:t>
            </a:r>
            <a:r>
              <a:rPr lang="en-US" b="1" dirty="0" smtClean="0">
                <a:solidFill>
                  <a:schemeClr val="bg1"/>
                </a:solidFill>
              </a:rPr>
              <a:t>  18 </a:t>
            </a:r>
            <a:endParaRPr lang="en-US" b="1" dirty="0">
              <a:solidFill>
                <a:schemeClr val="bg1"/>
              </a:solidFill>
            </a:endParaRPr>
          </a:p>
        </p:txBody>
      </p:sp>
      <p:sp>
        <p:nvSpPr>
          <p:cNvPr id="8" name="Rectangle 7"/>
          <p:cNvSpPr/>
          <p:nvPr/>
        </p:nvSpPr>
        <p:spPr>
          <a:xfrm>
            <a:off x="895826" y="4146496"/>
            <a:ext cx="6124446" cy="369332"/>
          </a:xfrm>
          <a:prstGeom prst="rect">
            <a:avLst/>
          </a:prstGeom>
        </p:spPr>
        <p:txBody>
          <a:bodyPr wrap="square">
            <a:spAutoFit/>
          </a:bodyPr>
          <a:lstStyle/>
          <a:p>
            <a:pPr marL="285750" indent="-285750">
              <a:buFont typeface="Courier New" pitchFamily="49" charset="0"/>
              <a:buChar char="o"/>
            </a:pPr>
            <a:r>
              <a:rPr lang="en-US" dirty="0"/>
              <a:t>Use </a:t>
            </a:r>
            <a:r>
              <a:rPr lang="en-US" dirty="0" err="1"/>
              <a:t>deconvolution</a:t>
            </a:r>
            <a:r>
              <a:rPr lang="en-US" dirty="0"/>
              <a:t> to divide back out of the product: </a:t>
            </a:r>
          </a:p>
        </p:txBody>
      </p:sp>
      <p:sp>
        <p:nvSpPr>
          <p:cNvPr id="9" name="Rectangle 8"/>
          <p:cNvSpPr/>
          <p:nvPr/>
        </p:nvSpPr>
        <p:spPr>
          <a:xfrm>
            <a:off x="1187624" y="4725144"/>
            <a:ext cx="4572000" cy="369332"/>
          </a:xfrm>
          <a:prstGeom prst="rect">
            <a:avLst/>
          </a:prstGeom>
        </p:spPr>
        <p:txBody>
          <a:bodyPr>
            <a:spAutoFit/>
          </a:bodyPr>
          <a:lstStyle/>
          <a:p>
            <a:r>
              <a:rPr lang="en-US" dirty="0"/>
              <a:t>&gt;&gt;[</a:t>
            </a:r>
            <a:r>
              <a:rPr lang="en-US" dirty="0" err="1"/>
              <a:t>q,r</a:t>
            </a:r>
            <a:r>
              <a:rPr lang="en-US" dirty="0"/>
              <a:t>] = </a:t>
            </a:r>
            <a:r>
              <a:rPr lang="en-US" dirty="0" err="1"/>
              <a:t>deconv</a:t>
            </a:r>
            <a:r>
              <a:rPr lang="en-US" dirty="0"/>
              <a:t>(</a:t>
            </a:r>
            <a:r>
              <a:rPr lang="en-US" dirty="0" err="1"/>
              <a:t>c,a</a:t>
            </a:r>
            <a:r>
              <a:rPr lang="en-US" dirty="0"/>
              <a:t>) </a:t>
            </a:r>
          </a:p>
        </p:txBody>
      </p:sp>
      <p:sp>
        <p:nvSpPr>
          <p:cNvPr id="10" name="Rectangle 9"/>
          <p:cNvSpPr/>
          <p:nvPr/>
        </p:nvSpPr>
        <p:spPr>
          <a:xfrm>
            <a:off x="1763688" y="5301208"/>
            <a:ext cx="1512168" cy="1200329"/>
          </a:xfrm>
          <a:prstGeom prst="rect">
            <a:avLst/>
          </a:prstGeom>
        </p:spPr>
        <p:txBody>
          <a:bodyPr wrap="square">
            <a:spAutoFit/>
          </a:bodyPr>
          <a:lstStyle/>
          <a:p>
            <a:r>
              <a:rPr lang="en-US" b="1" dirty="0">
                <a:solidFill>
                  <a:schemeClr val="bg1"/>
                </a:solidFill>
              </a:rPr>
              <a:t>q = </a:t>
            </a:r>
          </a:p>
          <a:p>
            <a:r>
              <a:rPr lang="en-US" b="1" dirty="0">
                <a:solidFill>
                  <a:schemeClr val="bg1"/>
                </a:solidFill>
              </a:rPr>
              <a:t>4 </a:t>
            </a:r>
            <a:r>
              <a:rPr lang="en-US" b="1" dirty="0" smtClean="0">
                <a:solidFill>
                  <a:schemeClr val="bg1"/>
                </a:solidFill>
              </a:rPr>
              <a:t>  5   6 </a:t>
            </a:r>
            <a:endParaRPr lang="en-US" b="1" dirty="0">
              <a:solidFill>
                <a:schemeClr val="bg1"/>
              </a:solidFill>
            </a:endParaRPr>
          </a:p>
          <a:p>
            <a:r>
              <a:rPr lang="en-US" b="1" dirty="0">
                <a:solidFill>
                  <a:schemeClr val="bg1"/>
                </a:solidFill>
              </a:rPr>
              <a:t>r = </a:t>
            </a:r>
          </a:p>
          <a:p>
            <a:r>
              <a:rPr lang="en-US" b="1" dirty="0">
                <a:solidFill>
                  <a:schemeClr val="bg1"/>
                </a:solidFill>
              </a:rPr>
              <a:t>0 </a:t>
            </a:r>
            <a:r>
              <a:rPr lang="en-US" b="1" dirty="0" smtClean="0">
                <a:solidFill>
                  <a:schemeClr val="bg1"/>
                </a:solidFill>
              </a:rPr>
              <a:t>  0   0   0   0 </a:t>
            </a:r>
            <a:endParaRPr lang="en-US" b="1" dirty="0">
              <a:solidFill>
                <a:schemeClr val="bg1"/>
              </a:solidFill>
            </a:endParaRPr>
          </a:p>
        </p:txBody>
      </p:sp>
      <p:sp>
        <p:nvSpPr>
          <p:cNvPr id="11" name="Rectangle 10"/>
          <p:cNvSpPr/>
          <p:nvPr/>
        </p:nvSpPr>
        <p:spPr>
          <a:xfrm>
            <a:off x="4316787" y="5488307"/>
            <a:ext cx="1241045"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pt-BR" dirty="0"/>
              <a:t>b = [4 5 6]; </a:t>
            </a:r>
          </a:p>
        </p:txBody>
      </p:sp>
      <p:cxnSp>
        <p:nvCxnSpPr>
          <p:cNvPr id="22" name="Straight Arrow Connector 21"/>
          <p:cNvCxnSpPr/>
          <p:nvPr/>
        </p:nvCxnSpPr>
        <p:spPr>
          <a:xfrm flipH="1">
            <a:off x="3181826" y="5672973"/>
            <a:ext cx="103013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6644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90" y="188640"/>
            <a:ext cx="4305987" cy="754694"/>
          </a:xfrm>
          <a:prstGeom prst="rect">
            <a:avLst/>
          </a:prstGeom>
        </p:spPr>
        <p:txBody>
          <a:bodyPr wrap="none">
            <a:spAutoFit/>
          </a:bodyPr>
          <a:lstStyle/>
          <a:p>
            <a:pPr>
              <a:lnSpc>
                <a:spcPct val="150000"/>
              </a:lnSpc>
            </a:pPr>
            <a:r>
              <a:rPr lang="en-US" sz="3200" b="1" dirty="0">
                <a:solidFill>
                  <a:schemeClr val="bg1"/>
                </a:solidFill>
                <a:latin typeface="Candara" pitchFamily="34" charset="0"/>
              </a:rPr>
              <a:t>Polynomial Derivatives </a:t>
            </a:r>
          </a:p>
        </p:txBody>
      </p:sp>
      <p:sp>
        <p:nvSpPr>
          <p:cNvPr id="4" name="Rectangle 3"/>
          <p:cNvSpPr/>
          <p:nvPr/>
        </p:nvSpPr>
        <p:spPr>
          <a:xfrm>
            <a:off x="467544" y="1052736"/>
            <a:ext cx="8208912" cy="923330"/>
          </a:xfrm>
          <a:prstGeom prst="rect">
            <a:avLst/>
          </a:prstGeom>
        </p:spPr>
        <p:txBody>
          <a:bodyPr wrap="square">
            <a:spAutoFit/>
          </a:bodyPr>
          <a:lstStyle/>
          <a:p>
            <a:pPr marL="285750" indent="-285750">
              <a:lnSpc>
                <a:spcPct val="150000"/>
              </a:lnSpc>
              <a:buFont typeface="Wingdings" pitchFamily="2" charset="2"/>
              <a:buChar char="§"/>
            </a:pPr>
            <a:r>
              <a:rPr lang="en-US" dirty="0"/>
              <a:t>The </a:t>
            </a:r>
            <a:r>
              <a:rPr lang="en-US" dirty="0" err="1">
                <a:solidFill>
                  <a:schemeClr val="bg1"/>
                </a:solidFill>
              </a:rPr>
              <a:t>polyder</a:t>
            </a:r>
            <a:r>
              <a:rPr lang="en-US" dirty="0">
                <a:solidFill>
                  <a:schemeClr val="bg1"/>
                </a:solidFill>
              </a:rPr>
              <a:t> </a:t>
            </a:r>
            <a:r>
              <a:rPr lang="en-US" dirty="0"/>
              <a:t>function computes the derivative of any polynomial. </a:t>
            </a:r>
            <a:endParaRPr lang="en-US" dirty="0" smtClean="0"/>
          </a:p>
          <a:p>
            <a:pPr marL="742950" lvl="1" indent="-285750">
              <a:lnSpc>
                <a:spcPct val="150000"/>
              </a:lnSpc>
              <a:buFont typeface="Courier New" pitchFamily="49" charset="0"/>
              <a:buChar char="o"/>
            </a:pPr>
            <a:r>
              <a:rPr lang="en-US" dirty="0" smtClean="0"/>
              <a:t>To </a:t>
            </a:r>
            <a:r>
              <a:rPr lang="en-US" dirty="0"/>
              <a:t>obtain the derivative of the </a:t>
            </a:r>
            <a:r>
              <a:rPr lang="en-US" dirty="0" smtClean="0"/>
              <a:t>polynomial.</a:t>
            </a:r>
            <a:endParaRPr lang="en-US" dirty="0"/>
          </a:p>
        </p:txBody>
      </p:sp>
      <p:sp>
        <p:nvSpPr>
          <p:cNvPr id="5" name="Rectangle 4"/>
          <p:cNvSpPr/>
          <p:nvPr/>
        </p:nvSpPr>
        <p:spPr>
          <a:xfrm>
            <a:off x="1187826" y="1933105"/>
            <a:ext cx="2164006" cy="923330"/>
          </a:xfrm>
          <a:prstGeom prst="rect">
            <a:avLst/>
          </a:prstGeom>
        </p:spPr>
        <p:txBody>
          <a:bodyPr wrap="square">
            <a:spAutoFit/>
          </a:bodyPr>
          <a:lstStyle/>
          <a:p>
            <a:pPr>
              <a:lnSpc>
                <a:spcPct val="150000"/>
              </a:lnSpc>
            </a:pPr>
            <a:r>
              <a:rPr lang="en-US" dirty="0"/>
              <a:t>&gt;&gt;p= [1 0 -2 -5] </a:t>
            </a:r>
          </a:p>
          <a:p>
            <a:pPr>
              <a:lnSpc>
                <a:spcPct val="150000"/>
              </a:lnSpc>
            </a:pPr>
            <a:r>
              <a:rPr lang="en-US" dirty="0"/>
              <a:t>&gt;&gt;q = </a:t>
            </a:r>
            <a:r>
              <a:rPr lang="en-US" dirty="0" err="1"/>
              <a:t>polyder</a:t>
            </a:r>
            <a:r>
              <a:rPr lang="en-US" dirty="0"/>
              <a:t>(p) </a:t>
            </a:r>
          </a:p>
        </p:txBody>
      </p:sp>
      <p:sp>
        <p:nvSpPr>
          <p:cNvPr id="6" name="Rectangle 5"/>
          <p:cNvSpPr/>
          <p:nvPr/>
        </p:nvSpPr>
        <p:spPr>
          <a:xfrm>
            <a:off x="1763688" y="2789200"/>
            <a:ext cx="2016224" cy="646331"/>
          </a:xfrm>
          <a:prstGeom prst="rect">
            <a:avLst/>
          </a:prstGeom>
        </p:spPr>
        <p:txBody>
          <a:bodyPr wrap="square">
            <a:spAutoFit/>
          </a:bodyPr>
          <a:lstStyle/>
          <a:p>
            <a:r>
              <a:rPr lang="en-US" b="1" dirty="0">
                <a:solidFill>
                  <a:schemeClr val="bg1"/>
                </a:solidFill>
              </a:rPr>
              <a:t>q = </a:t>
            </a:r>
          </a:p>
          <a:p>
            <a:r>
              <a:rPr lang="en-US" b="1" dirty="0" smtClean="0">
                <a:solidFill>
                  <a:schemeClr val="bg1"/>
                </a:solidFill>
              </a:rPr>
              <a:t>    3     0    -</a:t>
            </a:r>
            <a:r>
              <a:rPr lang="en-US" b="1" dirty="0">
                <a:solidFill>
                  <a:schemeClr val="bg1"/>
                </a:solidFill>
              </a:rPr>
              <a:t>2 </a:t>
            </a:r>
          </a:p>
        </p:txBody>
      </p:sp>
      <p:sp>
        <p:nvSpPr>
          <p:cNvPr id="12" name="Rectangle 11"/>
          <p:cNvSpPr/>
          <p:nvPr/>
        </p:nvSpPr>
        <p:spPr>
          <a:xfrm>
            <a:off x="513821" y="3435531"/>
            <a:ext cx="8450668" cy="923330"/>
          </a:xfrm>
          <a:prstGeom prst="rect">
            <a:avLst/>
          </a:prstGeom>
        </p:spPr>
        <p:txBody>
          <a:bodyPr wrap="square">
            <a:spAutoFit/>
          </a:bodyPr>
          <a:lstStyle/>
          <a:p>
            <a:pPr marL="285750" indent="-285750">
              <a:lnSpc>
                <a:spcPct val="150000"/>
              </a:lnSpc>
              <a:buFont typeface="Wingdings" pitchFamily="2" charset="2"/>
              <a:buChar char="§"/>
            </a:pPr>
            <a:r>
              <a:rPr lang="en-US" dirty="0" err="1">
                <a:solidFill>
                  <a:schemeClr val="bg1"/>
                </a:solidFill>
              </a:rPr>
              <a:t>polyder</a:t>
            </a:r>
            <a:r>
              <a:rPr lang="en-US" dirty="0">
                <a:solidFill>
                  <a:schemeClr val="bg1"/>
                </a:solidFill>
              </a:rPr>
              <a:t> </a:t>
            </a:r>
            <a:r>
              <a:rPr lang="en-US" dirty="0"/>
              <a:t>also computes the derivative of the product or quotient of </a:t>
            </a:r>
            <a:r>
              <a:rPr lang="en-US" dirty="0" smtClean="0"/>
              <a:t>two polynomials</a:t>
            </a:r>
            <a:r>
              <a:rPr lang="en-US" dirty="0"/>
              <a:t>. </a:t>
            </a:r>
            <a:endParaRPr lang="en-US" dirty="0" smtClean="0"/>
          </a:p>
          <a:p>
            <a:pPr marL="742950" lvl="1" indent="-285750">
              <a:lnSpc>
                <a:spcPct val="150000"/>
              </a:lnSpc>
              <a:buFont typeface="Courier New" pitchFamily="49" charset="0"/>
              <a:buChar char="o"/>
            </a:pPr>
            <a:r>
              <a:rPr lang="en-US" dirty="0" smtClean="0"/>
              <a:t>For </a:t>
            </a:r>
            <a:r>
              <a:rPr lang="en-US" dirty="0"/>
              <a:t>example, create two polynomials </a:t>
            </a:r>
            <a:r>
              <a:rPr lang="en-US" dirty="0">
                <a:solidFill>
                  <a:schemeClr val="bg1"/>
                </a:solidFill>
              </a:rPr>
              <a:t>a</a:t>
            </a:r>
            <a:r>
              <a:rPr lang="en-US" dirty="0"/>
              <a:t> and </a:t>
            </a:r>
            <a:r>
              <a:rPr lang="en-US" dirty="0">
                <a:solidFill>
                  <a:schemeClr val="bg1"/>
                </a:solidFill>
              </a:rPr>
              <a:t>b</a:t>
            </a:r>
            <a:r>
              <a:rPr lang="en-US" dirty="0"/>
              <a:t>: </a:t>
            </a:r>
          </a:p>
        </p:txBody>
      </p:sp>
      <p:sp>
        <p:nvSpPr>
          <p:cNvPr id="13" name="Rectangle 12"/>
          <p:cNvSpPr/>
          <p:nvPr/>
        </p:nvSpPr>
        <p:spPr>
          <a:xfrm>
            <a:off x="1187826" y="4350536"/>
            <a:ext cx="2164006" cy="646331"/>
          </a:xfrm>
          <a:prstGeom prst="rect">
            <a:avLst/>
          </a:prstGeom>
        </p:spPr>
        <p:txBody>
          <a:bodyPr wrap="square">
            <a:spAutoFit/>
          </a:bodyPr>
          <a:lstStyle/>
          <a:p>
            <a:r>
              <a:rPr lang="en-US" dirty="0"/>
              <a:t>&gt;&gt;a = [1 3 5]; </a:t>
            </a:r>
          </a:p>
          <a:p>
            <a:r>
              <a:rPr lang="en-US" dirty="0"/>
              <a:t>&gt;&gt;b = [2 4 6]; </a:t>
            </a:r>
          </a:p>
        </p:txBody>
      </p:sp>
      <p:sp>
        <p:nvSpPr>
          <p:cNvPr id="14" name="Rectangle 13"/>
          <p:cNvSpPr/>
          <p:nvPr/>
        </p:nvSpPr>
        <p:spPr>
          <a:xfrm>
            <a:off x="539552" y="5013176"/>
            <a:ext cx="8450668" cy="461665"/>
          </a:xfrm>
          <a:prstGeom prst="rect">
            <a:avLst/>
          </a:prstGeom>
        </p:spPr>
        <p:txBody>
          <a:bodyPr wrap="square">
            <a:spAutoFit/>
          </a:bodyPr>
          <a:lstStyle/>
          <a:p>
            <a:pPr marL="285750" indent="-285750">
              <a:lnSpc>
                <a:spcPct val="150000"/>
              </a:lnSpc>
              <a:buFont typeface="Wingdings" pitchFamily="2" charset="2"/>
              <a:buChar char="§"/>
            </a:pPr>
            <a:r>
              <a:rPr lang="en-US" sz="1600" dirty="0"/>
              <a:t>Calculate the </a:t>
            </a:r>
            <a:r>
              <a:rPr lang="en-US" sz="1600" dirty="0">
                <a:solidFill>
                  <a:schemeClr val="bg1"/>
                </a:solidFill>
              </a:rPr>
              <a:t>derivative</a:t>
            </a:r>
            <a:r>
              <a:rPr lang="en-US" sz="1600" dirty="0"/>
              <a:t> of the product </a:t>
            </a:r>
            <a:r>
              <a:rPr lang="en-US" sz="1600" dirty="0">
                <a:solidFill>
                  <a:schemeClr val="bg1"/>
                </a:solidFill>
              </a:rPr>
              <a:t>a*b</a:t>
            </a:r>
            <a:r>
              <a:rPr lang="en-US" sz="1600" dirty="0"/>
              <a:t> by calling </a:t>
            </a:r>
            <a:r>
              <a:rPr lang="en-US" sz="1600" dirty="0" err="1">
                <a:solidFill>
                  <a:schemeClr val="bg1"/>
                </a:solidFill>
              </a:rPr>
              <a:t>polyder</a:t>
            </a:r>
            <a:r>
              <a:rPr lang="en-US" sz="1600" dirty="0">
                <a:solidFill>
                  <a:schemeClr val="bg1"/>
                </a:solidFill>
              </a:rPr>
              <a:t> </a:t>
            </a:r>
            <a:r>
              <a:rPr lang="en-US" sz="1600" dirty="0"/>
              <a:t>with a single output argument: </a:t>
            </a:r>
          </a:p>
        </p:txBody>
      </p:sp>
      <p:sp>
        <p:nvSpPr>
          <p:cNvPr id="2" name="Rectangle 1"/>
          <p:cNvSpPr/>
          <p:nvPr/>
        </p:nvSpPr>
        <p:spPr>
          <a:xfrm>
            <a:off x="1222268" y="5436625"/>
            <a:ext cx="4572000" cy="923330"/>
          </a:xfrm>
          <a:prstGeom prst="rect">
            <a:avLst/>
          </a:prstGeom>
        </p:spPr>
        <p:txBody>
          <a:bodyPr>
            <a:spAutoFit/>
          </a:bodyPr>
          <a:lstStyle/>
          <a:p>
            <a:r>
              <a:rPr lang="en-US" dirty="0"/>
              <a:t>&gt;&gt;c = </a:t>
            </a:r>
            <a:r>
              <a:rPr lang="en-US" dirty="0" err="1"/>
              <a:t>polyder</a:t>
            </a:r>
            <a:r>
              <a:rPr lang="en-US" dirty="0"/>
              <a:t>(</a:t>
            </a:r>
            <a:r>
              <a:rPr lang="en-US" dirty="0" err="1"/>
              <a:t>a,b</a:t>
            </a:r>
            <a:r>
              <a:rPr lang="en-US" dirty="0"/>
              <a:t>) </a:t>
            </a:r>
          </a:p>
          <a:p>
            <a:pPr lvl="1"/>
            <a:r>
              <a:rPr lang="en-US" b="1" dirty="0" smtClean="0">
                <a:solidFill>
                  <a:schemeClr val="bg1"/>
                </a:solidFill>
              </a:rPr>
              <a:t>c </a:t>
            </a:r>
            <a:r>
              <a:rPr lang="en-US" b="1" dirty="0">
                <a:solidFill>
                  <a:schemeClr val="bg1"/>
                </a:solidFill>
              </a:rPr>
              <a:t>= </a:t>
            </a:r>
          </a:p>
          <a:p>
            <a:pPr lvl="1"/>
            <a:r>
              <a:rPr lang="en-US" b="1" dirty="0" smtClean="0">
                <a:solidFill>
                  <a:schemeClr val="bg1"/>
                </a:solidFill>
              </a:rPr>
              <a:t>     8   30   </a:t>
            </a:r>
            <a:r>
              <a:rPr lang="en-US" b="1" dirty="0">
                <a:solidFill>
                  <a:schemeClr val="bg1"/>
                </a:solidFill>
              </a:rPr>
              <a:t>56 </a:t>
            </a:r>
            <a:r>
              <a:rPr lang="en-US" b="1" dirty="0" smtClean="0">
                <a:solidFill>
                  <a:schemeClr val="bg1"/>
                </a:solidFill>
              </a:rPr>
              <a:t>  38 </a:t>
            </a:r>
            <a:endParaRPr lang="en-US" b="1" dirty="0">
              <a:solidFill>
                <a:schemeClr val="bg1"/>
              </a:solidFill>
            </a:endParaRPr>
          </a:p>
        </p:txBody>
      </p:sp>
    </p:spTree>
    <p:extLst>
      <p:ext uri="{BB962C8B-B14F-4D97-AF65-F5344CB8AC3E}">
        <p14:creationId xmlns:p14="http://schemas.microsoft.com/office/powerpoint/2010/main" val="33159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2" grpId="0"/>
      <p:bldP spid="13" grpId="0"/>
      <p:bldP spid="1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90" y="188640"/>
            <a:ext cx="5894562" cy="830997"/>
          </a:xfrm>
          <a:prstGeom prst="rect">
            <a:avLst/>
          </a:prstGeom>
        </p:spPr>
        <p:txBody>
          <a:bodyPr wrap="none">
            <a:spAutoFit/>
          </a:bodyPr>
          <a:lstStyle/>
          <a:p>
            <a:pPr>
              <a:lnSpc>
                <a:spcPct val="150000"/>
              </a:lnSpc>
            </a:pPr>
            <a:r>
              <a:rPr lang="en-US" sz="3200" b="1" dirty="0">
                <a:solidFill>
                  <a:schemeClr val="bg1"/>
                </a:solidFill>
                <a:latin typeface="Candara" pitchFamily="34" charset="0"/>
              </a:rPr>
              <a:t>Polynomial Derivatives </a:t>
            </a:r>
            <a:r>
              <a:rPr lang="en-US" sz="3200" dirty="0">
                <a:solidFill>
                  <a:schemeClr val="bg1"/>
                </a:solidFill>
                <a:latin typeface="Candara" pitchFamily="34" charset="0"/>
              </a:rPr>
              <a:t>(</a:t>
            </a:r>
            <a:r>
              <a:rPr lang="en-US" sz="3200" dirty="0" err="1">
                <a:solidFill>
                  <a:schemeClr val="bg1"/>
                </a:solidFill>
                <a:latin typeface="Candara" pitchFamily="34" charset="0"/>
              </a:rPr>
              <a:t>con’t</a:t>
            </a:r>
            <a:r>
              <a:rPr lang="en-US" sz="3200" dirty="0">
                <a:solidFill>
                  <a:schemeClr val="bg1"/>
                </a:solidFill>
                <a:latin typeface="Candara" pitchFamily="34" charset="0"/>
              </a:rPr>
              <a:t>…)</a:t>
            </a:r>
            <a:endParaRPr lang="en-US" sz="3200" b="1" dirty="0">
              <a:solidFill>
                <a:schemeClr val="bg1"/>
              </a:solidFill>
              <a:latin typeface="Candara" pitchFamily="34" charset="0"/>
            </a:endParaRPr>
          </a:p>
        </p:txBody>
      </p:sp>
      <p:sp>
        <p:nvSpPr>
          <p:cNvPr id="4" name="Rectangle 3"/>
          <p:cNvSpPr/>
          <p:nvPr/>
        </p:nvSpPr>
        <p:spPr>
          <a:xfrm>
            <a:off x="467544" y="1052736"/>
            <a:ext cx="8208912" cy="880369"/>
          </a:xfrm>
          <a:prstGeom prst="rect">
            <a:avLst/>
          </a:prstGeom>
        </p:spPr>
        <p:txBody>
          <a:bodyPr wrap="square">
            <a:spAutoFit/>
          </a:bodyPr>
          <a:lstStyle/>
          <a:p>
            <a:pPr marL="285750" indent="-285750">
              <a:lnSpc>
                <a:spcPct val="150000"/>
              </a:lnSpc>
              <a:buFont typeface="Wingdings" pitchFamily="2" charset="2"/>
              <a:buChar char="§"/>
            </a:pPr>
            <a:r>
              <a:rPr lang="en-US" dirty="0"/>
              <a:t>Calculate the derivative of the quotient a/b by calling </a:t>
            </a:r>
            <a:r>
              <a:rPr lang="en-US" dirty="0" err="1"/>
              <a:t>polyder</a:t>
            </a:r>
            <a:r>
              <a:rPr lang="en-US" dirty="0"/>
              <a:t> with two output arguments: </a:t>
            </a:r>
          </a:p>
        </p:txBody>
      </p:sp>
      <p:sp>
        <p:nvSpPr>
          <p:cNvPr id="5" name="Rectangle 4"/>
          <p:cNvSpPr/>
          <p:nvPr/>
        </p:nvSpPr>
        <p:spPr>
          <a:xfrm>
            <a:off x="1187826" y="1933105"/>
            <a:ext cx="2448070" cy="507831"/>
          </a:xfrm>
          <a:prstGeom prst="rect">
            <a:avLst/>
          </a:prstGeom>
        </p:spPr>
        <p:txBody>
          <a:bodyPr wrap="square">
            <a:spAutoFit/>
          </a:bodyPr>
          <a:lstStyle/>
          <a:p>
            <a:pPr>
              <a:lnSpc>
                <a:spcPct val="150000"/>
              </a:lnSpc>
            </a:pPr>
            <a:r>
              <a:rPr lang="en-US" dirty="0"/>
              <a:t>&gt;&gt;[</a:t>
            </a:r>
            <a:r>
              <a:rPr lang="en-US" dirty="0" err="1"/>
              <a:t>q,d</a:t>
            </a:r>
            <a:r>
              <a:rPr lang="en-US" dirty="0"/>
              <a:t>] = </a:t>
            </a:r>
            <a:r>
              <a:rPr lang="en-US" dirty="0" err="1"/>
              <a:t>polyder</a:t>
            </a:r>
            <a:r>
              <a:rPr lang="en-US" dirty="0"/>
              <a:t>(</a:t>
            </a:r>
            <a:r>
              <a:rPr lang="en-US" dirty="0" err="1"/>
              <a:t>a,b</a:t>
            </a:r>
            <a:r>
              <a:rPr lang="en-US" dirty="0"/>
              <a:t>) </a:t>
            </a:r>
          </a:p>
        </p:txBody>
      </p:sp>
      <p:sp>
        <p:nvSpPr>
          <p:cNvPr id="6" name="Rectangle 5"/>
          <p:cNvSpPr/>
          <p:nvPr/>
        </p:nvSpPr>
        <p:spPr>
          <a:xfrm>
            <a:off x="1763688" y="2466034"/>
            <a:ext cx="3240360" cy="1200329"/>
          </a:xfrm>
          <a:prstGeom prst="rect">
            <a:avLst/>
          </a:prstGeom>
        </p:spPr>
        <p:txBody>
          <a:bodyPr wrap="square">
            <a:spAutoFit/>
          </a:bodyPr>
          <a:lstStyle/>
          <a:p>
            <a:r>
              <a:rPr lang="en-US" b="1" dirty="0">
                <a:solidFill>
                  <a:schemeClr val="bg1"/>
                </a:solidFill>
              </a:rPr>
              <a:t>q = </a:t>
            </a:r>
          </a:p>
          <a:p>
            <a:r>
              <a:rPr lang="en-US" b="1" dirty="0" smtClean="0">
                <a:solidFill>
                  <a:schemeClr val="bg1"/>
                </a:solidFill>
              </a:rPr>
              <a:t>    -2   </a:t>
            </a:r>
            <a:r>
              <a:rPr lang="en-US" b="1" dirty="0">
                <a:solidFill>
                  <a:schemeClr val="bg1"/>
                </a:solidFill>
              </a:rPr>
              <a:t>-8 </a:t>
            </a:r>
            <a:r>
              <a:rPr lang="en-US" b="1" dirty="0" smtClean="0">
                <a:solidFill>
                  <a:schemeClr val="bg1"/>
                </a:solidFill>
              </a:rPr>
              <a:t>  -</a:t>
            </a:r>
            <a:r>
              <a:rPr lang="en-US" b="1" dirty="0">
                <a:solidFill>
                  <a:schemeClr val="bg1"/>
                </a:solidFill>
              </a:rPr>
              <a:t>2 </a:t>
            </a:r>
          </a:p>
          <a:p>
            <a:r>
              <a:rPr lang="en-US" b="1" dirty="0">
                <a:solidFill>
                  <a:schemeClr val="bg1"/>
                </a:solidFill>
              </a:rPr>
              <a:t>d = </a:t>
            </a:r>
          </a:p>
          <a:p>
            <a:r>
              <a:rPr lang="en-US" b="1" dirty="0" smtClean="0">
                <a:solidFill>
                  <a:schemeClr val="bg1"/>
                </a:solidFill>
              </a:rPr>
              <a:t>    4   16   40   48   </a:t>
            </a:r>
            <a:r>
              <a:rPr lang="en-US" b="1" dirty="0">
                <a:solidFill>
                  <a:schemeClr val="bg1"/>
                </a:solidFill>
              </a:rPr>
              <a:t>36 </a:t>
            </a:r>
          </a:p>
        </p:txBody>
      </p:sp>
      <p:sp>
        <p:nvSpPr>
          <p:cNvPr id="12" name="Rectangle 11"/>
          <p:cNvSpPr/>
          <p:nvPr/>
        </p:nvSpPr>
        <p:spPr>
          <a:xfrm>
            <a:off x="539552" y="4869160"/>
            <a:ext cx="8450668" cy="923330"/>
          </a:xfrm>
          <a:prstGeom prst="rect">
            <a:avLst/>
          </a:prstGeom>
        </p:spPr>
        <p:txBody>
          <a:bodyPr wrap="square">
            <a:spAutoFit/>
          </a:bodyPr>
          <a:lstStyle/>
          <a:p>
            <a:pPr marL="285750" indent="-285750">
              <a:lnSpc>
                <a:spcPct val="150000"/>
              </a:lnSpc>
              <a:buFont typeface="Wingdings" pitchFamily="2" charset="2"/>
              <a:buChar char="§"/>
            </a:pPr>
            <a:r>
              <a:rPr lang="en-US" dirty="0" err="1">
                <a:solidFill>
                  <a:schemeClr val="bg1"/>
                </a:solidFill>
              </a:rPr>
              <a:t>polyder</a:t>
            </a:r>
            <a:r>
              <a:rPr lang="en-US" dirty="0">
                <a:solidFill>
                  <a:schemeClr val="bg1"/>
                </a:solidFill>
              </a:rPr>
              <a:t> </a:t>
            </a:r>
            <a:r>
              <a:rPr lang="en-US" dirty="0"/>
              <a:t>also </a:t>
            </a:r>
            <a:r>
              <a:rPr lang="en-US" dirty="0" smtClean="0"/>
              <a:t>co </a:t>
            </a:r>
            <a:r>
              <a:rPr lang="en-US" dirty="0" err="1" smtClean="0"/>
              <a:t>mputes</a:t>
            </a:r>
            <a:r>
              <a:rPr lang="en-US" dirty="0" smtClean="0"/>
              <a:t> </a:t>
            </a:r>
            <a:r>
              <a:rPr lang="en-US" dirty="0"/>
              <a:t>the derivative of the product or quotient of </a:t>
            </a:r>
            <a:r>
              <a:rPr lang="en-US" dirty="0" smtClean="0"/>
              <a:t>two polynomials</a:t>
            </a:r>
            <a:r>
              <a:rPr lang="en-US" dirty="0"/>
              <a:t>. </a:t>
            </a:r>
            <a:endParaRPr lang="en-US" dirty="0" smtClean="0"/>
          </a:p>
          <a:p>
            <a:pPr marL="742950" lvl="1" indent="-285750">
              <a:lnSpc>
                <a:spcPct val="150000"/>
              </a:lnSpc>
              <a:buFont typeface="Courier New" pitchFamily="49" charset="0"/>
              <a:buChar char="o"/>
            </a:pPr>
            <a:r>
              <a:rPr lang="en-US" dirty="0" smtClean="0"/>
              <a:t>For </a:t>
            </a:r>
            <a:r>
              <a:rPr lang="en-US" dirty="0"/>
              <a:t>example, create two polynomials </a:t>
            </a:r>
            <a:r>
              <a:rPr lang="en-US" dirty="0">
                <a:solidFill>
                  <a:schemeClr val="bg1"/>
                </a:solidFill>
              </a:rPr>
              <a:t>a</a:t>
            </a:r>
            <a:r>
              <a:rPr lang="en-US" dirty="0"/>
              <a:t> and </a:t>
            </a:r>
            <a:r>
              <a:rPr lang="en-US" dirty="0">
                <a:solidFill>
                  <a:schemeClr val="bg1"/>
                </a:solidFill>
              </a:rPr>
              <a:t>b</a:t>
            </a:r>
            <a:r>
              <a:rPr lang="en-US" dirty="0"/>
              <a:t>: </a:t>
            </a:r>
          </a:p>
        </p:txBody>
      </p:sp>
      <p:sp>
        <p:nvSpPr>
          <p:cNvPr id="7" name="Rectangle 6"/>
          <p:cNvSpPr/>
          <p:nvPr/>
        </p:nvSpPr>
        <p:spPr>
          <a:xfrm>
            <a:off x="4355976" y="2881532"/>
            <a:ext cx="335995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a:t>q/d is the result of the operation. </a:t>
            </a:r>
          </a:p>
        </p:txBody>
      </p:sp>
    </p:spTree>
    <p:extLst>
      <p:ext uri="{BB962C8B-B14F-4D97-AF65-F5344CB8AC3E}">
        <p14:creationId xmlns:p14="http://schemas.microsoft.com/office/powerpoint/2010/main" val="4732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290" y="188640"/>
            <a:ext cx="4868640" cy="754694"/>
          </a:xfrm>
          <a:prstGeom prst="rect">
            <a:avLst/>
          </a:prstGeom>
        </p:spPr>
        <p:txBody>
          <a:bodyPr wrap="none">
            <a:spAutoFit/>
          </a:bodyPr>
          <a:lstStyle/>
          <a:p>
            <a:pPr>
              <a:lnSpc>
                <a:spcPct val="150000"/>
              </a:lnSpc>
            </a:pPr>
            <a:r>
              <a:rPr lang="en-US" sz="3200" b="1" dirty="0">
                <a:solidFill>
                  <a:schemeClr val="bg1"/>
                </a:solidFill>
                <a:latin typeface="Candara" pitchFamily="34" charset="0"/>
              </a:rPr>
              <a:t>Partial Fraction Expansion </a:t>
            </a:r>
          </a:p>
        </p:txBody>
      </p:sp>
      <p:sp>
        <p:nvSpPr>
          <p:cNvPr id="4" name="Rectangle 3"/>
          <p:cNvSpPr/>
          <p:nvPr/>
        </p:nvSpPr>
        <p:spPr>
          <a:xfrm>
            <a:off x="467544" y="1052736"/>
            <a:ext cx="8208912" cy="1231106"/>
          </a:xfrm>
          <a:prstGeom prst="rect">
            <a:avLst/>
          </a:prstGeom>
        </p:spPr>
        <p:txBody>
          <a:bodyPr wrap="square">
            <a:spAutoFit/>
          </a:bodyPr>
          <a:lstStyle/>
          <a:p>
            <a:pPr marL="285750" indent="-285750">
              <a:buFont typeface="Wingdings" pitchFamily="2" charset="2"/>
              <a:buChar char="§"/>
            </a:pPr>
            <a:r>
              <a:rPr lang="en-US" dirty="0"/>
              <a:t>‘</a:t>
            </a:r>
            <a:r>
              <a:rPr lang="en-US" sz="2000" b="1" dirty="0">
                <a:solidFill>
                  <a:schemeClr val="bg1"/>
                </a:solidFill>
              </a:rPr>
              <a:t>residue</a:t>
            </a:r>
            <a:r>
              <a:rPr lang="en-US" dirty="0"/>
              <a:t>’ finds the partial fraction expansion of the ratio of two polynomials. </a:t>
            </a:r>
            <a:endParaRPr lang="en-US" dirty="0" smtClean="0"/>
          </a:p>
          <a:p>
            <a:pPr marL="285750" indent="-285750">
              <a:buFont typeface="Wingdings" pitchFamily="2" charset="2"/>
              <a:buChar char="§"/>
            </a:pPr>
            <a:r>
              <a:rPr lang="en-US" dirty="0" smtClean="0"/>
              <a:t>This </a:t>
            </a:r>
            <a:r>
              <a:rPr lang="en-US" dirty="0"/>
              <a:t>is particularly useful for applications that represent systems in transfer function form. </a:t>
            </a:r>
            <a:endParaRPr lang="en-US" dirty="0" smtClean="0"/>
          </a:p>
          <a:p>
            <a:pPr marL="285750" indent="-285750">
              <a:buFont typeface="Wingdings" pitchFamily="2" charset="2"/>
              <a:buChar char="§"/>
            </a:pPr>
            <a:r>
              <a:rPr lang="en-US" dirty="0" smtClean="0"/>
              <a:t>For </a:t>
            </a:r>
            <a:r>
              <a:rPr lang="en-US" dirty="0"/>
              <a:t>polynomials </a:t>
            </a:r>
            <a:r>
              <a:rPr lang="en-US" dirty="0">
                <a:solidFill>
                  <a:schemeClr val="bg1"/>
                </a:solidFill>
              </a:rPr>
              <a:t>b</a:t>
            </a:r>
            <a:r>
              <a:rPr lang="en-US" dirty="0"/>
              <a:t> and </a:t>
            </a:r>
            <a:r>
              <a:rPr lang="en-US" dirty="0">
                <a:solidFill>
                  <a:schemeClr val="bg1"/>
                </a:solidFill>
              </a:rPr>
              <a:t>a</a:t>
            </a:r>
            <a:r>
              <a:rPr lang="en-US" dirty="0"/>
              <a:t>, </a:t>
            </a:r>
          </a:p>
        </p:txBody>
      </p:sp>
      <p:sp>
        <p:nvSpPr>
          <p:cNvPr id="12" name="Rectangle 11"/>
          <p:cNvSpPr/>
          <p:nvPr/>
        </p:nvSpPr>
        <p:spPr>
          <a:xfrm>
            <a:off x="490424" y="4581128"/>
            <a:ext cx="3687887" cy="1200329"/>
          </a:xfrm>
          <a:prstGeom prst="rect">
            <a:avLst/>
          </a:prstGeom>
        </p:spPr>
        <p:txBody>
          <a:bodyPr wrap="square">
            <a:spAutoFit/>
          </a:bodyPr>
          <a:lstStyle/>
          <a:p>
            <a:pPr marL="285750" indent="-285750">
              <a:buFont typeface="Wingdings" pitchFamily="2" charset="2"/>
              <a:buChar char="§"/>
            </a:pPr>
            <a:r>
              <a:rPr lang="en-US" dirty="0"/>
              <a:t>Consider the transfer function </a:t>
            </a:r>
          </a:p>
          <a:p>
            <a:pPr lvl="1"/>
            <a:r>
              <a:rPr lang="en-US" dirty="0"/>
              <a:t>&gt;&gt;b = [-4 8]; </a:t>
            </a:r>
          </a:p>
          <a:p>
            <a:pPr lvl="1"/>
            <a:r>
              <a:rPr lang="en-US" dirty="0"/>
              <a:t>&gt;&gt;a = [1 6 8]; </a:t>
            </a:r>
          </a:p>
          <a:p>
            <a:pPr lvl="1"/>
            <a:r>
              <a:rPr lang="en-US" dirty="0"/>
              <a:t>&gt;&gt;[</a:t>
            </a:r>
            <a:r>
              <a:rPr lang="en-US" dirty="0" err="1"/>
              <a:t>r,p,k</a:t>
            </a:r>
            <a:r>
              <a:rPr lang="en-US" dirty="0"/>
              <a:t>] = residue(</a:t>
            </a:r>
            <a:r>
              <a:rPr lang="en-US" dirty="0" err="1"/>
              <a:t>b,a</a:t>
            </a:r>
            <a:r>
              <a:rPr lang="en-US" dirty="0"/>
              <a:t>) </a:t>
            </a:r>
          </a:p>
        </p:txBody>
      </p:sp>
      <p:pic>
        <p:nvPicPr>
          <p:cNvPr id="1433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23728" y="2283842"/>
            <a:ext cx="4305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979779" y="3190919"/>
            <a:ext cx="4608445" cy="1015663"/>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marL="342900" indent="-342900">
              <a:buFont typeface="Courier New" pitchFamily="49" charset="0"/>
              <a:buChar char="o"/>
            </a:pPr>
            <a:r>
              <a:rPr lang="en-US" sz="2000" b="1" dirty="0" smtClean="0">
                <a:solidFill>
                  <a:schemeClr val="bg1"/>
                </a:solidFill>
              </a:rPr>
              <a:t>r </a:t>
            </a:r>
            <a:r>
              <a:rPr lang="en-US" dirty="0" smtClean="0"/>
              <a:t>  is </a:t>
            </a:r>
            <a:r>
              <a:rPr lang="en-US" dirty="0"/>
              <a:t>a column vector of residues, </a:t>
            </a:r>
            <a:endParaRPr lang="en-US" dirty="0" smtClean="0"/>
          </a:p>
          <a:p>
            <a:pPr marL="342900" indent="-342900">
              <a:buFont typeface="Courier New" pitchFamily="49" charset="0"/>
              <a:buChar char="o"/>
            </a:pPr>
            <a:r>
              <a:rPr lang="en-US" sz="2000" b="1" dirty="0" smtClean="0">
                <a:solidFill>
                  <a:schemeClr val="bg1"/>
                </a:solidFill>
              </a:rPr>
              <a:t>p </a:t>
            </a:r>
            <a:r>
              <a:rPr lang="en-US" dirty="0" smtClean="0"/>
              <a:t> </a:t>
            </a:r>
            <a:r>
              <a:rPr lang="en-US" dirty="0"/>
              <a:t>is a column vector of pole locations, and </a:t>
            </a:r>
            <a:endParaRPr lang="en-US" dirty="0" smtClean="0"/>
          </a:p>
          <a:p>
            <a:pPr marL="342900" indent="-342900">
              <a:buFont typeface="Courier New" pitchFamily="49" charset="0"/>
              <a:buChar char="o"/>
            </a:pPr>
            <a:r>
              <a:rPr lang="en-US" sz="2000" b="1" dirty="0" smtClean="0">
                <a:solidFill>
                  <a:schemeClr val="bg1"/>
                </a:solidFill>
              </a:rPr>
              <a:t>k</a:t>
            </a:r>
            <a:r>
              <a:rPr lang="en-US" dirty="0" smtClean="0"/>
              <a:t>   is </a:t>
            </a:r>
            <a:r>
              <a:rPr lang="en-US" dirty="0"/>
              <a:t>a row vector of direct terms. </a:t>
            </a:r>
          </a:p>
        </p:txBody>
      </p:sp>
      <p:sp>
        <p:nvSpPr>
          <p:cNvPr id="8" name="Rectangle 7"/>
          <p:cNvSpPr/>
          <p:nvPr/>
        </p:nvSpPr>
        <p:spPr>
          <a:xfrm>
            <a:off x="899592" y="3190919"/>
            <a:ext cx="779572" cy="369332"/>
          </a:xfrm>
          <a:prstGeom prst="rect">
            <a:avLst/>
          </a:prstGeom>
        </p:spPr>
        <p:txBody>
          <a:bodyPr wrap="none">
            <a:spAutoFit/>
          </a:bodyPr>
          <a:lstStyle/>
          <a:p>
            <a:r>
              <a:rPr lang="en-US" dirty="0"/>
              <a:t>where</a:t>
            </a:r>
          </a:p>
        </p:txBody>
      </p:sp>
      <p:sp>
        <p:nvSpPr>
          <p:cNvPr id="9" name="Rectangle 8"/>
          <p:cNvSpPr/>
          <p:nvPr/>
        </p:nvSpPr>
        <p:spPr>
          <a:xfrm>
            <a:off x="4298038" y="4959320"/>
            <a:ext cx="100808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chemeClr val="tx1"/>
                </a:solidFill>
              </a:rPr>
              <a:t>r = </a:t>
            </a:r>
          </a:p>
          <a:p>
            <a:pPr lvl="1"/>
            <a:r>
              <a:rPr lang="en-US" b="1" dirty="0">
                <a:solidFill>
                  <a:schemeClr val="tx1"/>
                </a:solidFill>
              </a:rPr>
              <a:t>-12 </a:t>
            </a:r>
          </a:p>
          <a:p>
            <a:pPr lvl="1"/>
            <a:r>
              <a:rPr lang="en-US" b="1" dirty="0" smtClean="0">
                <a:solidFill>
                  <a:schemeClr val="tx1"/>
                </a:solidFill>
              </a:rPr>
              <a:t>  8 </a:t>
            </a:r>
            <a:endParaRPr lang="en-US" b="1" dirty="0">
              <a:solidFill>
                <a:schemeClr val="tx1"/>
              </a:solidFill>
            </a:endParaRPr>
          </a:p>
        </p:txBody>
      </p:sp>
      <p:sp>
        <p:nvSpPr>
          <p:cNvPr id="10" name="Rectangle 9"/>
          <p:cNvSpPr/>
          <p:nvPr/>
        </p:nvSpPr>
        <p:spPr>
          <a:xfrm>
            <a:off x="5508104" y="4959320"/>
            <a:ext cx="108012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t>p = </a:t>
            </a:r>
          </a:p>
          <a:p>
            <a:pPr lvl="1"/>
            <a:r>
              <a:rPr lang="en-US" b="1" dirty="0"/>
              <a:t>-4 </a:t>
            </a:r>
          </a:p>
          <a:p>
            <a:pPr lvl="1"/>
            <a:r>
              <a:rPr lang="en-US" b="1" dirty="0"/>
              <a:t>-2 </a:t>
            </a:r>
          </a:p>
        </p:txBody>
      </p:sp>
      <p:sp>
        <p:nvSpPr>
          <p:cNvPr id="11" name="Rectangle 10"/>
          <p:cNvSpPr/>
          <p:nvPr/>
        </p:nvSpPr>
        <p:spPr>
          <a:xfrm>
            <a:off x="6821069" y="5097819"/>
            <a:ext cx="991291"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t>k = </a:t>
            </a:r>
          </a:p>
          <a:p>
            <a:pPr lvl="1"/>
            <a:r>
              <a:rPr lang="en-US" b="1" dirty="0"/>
              <a:t>[] </a:t>
            </a:r>
          </a:p>
        </p:txBody>
      </p:sp>
    </p:spTree>
    <p:extLst>
      <p:ext uri="{BB962C8B-B14F-4D97-AF65-F5344CB8AC3E}">
        <p14:creationId xmlns:p14="http://schemas.microsoft.com/office/powerpoint/2010/main" val="42431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338"/>
                                        </p:tgtEl>
                                        <p:attrNameLst>
                                          <p:attrName>style.visibility</p:attrName>
                                        </p:attrNameLst>
                                      </p:cBhvr>
                                      <p:to>
                                        <p:strVal val="visible"/>
                                      </p:to>
                                    </p:set>
                                    <p:animEffect transition="in" filter="fade">
                                      <p:cBhvr>
                                        <p:cTn id="15" dur="500"/>
                                        <p:tgtEl>
                                          <p:spTgt spid="143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2" grpId="0" animBg="1"/>
      <p:bldP spid="8" grpId="0"/>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4928</TotalTime>
  <Words>687</Words>
  <Application>Microsoft Office PowerPoint</Application>
  <PresentationFormat>On-screen Show (4:3)</PresentationFormat>
  <Paragraphs>116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Amazone BT</vt:lpstr>
      <vt:lpstr>Arial</vt:lpstr>
      <vt:lpstr>Calibri</vt:lpstr>
      <vt:lpstr>Candara</vt:lpstr>
      <vt:lpstr>Courier New</vt:lpstr>
      <vt:lpstr>Utsaah</vt:lpstr>
      <vt:lpstr>Verdana</vt:lpstr>
      <vt:lpstr>Wingdings</vt:lpstr>
      <vt:lpstr>Office Theme</vt:lpstr>
      <vt:lpstr>FEEDBACK CONTROL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Department of Electrical Engineering</dc:title>
  <dc:creator>hammad</dc:creator>
  <cp:lastModifiedBy>Muhammad Taha</cp:lastModifiedBy>
  <cp:revision>134</cp:revision>
  <dcterms:created xsi:type="dcterms:W3CDTF">2012-09-10T06:36:31Z</dcterms:created>
  <dcterms:modified xsi:type="dcterms:W3CDTF">2017-12-10T17:33:30Z</dcterms:modified>
</cp:coreProperties>
</file>