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5B9A2-F7E9-4608-90C2-B5E9800937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6B4CB-A3A0-4896-AE64-2D0708098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5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14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6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4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5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1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1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9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89E6-C2DD-4C81-BDF6-B52AB86C30B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09/04/2018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C595-6EDD-402E-92BB-58916D4D405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64" y="476672"/>
            <a:ext cx="8820472" cy="1470025"/>
          </a:xfrm>
        </p:spPr>
        <p:txBody>
          <a:bodyPr>
            <a:noAutofit/>
          </a:bodyPr>
          <a:lstStyle/>
          <a:p>
            <a:r>
              <a:rPr lang="en-GB" sz="5000" b="1" dirty="0" smtClean="0">
                <a:solidFill>
                  <a:schemeClr val="bg1"/>
                </a:solidFill>
                <a:latin typeface="Candara" pitchFamily="34" charset="0"/>
                <a:ea typeface="Verdana" pitchFamily="34" charset="0"/>
                <a:cs typeface="Utsaah" pitchFamily="34" charset="0"/>
              </a:rPr>
              <a:t>FEEDBACK CONTROL SYSTEM</a:t>
            </a:r>
            <a:endParaRPr lang="en-GB" sz="5000" b="1" dirty="0">
              <a:solidFill>
                <a:schemeClr val="bg1"/>
              </a:solidFill>
              <a:latin typeface="Candara" pitchFamily="34" charset="0"/>
              <a:ea typeface="Verdana" pitchFamily="34" charset="0"/>
              <a:cs typeface="Utsaah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5780856"/>
            <a:ext cx="9036496" cy="816496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Candara" pitchFamily="34" charset="0"/>
              </a:rPr>
              <a:t>NED University of Engineering &amp; Technology</a:t>
            </a:r>
            <a:endParaRPr lang="en-GB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071" y="264543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ndara" pitchFamily="34" charset="0"/>
              </a:rPr>
              <a:t>LAB # </a:t>
            </a:r>
            <a:r>
              <a:rPr lang="en-GB" sz="6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ndara" pitchFamily="34" charset="0"/>
              </a:rPr>
              <a:t>1</a:t>
            </a:r>
            <a:endParaRPr lang="en-GB" sz="8000" b="1" dirty="0">
              <a:solidFill>
                <a:schemeClr val="accent6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4581128"/>
            <a:ext cx="453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Prepared By : </a:t>
            </a:r>
          </a:p>
          <a:p>
            <a:pPr algn="ctr"/>
            <a:r>
              <a:rPr lang="en-US" sz="3200" b="1" dirty="0">
                <a:latin typeface="Amazone BT" pitchFamily="66" charset="0"/>
              </a:rPr>
              <a:t>M. </a:t>
            </a:r>
            <a:r>
              <a:rPr lang="en-US" sz="3200" b="1" dirty="0" err="1">
                <a:latin typeface="Amazone BT" pitchFamily="66" charset="0"/>
              </a:rPr>
              <a:t>Hammad</a:t>
            </a:r>
            <a:r>
              <a:rPr lang="en-US" sz="3200" b="1" dirty="0">
                <a:latin typeface="Amazone BT" pitchFamily="66" charset="0"/>
              </a:rPr>
              <a:t> </a:t>
            </a:r>
            <a:r>
              <a:rPr lang="en-US" sz="3200" b="1" dirty="0" err="1">
                <a:latin typeface="Amazone BT" pitchFamily="66" charset="0"/>
              </a:rPr>
              <a:t>Saleem</a:t>
            </a:r>
            <a:endParaRPr lang="en-US" sz="3200" b="1" dirty="0">
              <a:latin typeface="Amazone B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1.6) Find the inverse Laplace transform of the function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F(s</a:t>
            </a:r>
            <a:r>
              <a:rPr lang="en-US" sz="3200" b="1" dirty="0">
                <a:solidFill>
                  <a:schemeClr val="bg1"/>
                </a:solidFill>
              </a:rPr>
              <a:t>) =1/(s + 4).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7266" y="1567542"/>
            <a:ext cx="60579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clear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en-US" dirty="0"/>
              <a:t>;</a:t>
            </a:r>
          </a:p>
          <a:p>
            <a:r>
              <a:rPr lang="en-US" dirty="0"/>
              <a:t>close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en-US" dirty="0"/>
              <a:t>;</a:t>
            </a:r>
          </a:p>
          <a:p>
            <a:r>
              <a:rPr lang="en-US" dirty="0" err="1"/>
              <a:t>clc</a:t>
            </a:r>
            <a:r>
              <a:rPr lang="en-US" dirty="0"/>
              <a:t>;</a:t>
            </a:r>
          </a:p>
          <a:p>
            <a:r>
              <a:rPr lang="en-US" dirty="0" err="1"/>
              <a:t>syms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 t </a:t>
            </a:r>
            <a:r>
              <a:rPr lang="en-US" dirty="0" smtClean="0"/>
              <a:t>		%</a:t>
            </a:r>
            <a:r>
              <a:rPr lang="en-US" dirty="0"/>
              <a:t>construct symbolic objects for Laplace </a:t>
            </a:r>
            <a:r>
              <a:rPr lang="en-US" dirty="0" smtClean="0"/>
              <a:t>		transform </a:t>
            </a:r>
            <a:r>
              <a:rPr lang="en-US" dirty="0"/>
              <a:t>variable 's' and time variable 't'.</a:t>
            </a:r>
          </a:p>
          <a:p>
            <a:r>
              <a:rPr lang="en-US" dirty="0" err="1"/>
              <a:t>fs</a:t>
            </a:r>
            <a:r>
              <a:rPr lang="en-US" dirty="0"/>
              <a:t>=1/(s+4);</a:t>
            </a:r>
          </a:p>
          <a:p>
            <a:r>
              <a:rPr lang="en-US" dirty="0" err="1" smtClean="0"/>
              <a:t>ft</a:t>
            </a:r>
            <a:r>
              <a:rPr lang="en-US" dirty="0" smtClean="0"/>
              <a:t>=</a:t>
            </a:r>
            <a:r>
              <a:rPr lang="en-US" dirty="0" err="1" smtClean="0"/>
              <a:t>ilaplace</a:t>
            </a:r>
            <a:r>
              <a:rPr lang="en-US" dirty="0" smtClean="0"/>
              <a:t>(</a:t>
            </a:r>
            <a:r>
              <a:rPr lang="en-US" dirty="0" err="1" smtClean="0"/>
              <a:t>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4175760"/>
            <a:ext cx="38100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The result of the command is;</a:t>
            </a:r>
          </a:p>
          <a:p>
            <a:pPr lvl="1"/>
            <a:r>
              <a:rPr lang="en-US" b="1" dirty="0" err="1"/>
              <a:t>ft</a:t>
            </a:r>
            <a:r>
              <a:rPr lang="en-US" b="1" dirty="0"/>
              <a:t> =</a:t>
            </a:r>
          </a:p>
          <a:p>
            <a:pPr algn="ctr"/>
            <a:r>
              <a:rPr lang="en-US" b="1" dirty="0"/>
              <a:t>1/</a:t>
            </a:r>
            <a:r>
              <a:rPr lang="en-US" b="1" dirty="0" err="1"/>
              <a:t>exp</a:t>
            </a:r>
            <a:r>
              <a:rPr lang="en-US" b="1" dirty="0"/>
              <a:t>(4*t)</a:t>
            </a:r>
          </a:p>
        </p:txBody>
      </p:sp>
    </p:spTree>
    <p:extLst>
      <p:ext uri="{BB962C8B-B14F-4D97-AF65-F5344CB8AC3E}">
        <p14:creationId xmlns:p14="http://schemas.microsoft.com/office/powerpoint/2010/main" val="246704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30" y="188640"/>
            <a:ext cx="918051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Part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III: </a:t>
            </a:r>
            <a:r>
              <a:rPr lang="en-US" sz="2800" b="1" dirty="0" smtClean="0"/>
              <a:t>Transfer Function </a:t>
            </a:r>
            <a:endParaRPr lang="en-GB" sz="28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30" y="1196752"/>
            <a:ext cx="89670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bg1"/>
                </a:solidFill>
              </a:rPr>
              <a:t>Objective: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/>
              <a:t>The objective of this session </a:t>
            </a:r>
            <a:r>
              <a:rPr lang="en-US" sz="2800" dirty="0" smtClean="0"/>
              <a:t>is: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Partial Fraction Expansion, 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Transfer Function Representation</a:t>
            </a: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sz="2400" dirty="0" smtClean="0"/>
              <a:t>Pole-Zero location of a Transfer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8008" y="4510866"/>
            <a:ext cx="4320480" cy="2014477"/>
          </a:xfrm>
          <a:prstGeom prst="rect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2483469"/>
              <a:satOff val="9953"/>
              <a:lumOff val="2157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598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bldLvl="3" advAuto="5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500" y="152400"/>
            <a:ext cx="8245632" cy="1077218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1.1. </a:t>
            </a:r>
            <a:r>
              <a:rPr lang="en-US" sz="3200" b="1" dirty="0">
                <a:solidFill>
                  <a:schemeClr val="bg1"/>
                </a:solidFill>
              </a:rPr>
              <a:t>Obtain the partial fractions of the function F(s) = (s + 1)/ (s</a:t>
            </a:r>
            <a:r>
              <a:rPr lang="en-US" sz="3200" b="1" baseline="30000" dirty="0">
                <a:solidFill>
                  <a:schemeClr val="bg1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 + s + 1).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153" y="1782901"/>
            <a:ext cx="3673632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close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sz="2000" dirty="0"/>
              <a:t>;</a:t>
            </a:r>
          </a:p>
          <a:p>
            <a:r>
              <a:rPr lang="en-US" sz="2000" dirty="0"/>
              <a:t>clear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clc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/>
              <a:t>b=[1 1];</a:t>
            </a:r>
          </a:p>
          <a:p>
            <a:r>
              <a:rPr lang="en-US" sz="2000" dirty="0"/>
              <a:t>a=[1 1 1];</a:t>
            </a:r>
          </a:p>
          <a:p>
            <a:r>
              <a:rPr lang="en-US" sz="2000" dirty="0"/>
              <a:t>[</a:t>
            </a:r>
            <a:r>
              <a:rPr lang="en-US" sz="2000" dirty="0" err="1"/>
              <a:t>r,p,k</a:t>
            </a:r>
            <a:r>
              <a:rPr lang="en-US" sz="2000" dirty="0"/>
              <a:t>]=residue(</a:t>
            </a:r>
            <a:r>
              <a:rPr lang="en-US" sz="2000" dirty="0" err="1"/>
              <a:t>b,a</a:t>
            </a:r>
            <a:r>
              <a:rPr lang="en-US" sz="2000" dirty="0"/>
              <a:t>) %It finds the residues, pole and direct terms of a partial fraction expansion of the function F(S</a:t>
            </a:r>
            <a:r>
              <a:rPr lang="en-US" sz="2000" dirty="0" smtClean="0"/>
              <a:t>). 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1411" y="1782901"/>
            <a:ext cx="3448594" cy="317009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The </a:t>
            </a:r>
            <a:r>
              <a:rPr lang="en-US" sz="2000" b="1" dirty="0"/>
              <a:t>result of the command is;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r </a:t>
            </a:r>
            <a:r>
              <a:rPr lang="en-US" sz="2000" dirty="0"/>
              <a:t>=</a:t>
            </a:r>
          </a:p>
          <a:p>
            <a:pPr lvl="1"/>
            <a:r>
              <a:rPr lang="en-US" sz="2000" dirty="0"/>
              <a:t> </a:t>
            </a:r>
            <a:r>
              <a:rPr lang="en-US" sz="2000" dirty="0" smtClean="0"/>
              <a:t>   </a:t>
            </a:r>
            <a:r>
              <a:rPr lang="en-US" sz="2000" dirty="0"/>
              <a:t>0.5000 - 0.2887i</a:t>
            </a:r>
          </a:p>
          <a:p>
            <a:pPr lvl="1"/>
            <a:r>
              <a:rPr lang="en-US" sz="2000" dirty="0"/>
              <a:t>   0.5000 + 0.2887i</a:t>
            </a:r>
          </a:p>
          <a:p>
            <a:pPr lvl="1"/>
            <a:r>
              <a:rPr lang="en-US" sz="2000" dirty="0"/>
              <a:t> </a:t>
            </a:r>
            <a:r>
              <a:rPr lang="en-US" sz="2000" dirty="0" smtClean="0"/>
              <a:t>p </a:t>
            </a:r>
            <a:r>
              <a:rPr lang="en-US" sz="2000" dirty="0"/>
              <a:t>=</a:t>
            </a:r>
          </a:p>
          <a:p>
            <a:pPr lvl="1"/>
            <a:r>
              <a:rPr lang="en-US" sz="2000" dirty="0"/>
              <a:t> </a:t>
            </a:r>
            <a:r>
              <a:rPr lang="en-US" sz="2000" dirty="0" smtClean="0"/>
              <a:t>  </a:t>
            </a:r>
            <a:r>
              <a:rPr lang="en-US" sz="2000" dirty="0"/>
              <a:t>-0.5000 + 0.8660i</a:t>
            </a:r>
          </a:p>
          <a:p>
            <a:pPr lvl="1"/>
            <a:r>
              <a:rPr lang="en-US" sz="2000" dirty="0"/>
              <a:t>  -0.5000 - 0.8660i</a:t>
            </a:r>
          </a:p>
          <a:p>
            <a:pPr lvl="1"/>
            <a:r>
              <a:rPr lang="en-US" sz="2000" dirty="0"/>
              <a:t> </a:t>
            </a:r>
            <a:r>
              <a:rPr lang="en-US" sz="2000" dirty="0" smtClean="0"/>
              <a:t>k </a:t>
            </a:r>
            <a:r>
              <a:rPr lang="en-US" sz="2000" dirty="0"/>
              <a:t>=</a:t>
            </a:r>
          </a:p>
          <a:p>
            <a:pPr lvl="1"/>
            <a:r>
              <a:rPr lang="en-US" sz="2000" dirty="0"/>
              <a:t>   </a:t>
            </a:r>
            <a:r>
              <a:rPr lang="en-US" sz="2000" dirty="0" smtClean="0"/>
              <a:t>[]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52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1519919"/>
            <a:ext cx="3429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[b1,a1]=</a:t>
            </a:r>
            <a:r>
              <a:rPr lang="en-US" dirty="0"/>
              <a:t>residue(</a:t>
            </a:r>
            <a:r>
              <a:rPr lang="en-US" dirty="0" err="1"/>
              <a:t>r,p,k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57200"/>
            <a:ext cx="7086600" cy="67710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%</a:t>
            </a:r>
            <a:r>
              <a:rPr lang="en-US" dirty="0" smtClean="0"/>
              <a:t> to </a:t>
            </a:r>
            <a:r>
              <a:rPr lang="en-US" dirty="0"/>
              <a:t>verify the outputs obtained above, the transfer function can be regenerated by using the obtained values of </a:t>
            </a:r>
            <a:r>
              <a:rPr lang="en-US" sz="2000" b="1" dirty="0" err="1" smtClean="0">
                <a:solidFill>
                  <a:schemeClr val="bg1"/>
                </a:solidFill>
              </a:rPr>
              <a:t>r,p,k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1700" y="2379344"/>
            <a:ext cx="4114800" cy="14773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The result of the command is;</a:t>
            </a:r>
          </a:p>
          <a:p>
            <a:pPr lvl="1"/>
            <a:r>
              <a:rPr lang="en-US" b="1" dirty="0"/>
              <a:t>b1 =</a:t>
            </a:r>
          </a:p>
          <a:p>
            <a:pPr lvl="1"/>
            <a:r>
              <a:rPr lang="en-US" b="1" dirty="0"/>
              <a:t>     1     1</a:t>
            </a:r>
          </a:p>
          <a:p>
            <a:pPr lvl="1"/>
            <a:r>
              <a:rPr lang="en-US" b="1" dirty="0"/>
              <a:t>a1 =</a:t>
            </a:r>
          </a:p>
          <a:p>
            <a:pPr lvl="1"/>
            <a:r>
              <a:rPr lang="en-US" b="1" dirty="0"/>
              <a:t>    1.0000    1.0000    1.0000</a:t>
            </a:r>
          </a:p>
        </p:txBody>
      </p:sp>
    </p:spTree>
    <p:extLst>
      <p:ext uri="{BB962C8B-B14F-4D97-AF65-F5344CB8AC3E}">
        <p14:creationId xmlns:p14="http://schemas.microsoft.com/office/powerpoint/2010/main" val="9164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2657" y="152399"/>
            <a:ext cx="91766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1.2. Define </a:t>
            </a:r>
            <a:r>
              <a:rPr lang="en-US" sz="3200" b="1" dirty="0">
                <a:solidFill>
                  <a:schemeClr val="bg1"/>
                </a:solidFill>
              </a:rPr>
              <a:t>the</a:t>
            </a:r>
            <a:r>
              <a:rPr lang="en-US" sz="2800" b="1" dirty="0">
                <a:solidFill>
                  <a:schemeClr val="bg1"/>
                </a:solidFill>
              </a:rPr>
              <a:t> following transfer function G(S) </a:t>
            </a:r>
            <a:r>
              <a:rPr lang="en-US" sz="2800" b="1" dirty="0" smtClean="0">
                <a:solidFill>
                  <a:schemeClr val="bg1"/>
                </a:solidFill>
              </a:rPr>
              <a:t>in MATLAB.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G(s) = s (s + 1) (s + 2) / s (s + 3) (s</a:t>
            </a:r>
            <a:r>
              <a:rPr lang="en-US" sz="2800" b="1" baseline="30000" dirty="0">
                <a:solidFill>
                  <a:schemeClr val="bg1"/>
                </a:solidFill>
              </a:rPr>
              <a:t>2</a:t>
            </a:r>
            <a:r>
              <a:rPr lang="en-US" sz="2800" b="1" dirty="0">
                <a:solidFill>
                  <a:schemeClr val="bg1"/>
                </a:solidFill>
              </a:rPr>
              <a:t> + 4s + 8).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8071" y="1371600"/>
            <a:ext cx="73152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close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/>
              <a:t>;</a:t>
            </a:r>
          </a:p>
          <a:p>
            <a:r>
              <a:rPr lang="en-US" dirty="0"/>
              <a:t>clear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/>
              <a:t>;</a:t>
            </a:r>
          </a:p>
          <a:p>
            <a:r>
              <a:rPr lang="en-US" dirty="0" err="1"/>
              <a:t>clc</a:t>
            </a:r>
            <a:r>
              <a:rPr lang="en-US" dirty="0"/>
              <a:t>;</a:t>
            </a:r>
          </a:p>
          <a:p>
            <a:r>
              <a:rPr lang="en-US" dirty="0" err="1"/>
              <a:t>num</a:t>
            </a:r>
            <a:r>
              <a:rPr lang="en-US" dirty="0"/>
              <a:t>=[5 15 10];</a:t>
            </a:r>
          </a:p>
          <a:p>
            <a:r>
              <a:rPr lang="en-US" dirty="0"/>
              <a:t>den=[1 7 20 24 0];</a:t>
            </a:r>
          </a:p>
          <a:p>
            <a:pPr algn="just"/>
            <a:r>
              <a:rPr lang="en-US" dirty="0"/>
              <a:t>sys=</a:t>
            </a:r>
            <a:r>
              <a:rPr lang="en-US" dirty="0" err="1"/>
              <a:t>tf</a:t>
            </a:r>
            <a:r>
              <a:rPr lang="en-US" dirty="0"/>
              <a:t>(</a:t>
            </a:r>
            <a:r>
              <a:rPr lang="en-US" dirty="0" err="1"/>
              <a:t>num,den</a:t>
            </a:r>
            <a:r>
              <a:rPr lang="en-US" dirty="0"/>
              <a:t>) </a:t>
            </a:r>
            <a:r>
              <a:rPr lang="en-US" dirty="0" smtClean="0"/>
              <a:t>		%</a:t>
            </a:r>
            <a:r>
              <a:rPr lang="en-US" dirty="0"/>
              <a:t>generates the </a:t>
            </a:r>
            <a:r>
              <a:rPr lang="en-US" b="1" dirty="0"/>
              <a:t>transfer 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with the </a:t>
            </a:r>
            <a:r>
              <a:rPr lang="en-US" dirty="0" smtClean="0"/>
              <a:t>			    given numerator </a:t>
            </a:r>
            <a:r>
              <a:rPr lang="en-US" b="1" dirty="0" err="1"/>
              <a:t>num</a:t>
            </a:r>
            <a:r>
              <a:rPr lang="en-US" dirty="0"/>
              <a:t> and denominator </a:t>
            </a:r>
            <a:r>
              <a:rPr lang="en-US" b="1" dirty="0"/>
              <a:t>den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9671" y="3892732"/>
            <a:ext cx="4572000" cy="14773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/>
              <a:t>The result of the command is;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/>
              <a:t>function:</a:t>
            </a:r>
          </a:p>
          <a:p>
            <a:pPr algn="ctr"/>
            <a:r>
              <a:rPr lang="en-US" b="1" dirty="0" smtClean="0"/>
              <a:t>5 </a:t>
            </a:r>
            <a:r>
              <a:rPr lang="en-US" b="1" dirty="0"/>
              <a:t>s^2 + 15 s + 10</a:t>
            </a:r>
          </a:p>
          <a:p>
            <a:pPr algn="ctr"/>
            <a:r>
              <a:rPr lang="en-US" b="1" dirty="0"/>
              <a:t>---------------------------</a:t>
            </a:r>
          </a:p>
          <a:p>
            <a:pPr algn="ctr"/>
            <a:r>
              <a:rPr lang="en-US" b="1" dirty="0"/>
              <a:t>S^4 + 7 s^3 + 20 s^2 + 24 s</a:t>
            </a:r>
          </a:p>
        </p:txBody>
      </p:sp>
    </p:spTree>
    <p:extLst>
      <p:ext uri="{BB962C8B-B14F-4D97-AF65-F5344CB8AC3E}">
        <p14:creationId xmlns:p14="http://schemas.microsoft.com/office/powerpoint/2010/main" val="39706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65612"/>
            <a:ext cx="8458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1.3. Find </a:t>
            </a:r>
            <a:r>
              <a:rPr lang="en-US" sz="2400" b="1" dirty="0">
                <a:solidFill>
                  <a:schemeClr val="bg1"/>
                </a:solidFill>
              </a:rPr>
              <a:t>the location of the zeros, poles and plot the pole-zero map of the system, whose transfer function given </a:t>
            </a:r>
            <a:r>
              <a:rPr lang="en-US" sz="2400" b="1" dirty="0" smtClean="0">
                <a:solidFill>
                  <a:schemeClr val="bg1"/>
                </a:solidFill>
              </a:rPr>
              <a:t>by;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F(s) = (2s</a:t>
            </a:r>
            <a:r>
              <a:rPr lang="en-US" sz="2800" b="1" baseline="30000" dirty="0">
                <a:solidFill>
                  <a:schemeClr val="bg1"/>
                </a:solidFill>
              </a:rPr>
              <a:t>2</a:t>
            </a:r>
            <a:r>
              <a:rPr lang="en-US" sz="2800" b="1" dirty="0">
                <a:solidFill>
                  <a:schemeClr val="bg1"/>
                </a:solidFill>
              </a:rPr>
              <a:t> + 8s + 6) / (s4 + 6s</a:t>
            </a:r>
            <a:r>
              <a:rPr lang="en-US" sz="2800" b="1" baseline="30000" dirty="0">
                <a:solidFill>
                  <a:schemeClr val="bg1"/>
                </a:solidFill>
              </a:rPr>
              <a:t>3</a:t>
            </a:r>
            <a:r>
              <a:rPr lang="en-US" sz="2800" b="1" dirty="0">
                <a:solidFill>
                  <a:schemeClr val="bg1"/>
                </a:solidFill>
              </a:rPr>
              <a:t> + 12s</a:t>
            </a:r>
            <a:r>
              <a:rPr lang="en-US" sz="2800" b="1" baseline="30000" dirty="0">
                <a:solidFill>
                  <a:schemeClr val="bg1"/>
                </a:solidFill>
              </a:rPr>
              <a:t>2</a:t>
            </a:r>
            <a:r>
              <a:rPr lang="en-US" sz="2800" b="1" dirty="0">
                <a:solidFill>
                  <a:schemeClr val="bg1"/>
                </a:solidFill>
              </a:rPr>
              <a:t> + 24s</a:t>
            </a:r>
            <a:r>
              <a:rPr lang="en-US" sz="2800" b="1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7705" y="1752600"/>
            <a:ext cx="6672943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close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/>
              <a:t>;</a:t>
            </a:r>
          </a:p>
          <a:p>
            <a:r>
              <a:rPr lang="en-US" dirty="0"/>
              <a:t>clear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/>
              <a:t>;</a:t>
            </a:r>
          </a:p>
          <a:p>
            <a:r>
              <a:rPr lang="en-US" dirty="0" err="1"/>
              <a:t>clc</a:t>
            </a:r>
            <a:r>
              <a:rPr lang="en-US" dirty="0"/>
              <a:t>;</a:t>
            </a:r>
          </a:p>
          <a:p>
            <a:r>
              <a:rPr lang="en-US" dirty="0" err="1"/>
              <a:t>num</a:t>
            </a:r>
            <a:r>
              <a:rPr lang="en-US" dirty="0"/>
              <a:t>=[0 0 2 8 6];</a:t>
            </a:r>
          </a:p>
          <a:p>
            <a:r>
              <a:rPr lang="en-US" dirty="0"/>
              <a:t>den=[1 6 12 24 0];</a:t>
            </a:r>
          </a:p>
          <a:p>
            <a:r>
              <a:rPr lang="en-US" dirty="0"/>
              <a:t>[</a:t>
            </a:r>
            <a:r>
              <a:rPr lang="en-US" dirty="0" err="1"/>
              <a:t>z,p,k</a:t>
            </a:r>
            <a:r>
              <a:rPr lang="en-US" dirty="0"/>
              <a:t>]=tf2zp(</a:t>
            </a:r>
            <a:r>
              <a:rPr lang="en-US" dirty="0" err="1"/>
              <a:t>num,den</a:t>
            </a:r>
            <a:r>
              <a:rPr lang="en-US" dirty="0"/>
              <a:t>) </a:t>
            </a:r>
            <a:r>
              <a:rPr lang="en-US" dirty="0" smtClean="0"/>
              <a:t>	% </a:t>
            </a:r>
            <a:r>
              <a:rPr lang="en-US" dirty="0"/>
              <a:t>generates the </a:t>
            </a:r>
            <a:r>
              <a:rPr lang="en-US" dirty="0" smtClean="0"/>
              <a:t>poles</a:t>
            </a:r>
            <a:r>
              <a:rPr lang="en-US" dirty="0"/>
              <a:t>, zeros and gain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0694" y="3738309"/>
            <a:ext cx="6709954" cy="20313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result of the </a:t>
            </a:r>
            <a:r>
              <a:rPr lang="en-US" b="1" dirty="0" smtClean="0">
                <a:solidFill>
                  <a:schemeClr val="bg1"/>
                </a:solidFill>
              </a:rPr>
              <a:t>command is;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1976" y="5863453"/>
            <a:ext cx="711762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The result specifies that the </a:t>
            </a:r>
            <a:r>
              <a:rPr lang="en-US" b="1" dirty="0"/>
              <a:t>zeros</a:t>
            </a:r>
            <a:r>
              <a:rPr lang="en-US" dirty="0"/>
              <a:t> are at </a:t>
            </a:r>
            <a:r>
              <a:rPr lang="en-US" b="1" dirty="0"/>
              <a:t>s=-3 and -1</a:t>
            </a:r>
            <a:r>
              <a:rPr lang="en-US" dirty="0"/>
              <a:t>, the </a:t>
            </a:r>
            <a:r>
              <a:rPr lang="en-US" b="1" dirty="0"/>
              <a:t>poles</a:t>
            </a:r>
            <a:r>
              <a:rPr lang="en-US" dirty="0"/>
              <a:t> are at </a:t>
            </a:r>
            <a:endParaRPr lang="en-US" dirty="0" smtClean="0"/>
          </a:p>
          <a:p>
            <a:pPr algn="ctr"/>
            <a:r>
              <a:rPr lang="en-US" b="1" dirty="0" smtClean="0"/>
              <a:t>s=0</a:t>
            </a:r>
            <a:r>
              <a:rPr lang="en-US" b="1" dirty="0"/>
              <a:t>, -4.5198, -0.7401 + 2.1822i </a:t>
            </a:r>
            <a:r>
              <a:rPr lang="en-US" dirty="0"/>
              <a:t>and </a:t>
            </a:r>
            <a:r>
              <a:rPr lang="en-US" b="1" dirty="0"/>
              <a:t>-0.7401 - 2.1822i </a:t>
            </a:r>
            <a:r>
              <a:rPr lang="en-US" dirty="0"/>
              <a:t>and the </a:t>
            </a:r>
            <a:r>
              <a:rPr lang="en-US" b="1" dirty="0"/>
              <a:t>gain</a:t>
            </a:r>
            <a:r>
              <a:rPr lang="en-US" dirty="0"/>
              <a:t> is </a:t>
            </a:r>
            <a:r>
              <a:rPr lang="en-US" b="1" dirty="0"/>
              <a:t>k=2</a:t>
            </a:r>
            <a:r>
              <a:rPr lang="en-US" dirty="0"/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4284605"/>
            <a:ext cx="10668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k </a:t>
            </a:r>
            <a:r>
              <a:rPr lang="en-US" b="1" dirty="0"/>
              <a:t>=</a:t>
            </a:r>
          </a:p>
          <a:p>
            <a:r>
              <a:rPr lang="en-US" b="1" dirty="0"/>
              <a:t>    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4258183"/>
            <a:ext cx="990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z =</a:t>
            </a:r>
          </a:p>
          <a:p>
            <a:r>
              <a:rPr lang="en-US" b="1" dirty="0"/>
              <a:t>   -3</a:t>
            </a:r>
          </a:p>
          <a:p>
            <a:r>
              <a:rPr lang="en-US" b="1" dirty="0"/>
              <a:t>    -1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8871" y="4192272"/>
            <a:ext cx="2133600" cy="14773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p =</a:t>
            </a:r>
          </a:p>
          <a:p>
            <a:r>
              <a:rPr lang="en-US" b="1" dirty="0"/>
              <a:t>        0          </a:t>
            </a:r>
          </a:p>
          <a:p>
            <a:r>
              <a:rPr lang="en-US" b="1" dirty="0"/>
              <a:t>  -4.5198          </a:t>
            </a:r>
          </a:p>
          <a:p>
            <a:r>
              <a:rPr lang="en-US" b="1" dirty="0"/>
              <a:t>  -0.7401 + 2.1822i</a:t>
            </a:r>
          </a:p>
          <a:p>
            <a:r>
              <a:rPr lang="en-US" b="1" dirty="0"/>
              <a:t>  -0.7401 - 2.1822i</a:t>
            </a:r>
          </a:p>
        </p:txBody>
      </p:sp>
    </p:spTree>
    <p:extLst>
      <p:ext uri="{BB962C8B-B14F-4D97-AF65-F5344CB8AC3E}">
        <p14:creationId xmlns:p14="http://schemas.microsoft.com/office/powerpoint/2010/main" val="53694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Pole-zero map for this function can be obtained by using the following command.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82824" y="958334"/>
            <a:ext cx="17973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pzmap</a:t>
            </a:r>
            <a:r>
              <a:rPr lang="en-US" dirty="0"/>
              <a:t>(</a:t>
            </a:r>
            <a:r>
              <a:rPr lang="en-US" dirty="0" err="1"/>
              <a:t>num,den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35227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1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1.4) Verify the results obtained for example 1.3 by obtaining the transfer function from the calculated values of zeros, poles and gain.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371599"/>
            <a:ext cx="63246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close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/>
              <a:t>;</a:t>
            </a:r>
          </a:p>
          <a:p>
            <a:r>
              <a:rPr lang="en-US" dirty="0"/>
              <a:t>clear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/>
              <a:t>;</a:t>
            </a:r>
          </a:p>
          <a:p>
            <a:r>
              <a:rPr lang="en-US" dirty="0" err="1"/>
              <a:t>clc</a:t>
            </a:r>
            <a:r>
              <a:rPr lang="en-US" dirty="0"/>
              <a:t>;</a:t>
            </a:r>
          </a:p>
          <a:p>
            <a:r>
              <a:rPr lang="en-US" dirty="0"/>
              <a:t>z=[-3; -1];</a:t>
            </a:r>
          </a:p>
          <a:p>
            <a:r>
              <a:rPr lang="en-US" dirty="0"/>
              <a:t>p=[0; -4.5198; -0.7401 + 2.1822i; -0.7401 - 2.1822i];</a:t>
            </a:r>
          </a:p>
          <a:p>
            <a:r>
              <a:rPr lang="en-US" dirty="0"/>
              <a:t>k=2;</a:t>
            </a:r>
          </a:p>
          <a:p>
            <a:r>
              <a:rPr lang="en-US" dirty="0"/>
              <a:t>[</a:t>
            </a:r>
            <a:r>
              <a:rPr lang="en-US" dirty="0" err="1"/>
              <a:t>n,d</a:t>
            </a:r>
            <a:r>
              <a:rPr lang="en-US" dirty="0"/>
              <a:t>]=zp2tf(</a:t>
            </a:r>
            <a:r>
              <a:rPr lang="en-US" dirty="0" err="1"/>
              <a:t>z,p,k</a:t>
            </a:r>
            <a:r>
              <a:rPr lang="en-US" dirty="0"/>
              <a:t>);</a:t>
            </a:r>
          </a:p>
          <a:p>
            <a:r>
              <a:rPr lang="en-US" dirty="0" err="1"/>
              <a:t>printsys</a:t>
            </a:r>
            <a:r>
              <a:rPr lang="en-US" dirty="0"/>
              <a:t>(</a:t>
            </a:r>
            <a:r>
              <a:rPr lang="en-US" dirty="0" err="1"/>
              <a:t>n,d,'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/>
              <a:t>') </a:t>
            </a:r>
            <a:r>
              <a:rPr lang="en-US" dirty="0" smtClean="0"/>
              <a:t>	% </a:t>
            </a:r>
            <a:r>
              <a:rPr lang="en-US" dirty="0"/>
              <a:t>prints the transfer function as a ratio of two </a:t>
            </a:r>
            <a:r>
              <a:rPr lang="en-US" dirty="0" smtClean="0"/>
              <a:t>		     polynomials </a:t>
            </a:r>
            <a:r>
              <a:rPr lang="en-US" dirty="0"/>
              <a:t>in the transform variable 's'.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4495800"/>
            <a:ext cx="4838700" cy="14773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The result of the command </a:t>
            </a:r>
            <a:r>
              <a:rPr lang="en-US" b="1" dirty="0" smtClean="0"/>
              <a:t>is</a:t>
            </a:r>
          </a:p>
          <a:p>
            <a:r>
              <a:rPr lang="en-US" b="1" dirty="0" err="1" smtClean="0"/>
              <a:t>num</a:t>
            </a:r>
            <a:r>
              <a:rPr lang="en-US" b="1" dirty="0" smtClean="0"/>
              <a:t>/den </a:t>
            </a:r>
            <a:r>
              <a:rPr lang="en-US" b="1" dirty="0"/>
              <a:t>= </a:t>
            </a:r>
          </a:p>
          <a:p>
            <a:pPr algn="ctr"/>
            <a:r>
              <a:rPr lang="en-US" b="1" dirty="0"/>
              <a:t>        </a:t>
            </a:r>
            <a:r>
              <a:rPr lang="en-US" b="1" dirty="0" smtClean="0"/>
              <a:t>    </a:t>
            </a:r>
            <a:r>
              <a:rPr lang="en-US" b="1" dirty="0"/>
              <a:t>2 s^2 + 8 s + 6	</a:t>
            </a:r>
          </a:p>
          <a:p>
            <a:pPr algn="ctr"/>
            <a:r>
              <a:rPr lang="en-US" b="1" dirty="0"/>
              <a:t>   -------------------------------</a:t>
            </a:r>
          </a:p>
          <a:p>
            <a:pPr algn="ctr"/>
            <a:r>
              <a:rPr lang="en-US" b="1" dirty="0"/>
              <a:t>   s^4 + 6 s^3 + 12 s^2 + 24s</a:t>
            </a:r>
          </a:p>
        </p:txBody>
      </p:sp>
    </p:spTree>
    <p:extLst>
      <p:ext uri="{BB962C8B-B14F-4D97-AF65-F5344CB8AC3E}">
        <p14:creationId xmlns:p14="http://schemas.microsoft.com/office/powerpoint/2010/main" val="7217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731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1.5.  </a:t>
            </a:r>
            <a:r>
              <a:rPr lang="en-US" sz="2800" b="1" dirty="0">
                <a:solidFill>
                  <a:schemeClr val="bg1"/>
                </a:solidFill>
              </a:rPr>
              <a:t>Find </a:t>
            </a:r>
            <a:r>
              <a:rPr lang="en-US" sz="3200" b="1" dirty="0">
                <a:solidFill>
                  <a:schemeClr val="bg1"/>
                </a:solidFill>
              </a:rPr>
              <a:t>the</a:t>
            </a:r>
            <a:r>
              <a:rPr lang="en-US" sz="2800" b="1" dirty="0">
                <a:solidFill>
                  <a:schemeClr val="bg1"/>
                </a:solidFill>
              </a:rPr>
              <a:t> Laplace transform of the function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 </a:t>
            </a:r>
            <a:r>
              <a:rPr lang="en-US" sz="2800" b="1" dirty="0">
                <a:solidFill>
                  <a:schemeClr val="bg1"/>
                </a:solidFill>
              </a:rPr>
              <a:t>(t) =e</a:t>
            </a:r>
            <a:r>
              <a:rPr lang="en-US" sz="2800" b="1" baseline="30000" dirty="0">
                <a:solidFill>
                  <a:schemeClr val="bg1"/>
                </a:solidFill>
              </a:rPr>
              <a:t>-t</a:t>
            </a:r>
            <a:r>
              <a:rPr lang="en-US" sz="2800" b="1" dirty="0">
                <a:solidFill>
                  <a:schemeClr val="bg1"/>
                </a:solidFill>
              </a:rPr>
              <a:t> (1-sin (t))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676400"/>
            <a:ext cx="45720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clear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/>
              <a:t>;</a:t>
            </a:r>
          </a:p>
          <a:p>
            <a:r>
              <a:rPr lang="en-US" dirty="0"/>
              <a:t>close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/>
              <a:t>;</a:t>
            </a:r>
          </a:p>
          <a:p>
            <a:r>
              <a:rPr lang="en-US" dirty="0" err="1"/>
              <a:t>clc</a:t>
            </a:r>
            <a:r>
              <a:rPr lang="en-US" dirty="0"/>
              <a:t>;</a:t>
            </a:r>
          </a:p>
          <a:p>
            <a:r>
              <a:rPr lang="en-US" dirty="0" err="1"/>
              <a:t>syms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 </a:t>
            </a:r>
            <a:r>
              <a:rPr lang="en-US" dirty="0" smtClean="0"/>
              <a:t>		%</a:t>
            </a:r>
            <a:r>
              <a:rPr lang="en-US" dirty="0"/>
              <a:t>define the function f(t)</a:t>
            </a:r>
          </a:p>
          <a:p>
            <a:r>
              <a:rPr lang="en-US" dirty="0" err="1"/>
              <a:t>ft</a:t>
            </a:r>
            <a:r>
              <a:rPr lang="en-US" dirty="0"/>
              <a:t>=</a:t>
            </a:r>
            <a:r>
              <a:rPr lang="en-US" dirty="0" err="1"/>
              <a:t>exp</a:t>
            </a:r>
            <a:r>
              <a:rPr lang="en-US" dirty="0"/>
              <a:t>(-t)*(1-sin(t));</a:t>
            </a:r>
          </a:p>
          <a:p>
            <a:r>
              <a:rPr lang="en-US" dirty="0" err="1"/>
              <a:t>fs</a:t>
            </a:r>
            <a:r>
              <a:rPr lang="en-US" dirty="0"/>
              <a:t>=</a:t>
            </a:r>
            <a:r>
              <a:rPr lang="en-US" dirty="0" err="1"/>
              <a:t>laplace</a:t>
            </a:r>
            <a:r>
              <a:rPr lang="en-US" dirty="0"/>
              <a:t>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3810000"/>
            <a:ext cx="45720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/>
              <a:t>The result of the command is;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 err="1"/>
              <a:t>fs</a:t>
            </a:r>
            <a:r>
              <a:rPr lang="en-US" b="1" dirty="0"/>
              <a:t> =</a:t>
            </a:r>
          </a:p>
          <a:p>
            <a:pPr algn="ctr"/>
            <a:r>
              <a:rPr lang="en-US" b="1" dirty="0"/>
              <a:t> 1/(s + 1) - 1/((s + 1)^2 + 1)</a:t>
            </a:r>
          </a:p>
        </p:txBody>
      </p:sp>
    </p:spTree>
    <p:extLst>
      <p:ext uri="{BB962C8B-B14F-4D97-AF65-F5344CB8AC3E}">
        <p14:creationId xmlns:p14="http://schemas.microsoft.com/office/powerpoint/2010/main" val="221455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224</TotalTime>
  <Words>590</Words>
  <Application>Microsoft Office PowerPoint</Application>
  <PresentationFormat>On-screen Show (4:3)</PresentationFormat>
  <Paragraphs>116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Amazone BT</vt:lpstr>
      <vt:lpstr>Arial</vt:lpstr>
      <vt:lpstr>Calibri</vt:lpstr>
      <vt:lpstr>Candara</vt:lpstr>
      <vt:lpstr>Courier New</vt:lpstr>
      <vt:lpstr>Utsaah</vt:lpstr>
      <vt:lpstr>Verdana</vt:lpstr>
      <vt:lpstr>Wingdings</vt:lpstr>
      <vt:lpstr>1_Office Theme</vt:lpstr>
      <vt:lpstr>FEEDBACK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CONTROL SYSTEM</dc:title>
  <dc:creator>hammad</dc:creator>
  <cp:lastModifiedBy>Muhammad Taha</cp:lastModifiedBy>
  <cp:revision>25</cp:revision>
  <dcterms:created xsi:type="dcterms:W3CDTF">2014-01-05T18:07:32Z</dcterms:created>
  <dcterms:modified xsi:type="dcterms:W3CDTF">2018-04-09T05:22:43Z</dcterms:modified>
</cp:coreProperties>
</file>