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FE76-1974-4DB7-B93E-79531680D765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A248-3B73-4F4E-A37B-0B1EB6EE1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FE710-5ACF-48B3-9876-B8059E43CED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45BFF-0C03-4044-BC0D-4FA2D7372D6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220A2-F63E-40D4-8A7D-10441D84835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8BD8B-6A1F-40A5-A9BB-678A02AE6B6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95F7E-9D85-4199-A596-6AC0FB853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263F0E-D27E-4280-80C3-0EA1751A5CE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36B210-ECFD-4187-9B0D-748416DC4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Personality and Individual Differences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2895600" y="457200"/>
            <a:ext cx="4343400" cy="1219200"/>
          </a:xfrm>
          <a:prstGeom prst="leftRightArrow">
            <a:avLst>
              <a:gd name="adj1" fmla="val 50000"/>
              <a:gd name="adj2" fmla="val 712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86200" y="762000"/>
            <a:ext cx="2362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Extraversion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39000" y="685800"/>
            <a:ext cx="160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239000" y="304800"/>
            <a:ext cx="16002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Introvert</a:t>
            </a:r>
            <a:r>
              <a:rPr lang="en-US" sz="2400">
                <a:latin typeface="Times New Roman" pitchFamily="18" charset="0"/>
              </a:rPr>
              <a:t>      </a:t>
            </a:r>
            <a:r>
              <a:rPr lang="en-US" sz="2000">
                <a:latin typeface="Times New Roman" pitchFamily="18" charset="0"/>
              </a:rPr>
              <a:t>Reserved     Quiet              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71600" y="914400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295400" y="381000"/>
            <a:ext cx="15240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Extravert </a:t>
            </a:r>
            <a:r>
              <a:rPr lang="en-US" sz="2400">
                <a:latin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</a:rPr>
              <a:t>Talkative    Sociable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2895600" y="1752600"/>
            <a:ext cx="4343400" cy="1219200"/>
          </a:xfrm>
          <a:prstGeom prst="leftRightArrow">
            <a:avLst>
              <a:gd name="adj1" fmla="val 50000"/>
              <a:gd name="adj2" fmla="val 712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038600" y="2057400"/>
            <a:ext cx="2209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Agreeableness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239000" y="1676400"/>
            <a:ext cx="19050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Challenger </a:t>
            </a:r>
            <a:r>
              <a:rPr lang="en-US" sz="2400">
                <a:latin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</a:rPr>
              <a:t>Rude, cold    Uncaring 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371600" y="1752600"/>
            <a:ext cx="1905000" cy="1371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Adapter    </a:t>
            </a:r>
            <a:r>
              <a:rPr lang="en-US" sz="2000">
                <a:latin typeface="Times New Roman" pitchFamily="18" charset="0"/>
              </a:rPr>
              <a:t>Trusting    Co-operative   soft-hearted</a:t>
            </a:r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2895600" y="2971800"/>
            <a:ext cx="4343400" cy="1143000"/>
          </a:xfrm>
          <a:prstGeom prst="leftRightArrow">
            <a:avLst>
              <a:gd name="adj1" fmla="val 50000"/>
              <a:gd name="adj2" fmla="val 76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886200" y="32004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Conscientiousness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162800" y="2895600"/>
            <a:ext cx="22098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Flexible    </a:t>
            </a:r>
            <a:r>
              <a:rPr lang="en-US" sz="2000">
                <a:latin typeface="Times New Roman" pitchFamily="18" charset="0"/>
              </a:rPr>
              <a:t>sloppy, inefficient, careless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371600" y="3200400"/>
            <a:ext cx="22098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Focused </a:t>
            </a:r>
            <a:r>
              <a:rPr lang="en-US" sz="2000">
                <a:latin typeface="Times New Roman" pitchFamily="18" charset="0"/>
              </a:rPr>
              <a:t>dependable, efficient, organized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2895600" y="4114800"/>
            <a:ext cx="4267200" cy="1295400"/>
          </a:xfrm>
          <a:prstGeom prst="leftRightArrow">
            <a:avLst>
              <a:gd name="adj1" fmla="val 50000"/>
              <a:gd name="adj2" fmla="val 658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810000" y="4495800"/>
            <a:ext cx="2667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Emotional stability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162800" y="4191000"/>
            <a:ext cx="22860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Unstable      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000">
                <a:latin typeface="Times New Roman" pitchFamily="18" charset="0"/>
              </a:rPr>
              <a:t>Anxious, angry   depressed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295400" y="4343400"/>
            <a:ext cx="17526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Stable   </a:t>
            </a:r>
            <a:r>
              <a:rPr lang="en-US" sz="2000">
                <a:latin typeface="Times New Roman" pitchFamily="18" charset="0"/>
              </a:rPr>
              <a:t>       Self-confident,  relaxed, secure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2895600" y="5334000"/>
            <a:ext cx="4267200" cy="1295400"/>
          </a:xfrm>
          <a:prstGeom prst="leftRightArrow">
            <a:avLst>
              <a:gd name="adj1" fmla="val 50000"/>
              <a:gd name="adj2" fmla="val 658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733800" y="5562600"/>
            <a:ext cx="27432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Openness to Experience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086600" y="5334000"/>
            <a:ext cx="2362200" cy="1371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Preserver,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000">
                <a:latin typeface="Times New Roman" pitchFamily="18" charset="0"/>
              </a:rPr>
              <a:t>Unimaginative,         conventional, habit bound  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219200" y="5478463"/>
            <a:ext cx="1981200" cy="1371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Explorer   </a:t>
            </a:r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000">
                <a:latin typeface="Times New Roman" pitchFamily="18" charset="0"/>
              </a:rPr>
              <a:t>Imaginative, curious, broad minded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Extraversion: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800" smtClean="0"/>
              <a:t>The degree to which a person is outgoing and drives energy from being around other people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800" smtClean="0"/>
              <a:t>In more specific terms it the degree to which a person :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Enjoys being around other people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Is warm to others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Speaks up in group settings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Maintains a vigorous pace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Like excitement and cheerful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Research has shown that extraverts tend to have modest but measurable performance advantage over introverts in occupation requiring high level of interaction with other people 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Specific occupations where extraverts have been found to perform particularly well include sales and management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Introverts tend to do particularly well in occupations such as engineering, accounting, and information technology where more solitary work is required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For any occupation where teams are emphasized extraverts may have slight edge, as teams require face-to-face-interaction, group decision making, and navigation of interpersonal dynamics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A team with very high percentage of extraverts as members may function poorly, more interested in talking than listening  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2. </a:t>
            </a:r>
            <a:r>
              <a:rPr lang="en-US" smtClean="0"/>
              <a:t>Conscientiousness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degree to which an individual focuses on goals and works towards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 specific terms it is the degree to which a person: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Feels capable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Is organized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Is reliable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Possesses a drive for success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Focuses on completing the task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smtClean="0"/>
              <a:t>Thinks before acting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Research has shown that individuals scoring high on conscientiousness have performance edge in most occupations and tend to perform well on teams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Research has shown that conscientiousness has a stronger positive effect on job performance when a person also scores high on agreeableness  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3. Agreeableness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degree to which an individual is easy going and tolerant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Specifically it is the degree to which a person: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Believes in the honesty of others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Is straightforward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Is willing to help others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Tends to yield under conflict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Is sensitive to the feeling of others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Research has not shown consistent pattern of job outcomes on individuals scoring high or low on agreeableness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Being agreeable and disagreeable can be valuable at different times in the same job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Agreeable individuals seems to be consistently effective in team work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They are positive for interpersonal dynamics, as they are sensitive to the feelings of others and try to ensure the participation and success of all team members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Having a very high percentage </a:t>
            </a:r>
            <a:r>
              <a:rPr lang="en-US" sz="2400" dirty="0" smtClean="0"/>
              <a:t>of </a:t>
            </a:r>
            <a:r>
              <a:rPr lang="en-US" sz="2400" dirty="0" smtClean="0"/>
              <a:t>very agreeable team members may be associated with too little debate on important issues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When teams must make important decisions and solve non-routine problems, having some members with lower scores on agreeableness may be an advantage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4.</a:t>
            </a:r>
            <a:r>
              <a:rPr lang="en-US" sz="2000" b="1" smtClean="0"/>
              <a:t> </a:t>
            </a:r>
            <a:r>
              <a:rPr lang="en-US" sz="2800" b="1" smtClean="0"/>
              <a:t>Emotional Stability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degree to which an individual easily handles stressful situations and heavy demands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Specific traits include: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Is relaxed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Is slow to feel anger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Rarely becomes discouraged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Rarely becomes embarrassed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Resists unhealthy urges associated with addictions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Handles crisis well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Research has shown that emotionally stable individuals tend to have an edge in task performance across a large number of occupations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Emotionally stable individuals have modest advantage as team members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Emotional stability is positively linked to job satisfaction, independent of specific conditions of the job situation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5. Openness to Experience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degree to which a person seeks new experiences and thinks creatively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More specifically openness is the degree to which a person: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Has appreciation for art and beauty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Values and respects emotions in himself and others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Prefers variety to routine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Has broad intellectual curiosity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Big Five Personality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E = extraversion, C = Conscientiousness,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= Agreeableness, ES = Emotional stability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O = Openness to experience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A “++” indicates the higher scores on a trait appear to have a very significant effect on the listed competency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 “-” that a lower level of a trait appear to promote the competency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Parentheses are used in some cases where some aspects of a trait are associated with  the listed competency but the overall trait is not (see slides </a:t>
            </a:r>
            <a:r>
              <a:rPr lang="en-US" sz="2400" dirty="0" smtClean="0"/>
              <a:t>19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smtClean="0"/>
              <a:t>20)</a:t>
            </a:r>
            <a:endParaRPr lang="en-US" sz="24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Big five Personality characteristics and competencies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8600" y="1481138"/>
            <a:ext cx="7391400" cy="320675"/>
            <a:chOff x="144" y="933"/>
            <a:chExt cx="4656" cy="202"/>
          </a:xfrm>
        </p:grpSpPr>
        <p:sp>
          <p:nvSpPr>
            <p:cNvPr id="30748" name="AutoShape 6"/>
            <p:cNvSpPr>
              <a:spLocks noChangeArrowheads="1"/>
            </p:cNvSpPr>
            <p:nvPr/>
          </p:nvSpPr>
          <p:spPr bwMode="auto">
            <a:xfrm>
              <a:off x="384" y="933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Freeform 7"/>
            <p:cNvSpPr>
              <a:spLocks/>
            </p:cNvSpPr>
            <p:nvPr/>
          </p:nvSpPr>
          <p:spPr bwMode="auto">
            <a:xfrm>
              <a:off x="144" y="933"/>
              <a:ext cx="249" cy="202"/>
            </a:xfrm>
            <a:custGeom>
              <a:avLst/>
              <a:gdLst>
                <a:gd name="T0" fmla="*/ 124 w 249"/>
                <a:gd name="T1" fmla="*/ 0 h 202"/>
                <a:gd name="T2" fmla="*/ 99 w 249"/>
                <a:gd name="T3" fmla="*/ 2 h 202"/>
                <a:gd name="T4" fmla="*/ 76 w 249"/>
                <a:gd name="T5" fmla="*/ 8 h 202"/>
                <a:gd name="T6" fmla="*/ 55 w 249"/>
                <a:gd name="T7" fmla="*/ 17 h 202"/>
                <a:gd name="T8" fmla="*/ 37 w 249"/>
                <a:gd name="T9" fmla="*/ 30 h 202"/>
                <a:gd name="T10" fmla="*/ 21 w 249"/>
                <a:gd name="T11" fmla="*/ 44 h 202"/>
                <a:gd name="T12" fmla="*/ 10 w 249"/>
                <a:gd name="T13" fmla="*/ 62 h 202"/>
                <a:gd name="T14" fmla="*/ 3 w 249"/>
                <a:gd name="T15" fmla="*/ 80 h 202"/>
                <a:gd name="T16" fmla="*/ 0 w 249"/>
                <a:gd name="T17" fmla="*/ 101 h 202"/>
                <a:gd name="T18" fmla="*/ 3 w 249"/>
                <a:gd name="T19" fmla="*/ 121 h 202"/>
                <a:gd name="T20" fmla="*/ 10 w 249"/>
                <a:gd name="T21" fmla="*/ 140 h 202"/>
                <a:gd name="T22" fmla="*/ 21 w 249"/>
                <a:gd name="T23" fmla="*/ 157 h 202"/>
                <a:gd name="T24" fmla="*/ 37 w 249"/>
                <a:gd name="T25" fmla="*/ 172 h 202"/>
                <a:gd name="T26" fmla="*/ 55 w 249"/>
                <a:gd name="T27" fmla="*/ 184 h 202"/>
                <a:gd name="T28" fmla="*/ 76 w 249"/>
                <a:gd name="T29" fmla="*/ 193 h 202"/>
                <a:gd name="T30" fmla="*/ 99 w 249"/>
                <a:gd name="T31" fmla="*/ 199 h 202"/>
                <a:gd name="T32" fmla="*/ 124 w 249"/>
                <a:gd name="T33" fmla="*/ 201 h 202"/>
                <a:gd name="T34" fmla="*/ 248 w 249"/>
                <a:gd name="T35" fmla="*/ 201 h 202"/>
                <a:gd name="T36" fmla="*/ 248 w 249"/>
                <a:gd name="T37" fmla="*/ 0 h 202"/>
                <a:gd name="T38" fmla="*/ 124 w 249"/>
                <a:gd name="T39" fmla="*/ 0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9"/>
                <a:gd name="T61" fmla="*/ 0 h 202"/>
                <a:gd name="T62" fmla="*/ 249 w 249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9" h="202">
                  <a:moveTo>
                    <a:pt x="124" y="0"/>
                  </a:moveTo>
                  <a:lnTo>
                    <a:pt x="99" y="2"/>
                  </a:lnTo>
                  <a:lnTo>
                    <a:pt x="76" y="8"/>
                  </a:lnTo>
                  <a:lnTo>
                    <a:pt x="55" y="17"/>
                  </a:lnTo>
                  <a:lnTo>
                    <a:pt x="37" y="30"/>
                  </a:lnTo>
                  <a:lnTo>
                    <a:pt x="21" y="44"/>
                  </a:lnTo>
                  <a:lnTo>
                    <a:pt x="10" y="62"/>
                  </a:lnTo>
                  <a:lnTo>
                    <a:pt x="3" y="80"/>
                  </a:lnTo>
                  <a:lnTo>
                    <a:pt x="0" y="101"/>
                  </a:lnTo>
                  <a:lnTo>
                    <a:pt x="3" y="121"/>
                  </a:lnTo>
                  <a:lnTo>
                    <a:pt x="10" y="140"/>
                  </a:lnTo>
                  <a:lnTo>
                    <a:pt x="21" y="157"/>
                  </a:lnTo>
                  <a:lnTo>
                    <a:pt x="37" y="172"/>
                  </a:lnTo>
                  <a:lnTo>
                    <a:pt x="55" y="184"/>
                  </a:lnTo>
                  <a:lnTo>
                    <a:pt x="76" y="193"/>
                  </a:lnTo>
                  <a:lnTo>
                    <a:pt x="99" y="199"/>
                  </a:lnTo>
                  <a:lnTo>
                    <a:pt x="124" y="201"/>
                  </a:lnTo>
                  <a:lnTo>
                    <a:pt x="248" y="201"/>
                  </a:lnTo>
                  <a:lnTo>
                    <a:pt x="248" y="0"/>
                  </a:lnTo>
                  <a:lnTo>
                    <a:pt x="124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0724" name="Rectangle 8"/>
          <p:cNvSpPr>
            <a:spLocks noChangeArrowheads="1"/>
          </p:cNvSpPr>
          <p:nvPr/>
        </p:nvSpPr>
        <p:spPr bwMode="auto">
          <a:xfrm>
            <a:off x="762000" y="1843088"/>
            <a:ext cx="7119938" cy="5254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4999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3600" smtClean="0"/>
              <a:t>Big Five and High-Involvement Management</a:t>
            </a:r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762000" y="6375400"/>
            <a:ext cx="3443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Adapted from </a:t>
            </a:r>
            <a:r>
              <a:rPr lang="en-US" sz="1000">
                <a:solidFill>
                  <a:srgbClr val="B30000"/>
                </a:solidFill>
                <a:latin typeface="Times New Roman" pitchFamily="18" charset="0"/>
              </a:rPr>
              <a:t>Exhibit 6-3: </a:t>
            </a:r>
            <a:r>
              <a:rPr lang="en-US" sz="1000">
                <a:latin typeface="Times New Roman" pitchFamily="18" charset="0"/>
              </a:rPr>
              <a:t>Factors Affecting Goal Commitment</a:t>
            </a:r>
          </a:p>
        </p:txBody>
      </p:sp>
      <p:sp>
        <p:nvSpPr>
          <p:cNvPr id="30728" name="AutoShape 12"/>
          <p:cNvSpPr>
            <a:spLocks noChangeArrowheads="1"/>
          </p:cNvSpPr>
          <p:nvPr/>
        </p:nvSpPr>
        <p:spPr bwMode="auto">
          <a:xfrm>
            <a:off x="473075" y="1754188"/>
            <a:ext cx="2381250" cy="492125"/>
          </a:xfrm>
          <a:prstGeom prst="roundRect">
            <a:avLst>
              <a:gd name="adj" fmla="val 49995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 lIns="46038" tIns="46038" rIns="46038" bIns="46038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709613" y="1722438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Exhibit 5-2</a:t>
            </a: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2390775" y="1754188"/>
            <a:ext cx="6542088" cy="495300"/>
          </a:xfrm>
          <a:prstGeom prst="rect">
            <a:avLst/>
          </a:prstGeom>
          <a:solidFill>
            <a:srgbClr val="BEDEBE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2433638" y="1722438"/>
            <a:ext cx="4984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 b="1"/>
              <a:t>The Big Five and High-Involvement Management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487363" y="2043113"/>
            <a:ext cx="8451850" cy="29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pic>
        <p:nvPicPr>
          <p:cNvPr id="30733" name="Picture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095500"/>
            <a:ext cx="84486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4" name="Rectangle 18"/>
          <p:cNvSpPr>
            <a:spLocks noChangeArrowheads="1"/>
          </p:cNvSpPr>
          <p:nvPr/>
        </p:nvSpPr>
        <p:spPr bwMode="auto">
          <a:xfrm>
            <a:off x="533400" y="2668588"/>
            <a:ext cx="1909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Delegating to others</a:t>
            </a:r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473075" y="2079625"/>
            <a:ext cx="8442325" cy="298450"/>
          </a:xfrm>
          <a:prstGeom prst="rect">
            <a:avLst/>
          </a:prstGeom>
          <a:solidFill>
            <a:srgbClr val="FCEB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533400" y="2016125"/>
            <a:ext cx="8081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tabLst>
                <a:tab pos="1830388" algn="l"/>
                <a:tab pos="5432425" algn="l"/>
              </a:tabLst>
            </a:pPr>
            <a:r>
              <a:rPr lang="en-US"/>
              <a:t>Competencies	Description	Big Five Traits*</a:t>
            </a:r>
          </a:p>
        </p:txBody>
      </p:sp>
      <p:sp>
        <p:nvSpPr>
          <p:cNvPr id="30737" name="Line 21"/>
          <p:cNvSpPr>
            <a:spLocks noChangeShapeType="1"/>
          </p:cNvSpPr>
          <p:nvPr/>
        </p:nvSpPr>
        <p:spPr bwMode="auto">
          <a:xfrm>
            <a:off x="204788" y="6672263"/>
            <a:ext cx="8197850" cy="1587"/>
          </a:xfrm>
          <a:prstGeom prst="line">
            <a:avLst/>
          </a:prstGeom>
          <a:noFill/>
          <a:ln w="25400">
            <a:solidFill>
              <a:srgbClr val="73D56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22"/>
          <p:cNvSpPr>
            <a:spLocks noChangeShapeType="1"/>
          </p:cNvSpPr>
          <p:nvPr/>
        </p:nvSpPr>
        <p:spPr bwMode="auto">
          <a:xfrm>
            <a:off x="490538" y="6313488"/>
            <a:ext cx="8437562" cy="1587"/>
          </a:xfrm>
          <a:prstGeom prst="line">
            <a:avLst/>
          </a:prstGeom>
          <a:noFill/>
          <a:ln w="50800">
            <a:solidFill>
              <a:srgbClr val="73D56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Rectangle 23"/>
          <p:cNvSpPr>
            <a:spLocks noChangeArrowheads="1"/>
          </p:cNvSpPr>
          <p:nvPr/>
        </p:nvSpPr>
        <p:spPr bwMode="auto">
          <a:xfrm>
            <a:off x="2365375" y="2668588"/>
            <a:ext cx="36639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 dirty="0"/>
              <a:t>Patience in providing information and support when empowering others, but also the ability to confront individuals when there is a problem</a:t>
            </a:r>
          </a:p>
        </p:txBody>
      </p:sp>
      <p:sp>
        <p:nvSpPr>
          <p:cNvPr id="30740" name="Rectangle 24"/>
          <p:cNvSpPr>
            <a:spLocks noChangeArrowheads="1"/>
          </p:cNvSpPr>
          <p:nvPr/>
        </p:nvSpPr>
        <p:spPr bwMode="auto">
          <a:xfrm>
            <a:off x="5978525" y="2668588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146175" algn="ctr"/>
                <a:tab pos="1652588" algn="ctr"/>
                <a:tab pos="2292350" algn="ctr"/>
              </a:tabLst>
            </a:pPr>
            <a:r>
              <a:rPr lang="en-US" sz="1600"/>
              <a:t>E+	C+	A-	ES+	O+</a:t>
            </a:r>
          </a:p>
        </p:txBody>
      </p:sp>
      <p:sp>
        <p:nvSpPr>
          <p:cNvPr id="30741" name="Rectangle 25"/>
          <p:cNvSpPr>
            <a:spLocks noChangeArrowheads="1"/>
          </p:cNvSpPr>
          <p:nvPr/>
        </p:nvSpPr>
        <p:spPr bwMode="auto">
          <a:xfrm>
            <a:off x="542925" y="3708400"/>
            <a:ext cx="1909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Developing others</a:t>
            </a:r>
          </a:p>
        </p:txBody>
      </p:sp>
      <p:sp>
        <p:nvSpPr>
          <p:cNvPr id="30742" name="Rectangle 26"/>
          <p:cNvSpPr>
            <a:spLocks noChangeArrowheads="1"/>
          </p:cNvSpPr>
          <p:nvPr/>
        </p:nvSpPr>
        <p:spPr bwMode="auto">
          <a:xfrm>
            <a:off x="2374900" y="3708400"/>
            <a:ext cx="3663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 dirty="0" smtClean="0"/>
              <a:t>Interest </a:t>
            </a:r>
            <a:r>
              <a:rPr lang="en-US" sz="1600" dirty="0"/>
              <a:t>in sharing information, ability to coach and train, and interest in helping others plan careers</a:t>
            </a:r>
          </a:p>
        </p:txBody>
      </p:sp>
      <p:sp>
        <p:nvSpPr>
          <p:cNvPr id="30743" name="Rectangle 27"/>
          <p:cNvSpPr>
            <a:spLocks noChangeArrowheads="1"/>
          </p:cNvSpPr>
          <p:nvPr/>
        </p:nvSpPr>
        <p:spPr bwMode="auto">
          <a:xfrm>
            <a:off x="542925" y="2368550"/>
            <a:ext cx="175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tabLst>
                <a:tab pos="1830388" algn="l"/>
                <a:tab pos="5715000" algn="l"/>
              </a:tabLst>
            </a:pPr>
            <a:r>
              <a:rPr lang="en-US" b="1"/>
              <a:t>For Managers</a:t>
            </a:r>
          </a:p>
        </p:txBody>
      </p:sp>
      <p:sp>
        <p:nvSpPr>
          <p:cNvPr id="30744" name="Rectangle 28"/>
          <p:cNvSpPr>
            <a:spLocks noChangeArrowheads="1"/>
          </p:cNvSpPr>
          <p:nvPr/>
        </p:nvSpPr>
        <p:spPr bwMode="auto">
          <a:xfrm>
            <a:off x="5978525" y="37084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085850" algn="ctr"/>
                <a:tab pos="1652588" algn="ctr"/>
                <a:tab pos="2232025" algn="ctr"/>
              </a:tabLst>
            </a:pPr>
            <a:r>
              <a:rPr lang="en-US" sz="1600"/>
              <a:t>E+	(C+)	A++	ES+	(O+)</a:t>
            </a:r>
          </a:p>
        </p:txBody>
      </p:sp>
      <p:sp>
        <p:nvSpPr>
          <p:cNvPr id="30745" name="Rectangle 29"/>
          <p:cNvSpPr>
            <a:spLocks noChangeArrowheads="1"/>
          </p:cNvSpPr>
          <p:nvPr/>
        </p:nvSpPr>
        <p:spPr bwMode="auto">
          <a:xfrm>
            <a:off x="538163" y="4546600"/>
            <a:ext cx="1909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Motivating others</a:t>
            </a:r>
          </a:p>
        </p:txBody>
      </p:sp>
      <p:sp>
        <p:nvSpPr>
          <p:cNvPr id="30746" name="Rectangle 30"/>
          <p:cNvSpPr>
            <a:spLocks noChangeArrowheads="1"/>
          </p:cNvSpPr>
          <p:nvPr/>
        </p:nvSpPr>
        <p:spPr bwMode="auto">
          <a:xfrm>
            <a:off x="2370138" y="4546600"/>
            <a:ext cx="36639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 dirty="0"/>
              <a:t>Ability to bring out the best in other people, desire to recognize contributions of others, and in general an interest in others</a:t>
            </a:r>
          </a:p>
        </p:txBody>
      </p:sp>
      <p:sp>
        <p:nvSpPr>
          <p:cNvPr id="30747" name="Rectangle 31"/>
          <p:cNvSpPr>
            <a:spLocks noChangeArrowheads="1"/>
          </p:cNvSpPr>
          <p:nvPr/>
        </p:nvSpPr>
        <p:spPr bwMode="auto">
          <a:xfrm>
            <a:off x="5973763" y="45466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146175" algn="ctr"/>
                <a:tab pos="1711325" algn="ctr"/>
                <a:tab pos="2292350" algn="ctr"/>
              </a:tabLst>
            </a:pPr>
            <a:r>
              <a:rPr lang="en-US" sz="1600"/>
              <a:t>E++	C+	(A+)	ES+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SzPct val="90000"/>
              <a:buFont typeface="Wingdings" pitchFamily="2" charset="2"/>
              <a:buChar char="Ø"/>
            </a:pPr>
            <a:r>
              <a:rPr lang="en-US" smtClean="0"/>
              <a:t>What is personality?</a:t>
            </a:r>
          </a:p>
          <a:p>
            <a:pPr eaLnBrk="1" hangingPunct="1">
              <a:buSzPct val="90000"/>
              <a:buFont typeface="Wingdings" pitchFamily="2" charset="2"/>
              <a:buChar char="Ø"/>
            </a:pPr>
            <a:r>
              <a:rPr lang="en-US" smtClean="0"/>
              <a:t>How do personalities differ?</a:t>
            </a:r>
          </a:p>
          <a:p>
            <a:pPr eaLnBrk="1" hangingPunct="1">
              <a:buSzPct val="90000"/>
              <a:buFont typeface="Wingdings" pitchFamily="2" charset="2"/>
              <a:buChar char="Ø"/>
            </a:pPr>
            <a:r>
              <a:rPr lang="en-US" smtClean="0"/>
              <a:t>What are value and attitude differences among individuals, and why are they important?</a:t>
            </a:r>
          </a:p>
          <a:p>
            <a:pPr eaLnBrk="1" hangingPunct="1">
              <a:buSzPct val="90000"/>
              <a:buFont typeface="Wingdings" pitchFamily="2" charset="2"/>
              <a:buChar char="Ø"/>
            </a:pPr>
            <a:r>
              <a:rPr lang="en-US" smtClean="0"/>
              <a:t>What are individual differences and how are they related to workforce diversity?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600" b="1" smtClean="0"/>
              <a:t>Chapter 4 Study Questions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46" name="Rectangle 2"/>
          <p:cNvSpPr>
            <a:spLocks noChangeArrowheads="1"/>
          </p:cNvSpPr>
          <p:nvPr/>
        </p:nvSpPr>
        <p:spPr bwMode="auto">
          <a:xfrm>
            <a:off x="765175" y="1949450"/>
            <a:ext cx="6850063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177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Rectangle 5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600" y="1481138"/>
            <a:ext cx="7391400" cy="320675"/>
            <a:chOff x="144" y="933"/>
            <a:chExt cx="4656" cy="202"/>
          </a:xfrm>
        </p:grpSpPr>
        <p:sp>
          <p:nvSpPr>
            <p:cNvPr id="31775" name="AutoShape 7"/>
            <p:cNvSpPr>
              <a:spLocks noChangeArrowheads="1"/>
            </p:cNvSpPr>
            <p:nvPr/>
          </p:nvSpPr>
          <p:spPr bwMode="auto">
            <a:xfrm>
              <a:off x="384" y="933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Freeform 8"/>
            <p:cNvSpPr>
              <a:spLocks/>
            </p:cNvSpPr>
            <p:nvPr/>
          </p:nvSpPr>
          <p:spPr bwMode="auto">
            <a:xfrm>
              <a:off x="144" y="933"/>
              <a:ext cx="249" cy="202"/>
            </a:xfrm>
            <a:custGeom>
              <a:avLst/>
              <a:gdLst>
                <a:gd name="T0" fmla="*/ 124 w 249"/>
                <a:gd name="T1" fmla="*/ 0 h 202"/>
                <a:gd name="T2" fmla="*/ 99 w 249"/>
                <a:gd name="T3" fmla="*/ 2 h 202"/>
                <a:gd name="T4" fmla="*/ 76 w 249"/>
                <a:gd name="T5" fmla="*/ 8 h 202"/>
                <a:gd name="T6" fmla="*/ 55 w 249"/>
                <a:gd name="T7" fmla="*/ 17 h 202"/>
                <a:gd name="T8" fmla="*/ 37 w 249"/>
                <a:gd name="T9" fmla="*/ 30 h 202"/>
                <a:gd name="T10" fmla="*/ 21 w 249"/>
                <a:gd name="T11" fmla="*/ 44 h 202"/>
                <a:gd name="T12" fmla="*/ 10 w 249"/>
                <a:gd name="T13" fmla="*/ 62 h 202"/>
                <a:gd name="T14" fmla="*/ 3 w 249"/>
                <a:gd name="T15" fmla="*/ 80 h 202"/>
                <a:gd name="T16" fmla="*/ 0 w 249"/>
                <a:gd name="T17" fmla="*/ 101 h 202"/>
                <a:gd name="T18" fmla="*/ 3 w 249"/>
                <a:gd name="T19" fmla="*/ 121 h 202"/>
                <a:gd name="T20" fmla="*/ 10 w 249"/>
                <a:gd name="T21" fmla="*/ 140 h 202"/>
                <a:gd name="T22" fmla="*/ 21 w 249"/>
                <a:gd name="T23" fmla="*/ 157 h 202"/>
                <a:gd name="T24" fmla="*/ 37 w 249"/>
                <a:gd name="T25" fmla="*/ 172 h 202"/>
                <a:gd name="T26" fmla="*/ 55 w 249"/>
                <a:gd name="T27" fmla="*/ 184 h 202"/>
                <a:gd name="T28" fmla="*/ 76 w 249"/>
                <a:gd name="T29" fmla="*/ 193 h 202"/>
                <a:gd name="T30" fmla="*/ 99 w 249"/>
                <a:gd name="T31" fmla="*/ 199 h 202"/>
                <a:gd name="T32" fmla="*/ 124 w 249"/>
                <a:gd name="T33" fmla="*/ 201 h 202"/>
                <a:gd name="T34" fmla="*/ 248 w 249"/>
                <a:gd name="T35" fmla="*/ 201 h 202"/>
                <a:gd name="T36" fmla="*/ 248 w 249"/>
                <a:gd name="T37" fmla="*/ 0 h 202"/>
                <a:gd name="T38" fmla="*/ 124 w 249"/>
                <a:gd name="T39" fmla="*/ 0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9"/>
                <a:gd name="T61" fmla="*/ 0 h 202"/>
                <a:gd name="T62" fmla="*/ 249 w 249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9" h="202">
                  <a:moveTo>
                    <a:pt x="124" y="0"/>
                  </a:moveTo>
                  <a:lnTo>
                    <a:pt x="99" y="2"/>
                  </a:lnTo>
                  <a:lnTo>
                    <a:pt x="76" y="8"/>
                  </a:lnTo>
                  <a:lnTo>
                    <a:pt x="55" y="17"/>
                  </a:lnTo>
                  <a:lnTo>
                    <a:pt x="37" y="30"/>
                  </a:lnTo>
                  <a:lnTo>
                    <a:pt x="21" y="44"/>
                  </a:lnTo>
                  <a:lnTo>
                    <a:pt x="10" y="62"/>
                  </a:lnTo>
                  <a:lnTo>
                    <a:pt x="3" y="80"/>
                  </a:lnTo>
                  <a:lnTo>
                    <a:pt x="0" y="101"/>
                  </a:lnTo>
                  <a:lnTo>
                    <a:pt x="3" y="121"/>
                  </a:lnTo>
                  <a:lnTo>
                    <a:pt x="10" y="140"/>
                  </a:lnTo>
                  <a:lnTo>
                    <a:pt x="21" y="157"/>
                  </a:lnTo>
                  <a:lnTo>
                    <a:pt x="37" y="172"/>
                  </a:lnTo>
                  <a:lnTo>
                    <a:pt x="55" y="184"/>
                  </a:lnTo>
                  <a:lnTo>
                    <a:pt x="76" y="193"/>
                  </a:lnTo>
                  <a:lnTo>
                    <a:pt x="99" y="199"/>
                  </a:lnTo>
                  <a:lnTo>
                    <a:pt x="124" y="201"/>
                  </a:lnTo>
                  <a:lnTo>
                    <a:pt x="248" y="201"/>
                  </a:lnTo>
                  <a:lnTo>
                    <a:pt x="248" y="0"/>
                  </a:lnTo>
                  <a:lnTo>
                    <a:pt x="124" y="0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1749" name="Rectangle 9"/>
          <p:cNvSpPr>
            <a:spLocks noChangeArrowheads="1"/>
          </p:cNvSpPr>
          <p:nvPr/>
        </p:nvSpPr>
        <p:spPr bwMode="auto">
          <a:xfrm>
            <a:off x="704850" y="1739900"/>
            <a:ext cx="7119938" cy="5254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10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4999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175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3600" smtClean="0"/>
              <a:t>Big Five and High-Involvement Management</a:t>
            </a:r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762000" y="6375400"/>
            <a:ext cx="3443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Adapted from </a:t>
            </a:r>
            <a:r>
              <a:rPr lang="en-US" sz="1000">
                <a:solidFill>
                  <a:srgbClr val="B30000"/>
                </a:solidFill>
                <a:latin typeface="Times New Roman" pitchFamily="18" charset="0"/>
              </a:rPr>
              <a:t>Exhibit 6-3: </a:t>
            </a:r>
            <a:r>
              <a:rPr lang="en-US" sz="1000">
                <a:latin typeface="Times New Roman" pitchFamily="18" charset="0"/>
              </a:rPr>
              <a:t>Factors Affecting Goal Commitment</a:t>
            </a:r>
          </a:p>
        </p:txBody>
      </p:sp>
      <p:sp>
        <p:nvSpPr>
          <p:cNvPr id="31753" name="AutoShape 13"/>
          <p:cNvSpPr>
            <a:spLocks noChangeArrowheads="1"/>
          </p:cNvSpPr>
          <p:nvPr/>
        </p:nvSpPr>
        <p:spPr bwMode="auto">
          <a:xfrm>
            <a:off x="415925" y="1651000"/>
            <a:ext cx="2381250" cy="492125"/>
          </a:xfrm>
          <a:prstGeom prst="roundRect">
            <a:avLst>
              <a:gd name="adj" fmla="val 49995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 lIns="46038" tIns="46038" rIns="46038" bIns="46038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652463" y="1619250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Exhibit 5-2</a:t>
            </a: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2333625" y="1651000"/>
            <a:ext cx="6542088" cy="495300"/>
          </a:xfrm>
          <a:prstGeom prst="rect">
            <a:avLst/>
          </a:prstGeom>
          <a:solidFill>
            <a:srgbClr val="BEDEBE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2376488" y="1619250"/>
            <a:ext cx="4984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 b="1"/>
              <a:t>The Big Five and High-Involvement Management</a:t>
            </a:r>
          </a:p>
        </p:txBody>
      </p:sp>
      <p:sp>
        <p:nvSpPr>
          <p:cNvPr id="31757" name="Rectangle 17"/>
          <p:cNvSpPr>
            <a:spLocks noChangeArrowheads="1"/>
          </p:cNvSpPr>
          <p:nvPr/>
        </p:nvSpPr>
        <p:spPr bwMode="auto">
          <a:xfrm>
            <a:off x="430213" y="1939925"/>
            <a:ext cx="8451850" cy="29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pic>
        <p:nvPicPr>
          <p:cNvPr id="31758" name="Picture 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038" y="1992313"/>
            <a:ext cx="84486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476250" y="2565400"/>
            <a:ext cx="1909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Decision-making skills</a:t>
            </a:r>
          </a:p>
        </p:txBody>
      </p: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415925" y="1976438"/>
            <a:ext cx="8442325" cy="298450"/>
          </a:xfrm>
          <a:prstGeom prst="rect">
            <a:avLst/>
          </a:prstGeom>
          <a:solidFill>
            <a:srgbClr val="FCEB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476250" y="1912938"/>
            <a:ext cx="8081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tabLst>
                <a:tab pos="1830388" algn="l"/>
                <a:tab pos="5432425" algn="l"/>
              </a:tabLst>
            </a:pPr>
            <a:r>
              <a:rPr lang="en-US"/>
              <a:t>Competencies	Description	Big Five Traits*</a:t>
            </a:r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433388" y="6396038"/>
            <a:ext cx="8437562" cy="1587"/>
          </a:xfrm>
          <a:prstGeom prst="line">
            <a:avLst/>
          </a:prstGeom>
          <a:noFill/>
          <a:ln w="50800">
            <a:solidFill>
              <a:srgbClr val="73D56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>
            <a:off x="2308225" y="2565400"/>
            <a:ext cx="36639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Careful consideration of important inputs, little putting off of decisions, and no tendency to change mind repeatedly</a:t>
            </a:r>
          </a:p>
        </p:txBody>
      </p:sp>
      <p:sp>
        <p:nvSpPr>
          <p:cNvPr id="31764" name="Rectangle 24"/>
          <p:cNvSpPr>
            <a:spLocks noChangeArrowheads="1"/>
          </p:cNvSpPr>
          <p:nvPr/>
        </p:nvSpPr>
        <p:spPr bwMode="auto">
          <a:xfrm>
            <a:off x="5921375" y="25654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146175" algn="ctr"/>
                <a:tab pos="1652588" algn="ctr"/>
                <a:tab pos="2292350" algn="ctr"/>
              </a:tabLst>
            </a:pPr>
            <a:r>
              <a:rPr lang="en-US" sz="1600"/>
              <a:t>E+	C++	A-	ES+	O+</a:t>
            </a:r>
          </a:p>
        </p:txBody>
      </p:sp>
      <p:sp>
        <p:nvSpPr>
          <p:cNvPr id="31765" name="Rectangle 25"/>
          <p:cNvSpPr>
            <a:spLocks noChangeArrowheads="1"/>
          </p:cNvSpPr>
          <p:nvPr/>
        </p:nvSpPr>
        <p:spPr bwMode="auto">
          <a:xfrm>
            <a:off x="485775" y="3605213"/>
            <a:ext cx="1909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Self-development</a:t>
            </a:r>
          </a:p>
        </p:txBody>
      </p:sp>
      <p:sp>
        <p:nvSpPr>
          <p:cNvPr id="31766" name="Rectangle 26"/>
          <p:cNvSpPr>
            <a:spLocks noChangeArrowheads="1"/>
          </p:cNvSpPr>
          <p:nvPr/>
        </p:nvSpPr>
        <p:spPr bwMode="auto">
          <a:xfrm>
            <a:off x="2317750" y="3605213"/>
            <a:ext cx="3663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Use of all available resources for improvement, interest in feedback, and lack of defensiveness</a:t>
            </a:r>
          </a:p>
        </p:txBody>
      </p:sp>
      <p:sp>
        <p:nvSpPr>
          <p:cNvPr id="31767" name="Rectangle 27"/>
          <p:cNvSpPr>
            <a:spLocks noChangeArrowheads="1"/>
          </p:cNvSpPr>
          <p:nvPr/>
        </p:nvSpPr>
        <p:spPr bwMode="auto">
          <a:xfrm>
            <a:off x="485775" y="2265363"/>
            <a:ext cx="183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tabLst>
                <a:tab pos="1830388" algn="l"/>
                <a:tab pos="5715000" algn="l"/>
              </a:tabLst>
            </a:pPr>
            <a:r>
              <a:rPr lang="en-US" b="1"/>
              <a:t>For Associates</a:t>
            </a:r>
          </a:p>
        </p:txBody>
      </p:sp>
      <p:sp>
        <p:nvSpPr>
          <p:cNvPr id="31768" name="Rectangle 28"/>
          <p:cNvSpPr>
            <a:spLocks noChangeArrowheads="1"/>
          </p:cNvSpPr>
          <p:nvPr/>
        </p:nvSpPr>
        <p:spPr bwMode="auto">
          <a:xfrm>
            <a:off x="5921375" y="3605213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085850" algn="ctr"/>
                <a:tab pos="1652588" algn="ctr"/>
                <a:tab pos="2232025" algn="ctr"/>
              </a:tabLst>
            </a:pPr>
            <a:r>
              <a:rPr lang="en-US" sz="1600"/>
              <a:t>E+	C++	A+	ES+	(O-)</a:t>
            </a:r>
          </a:p>
        </p:txBody>
      </p:sp>
      <p:sp>
        <p:nvSpPr>
          <p:cNvPr id="31769" name="Rectangle 29"/>
          <p:cNvSpPr>
            <a:spLocks noChangeArrowheads="1"/>
          </p:cNvSpPr>
          <p:nvPr/>
        </p:nvSpPr>
        <p:spPr bwMode="auto">
          <a:xfrm>
            <a:off x="481013" y="4443413"/>
            <a:ext cx="1909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Self-management</a:t>
            </a:r>
          </a:p>
        </p:txBody>
      </p:sp>
      <p:sp>
        <p:nvSpPr>
          <p:cNvPr id="31770" name="Rectangle 30"/>
          <p:cNvSpPr>
            <a:spLocks noChangeArrowheads="1"/>
          </p:cNvSpPr>
          <p:nvPr/>
        </p:nvSpPr>
        <p:spPr bwMode="auto">
          <a:xfrm>
            <a:off x="2312988" y="4443413"/>
            <a:ext cx="366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Little procrastination, effective time management, and a focus on targets</a:t>
            </a:r>
          </a:p>
        </p:txBody>
      </p:sp>
      <p:sp>
        <p:nvSpPr>
          <p:cNvPr id="31771" name="Rectangle 31"/>
          <p:cNvSpPr>
            <a:spLocks noChangeArrowheads="1"/>
          </p:cNvSpPr>
          <p:nvPr/>
        </p:nvSpPr>
        <p:spPr bwMode="auto">
          <a:xfrm>
            <a:off x="5916613" y="4443413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146175" algn="ctr"/>
                <a:tab pos="1711325" algn="ctr"/>
                <a:tab pos="2292350" algn="ctr"/>
              </a:tabLst>
            </a:pPr>
            <a:r>
              <a:rPr lang="en-US" sz="1600"/>
              <a:t>E+	C+	(A-)	</a:t>
            </a:r>
          </a:p>
        </p:txBody>
      </p:sp>
      <p:sp>
        <p:nvSpPr>
          <p:cNvPr id="31772" name="Rectangle 32"/>
          <p:cNvSpPr>
            <a:spLocks noChangeArrowheads="1"/>
          </p:cNvSpPr>
          <p:nvPr/>
        </p:nvSpPr>
        <p:spPr bwMode="auto">
          <a:xfrm>
            <a:off x="476250" y="5067300"/>
            <a:ext cx="1909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9388" indent="-179388"/>
            <a:r>
              <a:rPr lang="en-US" sz="1600"/>
              <a:t>Teamwork</a:t>
            </a:r>
          </a:p>
        </p:txBody>
      </p:sp>
      <p:sp>
        <p:nvSpPr>
          <p:cNvPr id="31773" name="Rectangle 33"/>
          <p:cNvSpPr>
            <a:spLocks noChangeArrowheads="1"/>
          </p:cNvSpPr>
          <p:nvPr/>
        </p:nvSpPr>
        <p:spPr bwMode="auto">
          <a:xfrm>
            <a:off x="2308225" y="5067300"/>
            <a:ext cx="36639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Willingness to subordinate personal interests for the team, ability to follow or lead depending on the needs of the team, and commitment to building team spirit</a:t>
            </a:r>
          </a:p>
        </p:txBody>
      </p:sp>
      <p:sp>
        <p:nvSpPr>
          <p:cNvPr id="31774" name="Rectangle 34"/>
          <p:cNvSpPr>
            <a:spLocks noChangeArrowheads="1"/>
          </p:cNvSpPr>
          <p:nvPr/>
        </p:nvSpPr>
        <p:spPr bwMode="auto">
          <a:xfrm>
            <a:off x="5911850" y="50673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tabLst>
                <a:tab pos="565150" algn="ctr"/>
                <a:tab pos="1146175" algn="ctr"/>
                <a:tab pos="1711325" algn="ctr"/>
                <a:tab pos="2292350" algn="ctr"/>
              </a:tabLst>
            </a:pPr>
            <a:r>
              <a:rPr lang="en-US" sz="1600"/>
              <a:t>E+	C+	A++	ES+	O+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220663"/>
            <a:ext cx="9144000" cy="52863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</a:rPr>
              <a:t>Myers Briggs Type Indicators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Based on the personality theory of psychologist Carl Jung (1920)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769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Isabel Myers and her mother Katherine Briggs revived the idea of temperaments  and devised Meyers and Briggs Type Indicator, a tool for identifying sixteen different patterns of behavior.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447800" y="2590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The type indicators as identified by Jung were</a:t>
            </a:r>
            <a:r>
              <a:rPr lang="en-US" sz="2400">
                <a:latin typeface="Times New Roman" pitchFamily="18" charset="0"/>
              </a:rPr>
              <a:t>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Extraversion( E), Introversion (I); Sensation (S) Intuition (N); Thinking(T) Feeling (F); Perceiving (P), and judging (J). 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219200" y="38862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. A person is neither one or the other of these four pairs. Each person has some degree of both the opposing pairs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219200" y="46482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2. A person strengthens or weakens its preference with the passage of time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219200" y="5410200"/>
            <a:ext cx="792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3. The question whether these preferences are “ inborn” or developed latter remains unsettled. The function becomes more stronger through use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2206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Extraversion Vs. Introversion(I</a:t>
            </a:r>
            <a:r>
              <a:rPr lang="en-US" sz="2400" b="1">
                <a:latin typeface="Times New Roman" pitchFamily="18" charset="0"/>
              </a:rPr>
              <a:t>)</a:t>
            </a:r>
          </a:p>
        </p:txBody>
      </p:sp>
      <p:pic>
        <p:nvPicPr>
          <p:cNvPr id="33795" name="Picture 3" descr="Click To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25" y="136525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 descr="Click To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2133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343400" y="2590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0" y="2209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Extraverts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105400" y="2133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Introverts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143000" y="266700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Feels pulled outward by external claims and conditions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343400" y="27432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Feels pushed inward by external claims and intrusions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219200" y="381000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Energized by other people and external experiences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343400" y="3810000"/>
            <a:ext cx="510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Energized by inner resources and internal experiences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143000" y="49530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Acts and then (may be) reflects 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343400" y="4953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Reflects then (may be ) act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295400" y="55626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Is often friendly, talkative, easy to know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4343400" y="54864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Is often reserved, quite and hard to know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371600" y="1447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Our </a:t>
            </a:r>
            <a:r>
              <a:rPr lang="en-US" sz="2800" dirty="0">
                <a:latin typeface="Times New Roman" pitchFamily="18" charset="0"/>
              </a:rPr>
              <a:t>complimentary Attitudes towards the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lick To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25" y="136525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Click To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2133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26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600200" y="1676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Express emotions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267200" y="1676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Bottles up emotions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371600" y="2209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Needs relationships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267200" y="2209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Needs Privacy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95400" y="2743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Gives breadth to life 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267200" y="2819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Gives depth to life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143000" y="48006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E’s may be seen shallow to I’s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343400" y="4724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I’s may seen withdrawn to E’s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9200" y="57150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Needs Introversion for balance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267200" y="54864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Needs extraversion for balance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19200" y="3276600"/>
            <a:ext cx="289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When working, need short  brain breaks to converse with someone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343400" y="34290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Introverts do enjoy interacting with others but it drains their energy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29686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</a:rPr>
              <a:t>Sensation Vs Intuition</a:t>
            </a:r>
          </a:p>
        </p:txBody>
      </p:sp>
      <p:pic>
        <p:nvPicPr>
          <p:cNvPr id="35843" name="Picture 3" descr="Click To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Click To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52400"/>
            <a:ext cx="1905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371600" y="1744663"/>
            <a:ext cx="777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Are ways of taking information. The sensing function takes information by way of five senses, the intuition function takes information by sixth sense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2672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28956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Sensing (S)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343400" y="2743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Intuition ( N)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19200" y="32766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Like things that are definite, and measurable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343400" y="33528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Like opportunities for being inventive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143000" y="42672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Starts at the beginning, takes a step at a time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43400" y="42672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Jumps every where, leaps over steps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143000" y="51816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Reads instruction, notices details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343400" y="51816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Skips directions, follows hunches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295400" y="5791200"/>
            <a:ext cx="289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Looks at specific parts and pieces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343400" y="5791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Looks at patterns and relationships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7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lick To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76200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Click To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76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419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95400" y="1371600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Lives in present, enjoy every thing that is there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Lives towards the future anticipating what might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be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295400" y="23622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Favors handling practical matters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419600" y="2362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Prefers imagining possibilities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219200" y="2971800"/>
            <a:ext cx="320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Likes set procedures, established routines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495800" y="2895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Likes change and variety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219200" y="3581400"/>
            <a:ext cx="3352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When interviewing someone for job, would want to know type of experience applicant has had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495800" y="3505200"/>
            <a:ext cx="441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Not much interested in what applicant has done but what he could for the organization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990600" y="4724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495800" y="4724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0" y="5867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495800" y="59436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The S’s see N as flighty, impractical and unrealistic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8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29686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</a:rPr>
              <a:t>Thinking Vs. Feeling</a:t>
            </a:r>
          </a:p>
        </p:txBody>
      </p:sp>
      <p:pic>
        <p:nvPicPr>
          <p:cNvPr id="38915" name="Picture 3" descr="Click To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52400"/>
            <a:ext cx="1676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 descr="Click To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16922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676400"/>
            <a:ext cx="9144000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Are ways of making decisions. The thinking function decides on the basis of logic and objective consideration. The Feeling decides on the basis of personal subjective values.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2672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0" y="2895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Thinking (T)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267200" y="2819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Feeling (F)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0" y="3429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Decides with the head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267200" y="3429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Decides with the heart 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0" y="403066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Goes by Logic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267200" y="4038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Goes by personal conviction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0" y="4564063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Concerned for truth and justice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267200" y="4572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Concerned for relationships, harmony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0" y="4953000"/>
            <a:ext cx="419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Sees as onlooker, from outside a situation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267200" y="5029200"/>
            <a:ext cx="487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Sees things as a participant, from within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0" y="5715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Takes a long view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343400" y="57150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Takes an immediate and personal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5" grpId="0"/>
      <p:bldP spid="43016" grpId="0"/>
      <p:bldP spid="43017" grpId="0"/>
      <p:bldP spid="43018" grpId="0"/>
      <p:bldP spid="43019" grpId="0"/>
      <p:bldP spid="43020" grpId="0"/>
      <p:bldP spid="43021" grpId="0"/>
      <p:bldP spid="43022" grpId="0"/>
      <p:bldP spid="43023" grpId="0"/>
      <p:bldP spid="43024" grpId="0"/>
      <p:bldP spid="43025" grpId="0"/>
      <p:bldP spid="430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lick To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 descr="Click To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925" y="76200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38200" y="525463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905000" y="449263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Judging Vs Perceiving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0" y="1524000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Are complimentary life style. Judging life style is decisive, planned and orderly. A perceptive life style is flexible, adaptable and spontaneous 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114800" y="22860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28600" y="2362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Judging (J)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114800" y="23622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Perception (P)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0" y="2743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Enjoys being decisive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191000" y="2819400"/>
            <a:ext cx="4953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Enjoys being curious, discovering surprises 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0" y="3276600"/>
            <a:ext cx="373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Likes clear limits and categories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114800" y="3657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Likes freedom to explore without limits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0" y="4191000"/>
            <a:ext cx="403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Feels comfortable in establishing closure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114800" y="4114800"/>
            <a:ext cx="502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Feels comfortable maintaining openness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0" y="49530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Prefers organized life style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4114800" y="4953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Prefers flexible lifestyle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0" y="5715000"/>
            <a:ext cx="411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Likes definite order and structure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191000" y="61722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Likes going with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90000"/>
              <a:buFont typeface="Wingdings" pitchFamily="2" charset="2"/>
              <a:buChar char="Ø"/>
            </a:pPr>
            <a:r>
              <a:rPr lang="en-US" sz="3600" b="1" smtClean="0">
                <a:solidFill>
                  <a:schemeClr val="accent2"/>
                </a:solidFill>
              </a:rPr>
              <a:t>Personality</a:t>
            </a:r>
            <a:r>
              <a:rPr lang="en-US" smtClean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buSzPct val="90000"/>
              <a:buFont typeface="Wingdings" pitchFamily="2" charset="2"/>
              <a:buNone/>
            </a:pPr>
            <a:r>
              <a:rPr lang="en-US" smtClean="0"/>
              <a:t>	-</a:t>
            </a:r>
            <a:r>
              <a:rPr lang="en-US" smtClean="0">
                <a:solidFill>
                  <a:schemeClr val="accent1"/>
                </a:solidFill>
              </a:rPr>
              <a:t>	</a:t>
            </a:r>
            <a:r>
              <a:rPr lang="en-US" sz="3600" b="1" smtClean="0"/>
              <a:t>A common sense definition is: “ 	Personality presents distinctive 	set of characteristics that tend to 	remain the same across similar 	situation and are relatively stable 	over time</a:t>
            </a:r>
          </a:p>
          <a:p>
            <a:pPr eaLnBrk="1" hangingPunct="1"/>
            <a:endParaRPr lang="en-US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800" b="1" smtClean="0">
                <a:solidFill>
                  <a:schemeClr val="accent2"/>
                </a:solidFill>
              </a:rPr>
              <a:t>Three Key themes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1. 	 </a:t>
            </a:r>
            <a:r>
              <a:rPr lang="en-US" sz="2800" b="1" smtClean="0"/>
              <a:t>Uniqueness</a:t>
            </a:r>
            <a:r>
              <a:rPr lang="en-US" sz="2800" smtClean="0"/>
              <a:t>: </a:t>
            </a:r>
            <a:endParaRPr lang="en-US" sz="2800" b="1" smtClean="0"/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800" b="1" smtClean="0"/>
              <a:t>	-	</a:t>
            </a:r>
            <a:r>
              <a:rPr lang="en-US" sz="2400" smtClean="0"/>
              <a:t>Each person is a collection of unique characteristics that results 	in behavior that is unique to that individual and differentiate one 	person from another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400" smtClean="0"/>
              <a:t>	2.	 </a:t>
            </a:r>
            <a:r>
              <a:rPr lang="en-US" sz="2400" b="1" smtClean="0"/>
              <a:t>Situational Consistency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400" b="1" smtClean="0"/>
              <a:t>	-	</a:t>
            </a:r>
            <a:r>
              <a:rPr lang="en-US" sz="2400" smtClean="0"/>
              <a:t>Difference in opinion regarding the issue of consistency and 	variability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400" smtClean="0"/>
              <a:t>	- 	 Individual characteristics will be similar in different 	situations only if (a) the situations are similar or 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sz="2400" smtClean="0"/>
              <a:t>		the characteristics have produced similar outcomes in these 	situations in the past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endParaRPr lang="en-US" sz="2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Personality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buSzPct val="90000"/>
              <a:buFont typeface="Wingdings" pitchFamily="2" charset="2"/>
              <a:buNone/>
            </a:pPr>
            <a:r>
              <a:rPr lang="en-US" sz="3600" b="1" smtClean="0"/>
              <a:t>3. </a:t>
            </a:r>
            <a:r>
              <a:rPr lang="en-US" b="1" smtClean="0"/>
              <a:t>Stability:</a:t>
            </a:r>
          </a:p>
          <a:p>
            <a:pPr eaLnBrk="1" hangingPunct="1">
              <a:buSzPct val="90000"/>
              <a:buFont typeface="Wingdings" pitchFamily="2" charset="2"/>
              <a:buNone/>
            </a:pPr>
            <a:r>
              <a:rPr lang="en-US" sz="3600" b="1" smtClean="0"/>
              <a:t>	</a:t>
            </a:r>
            <a:r>
              <a:rPr lang="en-US" smtClean="0"/>
              <a:t>Considerable evidence suggest it is stable and enduring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smtClean="0"/>
              <a:t>over time</a:t>
            </a:r>
          </a:p>
          <a:p>
            <a:pPr eaLnBrk="1" hangingPunct="1">
              <a:buSzPct val="90000"/>
              <a:buFont typeface="Wingdings" pitchFamily="2" charset="2"/>
              <a:buNone/>
            </a:pPr>
            <a:r>
              <a:rPr lang="en-US" smtClean="0"/>
              <a:t>	The overall profile or combination of characteristics that capture the unique nature of a person as that person reacts and interacts with others.</a:t>
            </a:r>
          </a:p>
          <a:p>
            <a:pPr eaLnBrk="1" hangingPunct="1"/>
            <a:endParaRPr 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Personality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Determinants of Personality Development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smtClean="0"/>
              <a:t>Heredity</a:t>
            </a:r>
          </a:p>
          <a:p>
            <a:pPr lvl="1" eaLnBrk="1" hangingPunct="1"/>
            <a:r>
              <a:rPr lang="en-US" smtClean="0"/>
              <a:t>Study of identical twins</a:t>
            </a:r>
          </a:p>
          <a:p>
            <a:pPr lvl="1" eaLnBrk="1" hangingPunct="1"/>
            <a:r>
              <a:rPr lang="en-US" smtClean="0"/>
              <a:t>Assessments of newborns</a:t>
            </a:r>
          </a:p>
          <a:p>
            <a:pPr lvl="1" eaLnBrk="1" hangingPunct="1"/>
            <a:r>
              <a:rPr lang="en-US" smtClean="0"/>
              <a:t>Genes</a:t>
            </a:r>
          </a:p>
          <a:p>
            <a:pPr eaLnBrk="1" hangingPunct="1"/>
            <a:r>
              <a:rPr lang="en-US" sz="2800" smtClean="0"/>
              <a:t>Environment</a:t>
            </a:r>
          </a:p>
          <a:p>
            <a:pPr lvl="1" eaLnBrk="1" hangingPunct="1"/>
            <a:r>
              <a:rPr lang="en-US" smtClean="0"/>
              <a:t>Social exposures</a:t>
            </a:r>
          </a:p>
          <a:p>
            <a:pPr lvl="1" eaLnBrk="1" hangingPunct="1"/>
            <a:r>
              <a:rPr lang="en-US" smtClean="0"/>
              <a:t>Physiological forces</a:t>
            </a:r>
          </a:p>
          <a:p>
            <a:pPr lvl="1" eaLnBrk="1" hangingPunct="1"/>
            <a:r>
              <a:rPr lang="en-US" smtClean="0"/>
              <a:t>Socioeconomic factors</a:t>
            </a:r>
          </a:p>
          <a:p>
            <a:pPr eaLnBrk="1" hangingPunct="1">
              <a:buFontTx/>
              <a:buChar char="–"/>
            </a:pPr>
            <a:endParaRPr lang="en-US" sz="2400" smtClean="0"/>
          </a:p>
          <a:p>
            <a:pPr eaLnBrk="1" hangingPunct="1"/>
            <a:endParaRPr lang="en-US" sz="2800" smtClean="0"/>
          </a:p>
        </p:txBody>
      </p:sp>
      <p:pic>
        <p:nvPicPr>
          <p:cNvPr id="16388" name="Picture 4"/>
          <p:cNvPicPr>
            <a:picLocks noGrp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05375" y="2686050"/>
            <a:ext cx="3524250" cy="2354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1336675"/>
          <a:ext cx="8763000" cy="4413250"/>
        </p:xfrm>
        <a:graphic>
          <a:graphicData uri="http://schemas.openxmlformats.org/presentationml/2006/ole">
            <p:oleObj spid="_x0000_s1026" name="Bitmap Image" r:id="rId3" imgW="6904762" imgH="3476190" progId="PBrush">
              <p:embed/>
            </p:oleObj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Determinants of Personality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050" name="Bitmap Image" r:id="rId3" imgW="5563377" imgH="305714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Big Five Personality Traits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35013" y="6494463"/>
            <a:ext cx="3762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latin typeface="Times New Roman" pitchFamily="18" charset="0"/>
              </a:rPr>
              <a:t>Adapted from: </a:t>
            </a:r>
            <a:r>
              <a:rPr lang="en-US" sz="1200">
                <a:solidFill>
                  <a:srgbClr val="B30000"/>
                </a:solidFill>
                <a:latin typeface="Times New Roman" pitchFamily="18" charset="0"/>
              </a:rPr>
              <a:t>Exhibit 5.1 </a:t>
            </a:r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The Big Five Personality Traits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17738" y="2354263"/>
            <a:ext cx="2459037" cy="1423987"/>
            <a:chOff x="1397" y="1483"/>
            <a:chExt cx="1549" cy="897"/>
          </a:xfrm>
        </p:grpSpPr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1397" y="1483"/>
              <a:ext cx="1549" cy="897"/>
            </a:xfrm>
            <a:prstGeom prst="ellipse">
              <a:avLst/>
            </a:prstGeom>
            <a:gradFill rotWithShape="0">
              <a:gsLst>
                <a:gs pos="0">
                  <a:srgbClr val="FFAAA3"/>
                </a:gs>
                <a:gs pos="100000">
                  <a:srgbClr val="FFAAA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82" name="Rectangle 6"/>
            <p:cNvSpPr>
              <a:spLocks noChangeArrowheads="1"/>
            </p:cNvSpPr>
            <p:nvPr/>
          </p:nvSpPr>
          <p:spPr bwMode="auto">
            <a:xfrm>
              <a:off x="1426" y="1806"/>
              <a:ext cx="14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Extraversion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35563" y="2354263"/>
            <a:ext cx="2459037" cy="1423987"/>
            <a:chOff x="3235" y="1483"/>
            <a:chExt cx="1549" cy="897"/>
          </a:xfrm>
        </p:grpSpPr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3235" y="1483"/>
              <a:ext cx="1549" cy="897"/>
            </a:xfrm>
            <a:prstGeom prst="ellipse">
              <a:avLst/>
            </a:prstGeom>
            <a:gradFill rotWithShape="0">
              <a:gsLst>
                <a:gs pos="0">
                  <a:srgbClr val="BEDEBE"/>
                </a:gs>
                <a:gs pos="100000">
                  <a:srgbClr val="BEDEBE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80" name="Rectangle 9"/>
            <p:cNvSpPr>
              <a:spLocks noChangeArrowheads="1"/>
            </p:cNvSpPr>
            <p:nvPr/>
          </p:nvSpPr>
          <p:spPr bwMode="auto">
            <a:xfrm>
              <a:off x="3264" y="1806"/>
              <a:ext cx="14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Conscientiousness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234113" y="4013200"/>
            <a:ext cx="2459037" cy="1423988"/>
            <a:chOff x="3927" y="2528"/>
            <a:chExt cx="1549" cy="897"/>
          </a:xfrm>
        </p:grpSpPr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3927" y="2528"/>
              <a:ext cx="1549" cy="897"/>
            </a:xfrm>
            <a:prstGeom prst="ellipse">
              <a:avLst/>
            </a:prstGeom>
            <a:gradFill rotWithShape="0">
              <a:gsLst>
                <a:gs pos="0">
                  <a:srgbClr val="C7C8FB"/>
                </a:gs>
                <a:gs pos="100000">
                  <a:srgbClr val="C7C8FB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8" name="Rectangle 12"/>
            <p:cNvSpPr>
              <a:spLocks noChangeArrowheads="1"/>
            </p:cNvSpPr>
            <p:nvPr/>
          </p:nvSpPr>
          <p:spPr bwMode="auto">
            <a:xfrm>
              <a:off x="3956" y="2851"/>
              <a:ext cx="14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Agreeableness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673475" y="4830763"/>
            <a:ext cx="2459038" cy="1423987"/>
            <a:chOff x="2314" y="3043"/>
            <a:chExt cx="1549" cy="897"/>
          </a:xfrm>
        </p:grpSpPr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2314" y="3043"/>
              <a:ext cx="1549" cy="897"/>
            </a:xfrm>
            <a:prstGeom prst="ellipse">
              <a:avLst/>
            </a:prstGeom>
            <a:gradFill rotWithShape="0">
              <a:gsLst>
                <a:gs pos="0">
                  <a:srgbClr val="FDD7A5"/>
                </a:gs>
                <a:gs pos="100000">
                  <a:srgbClr val="FDD7A5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6" name="Rectangle 15"/>
            <p:cNvSpPr>
              <a:spLocks noChangeArrowheads="1"/>
            </p:cNvSpPr>
            <p:nvPr/>
          </p:nvSpPr>
          <p:spPr bwMode="auto">
            <a:xfrm>
              <a:off x="2343" y="3366"/>
              <a:ext cx="14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Emotional stability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96963" y="4013200"/>
            <a:ext cx="2459037" cy="1423988"/>
            <a:chOff x="691" y="2528"/>
            <a:chExt cx="1549" cy="897"/>
          </a:xfrm>
        </p:grpSpPr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691" y="2528"/>
              <a:ext cx="1549" cy="897"/>
            </a:xfrm>
            <a:prstGeom prst="ellipse">
              <a:avLst/>
            </a:prstGeom>
            <a:gradFill rotWithShape="0">
              <a:gsLst>
                <a:gs pos="0">
                  <a:srgbClr val="49EF61"/>
                </a:gs>
                <a:gs pos="100000">
                  <a:srgbClr val="49EF61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720" y="2756"/>
              <a:ext cx="14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Openness to experience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281488" y="3790950"/>
            <a:ext cx="1244600" cy="719138"/>
            <a:chOff x="2697" y="2388"/>
            <a:chExt cx="784" cy="453"/>
          </a:xfrm>
        </p:grpSpPr>
        <p:sp>
          <p:nvSpPr>
            <p:cNvPr id="19471" name="Oval 20"/>
            <p:cNvSpPr>
              <a:spLocks noChangeArrowheads="1"/>
            </p:cNvSpPr>
            <p:nvPr/>
          </p:nvSpPr>
          <p:spPr bwMode="auto">
            <a:xfrm>
              <a:off x="2697" y="2388"/>
              <a:ext cx="784" cy="453"/>
            </a:xfrm>
            <a:prstGeom prst="ellipse">
              <a:avLst/>
            </a:prstGeom>
            <a:gradFill rotWithShape="0">
              <a:gsLst>
                <a:gs pos="0">
                  <a:srgbClr val="FCEB94"/>
                </a:gs>
                <a:gs pos="100000">
                  <a:srgbClr val="CABC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21"/>
            <p:cNvSpPr>
              <a:spLocks noChangeArrowheads="1"/>
            </p:cNvSpPr>
            <p:nvPr/>
          </p:nvSpPr>
          <p:spPr bwMode="auto">
            <a:xfrm>
              <a:off x="2697" y="2508"/>
              <a:ext cx="7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Personality</a:t>
              </a:r>
            </a:p>
          </p:txBody>
        </p:sp>
      </p:grpSp>
      <p:sp>
        <p:nvSpPr>
          <p:cNvPr id="19466" name="Line 22"/>
          <p:cNvSpPr>
            <a:spLocks noChangeShapeType="1"/>
          </p:cNvSpPr>
          <p:nvPr/>
        </p:nvSpPr>
        <p:spPr bwMode="auto">
          <a:xfrm flipH="1" flipV="1">
            <a:off x="4203700" y="3627438"/>
            <a:ext cx="271463" cy="27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23"/>
          <p:cNvSpPr>
            <a:spLocks noChangeShapeType="1"/>
          </p:cNvSpPr>
          <p:nvPr/>
        </p:nvSpPr>
        <p:spPr bwMode="auto">
          <a:xfrm flipV="1">
            <a:off x="5346700" y="3627438"/>
            <a:ext cx="271463" cy="27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Freeform 24"/>
          <p:cNvSpPr>
            <a:spLocks/>
          </p:cNvSpPr>
          <p:nvPr/>
        </p:nvSpPr>
        <p:spPr bwMode="auto">
          <a:xfrm>
            <a:off x="4903788" y="4510088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147483647 h 203"/>
              <a:gd name="T4" fmla="*/ 0 60000 65536"/>
              <a:gd name="T5" fmla="*/ 0 60000 65536"/>
              <a:gd name="T6" fmla="*/ 0 w 1"/>
              <a:gd name="T7" fmla="*/ 0 h 203"/>
              <a:gd name="T8" fmla="*/ 1 w 1"/>
              <a:gd name="T9" fmla="*/ 203 h 20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3">
                <a:moveTo>
                  <a:pt x="0" y="0"/>
                </a:moveTo>
                <a:lnTo>
                  <a:pt x="0" y="20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25"/>
          <p:cNvSpPr>
            <a:spLocks noChangeShapeType="1"/>
          </p:cNvSpPr>
          <p:nvPr/>
        </p:nvSpPr>
        <p:spPr bwMode="auto">
          <a:xfrm flipH="1">
            <a:off x="3490913" y="4267200"/>
            <a:ext cx="81915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6"/>
          <p:cNvSpPr>
            <a:spLocks noChangeShapeType="1"/>
          </p:cNvSpPr>
          <p:nvPr/>
        </p:nvSpPr>
        <p:spPr bwMode="auto">
          <a:xfrm>
            <a:off x="5491163" y="4267200"/>
            <a:ext cx="81915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1685</Words>
  <Application>Microsoft Office PowerPoint</Application>
  <PresentationFormat>On-screen Show (4:3)</PresentationFormat>
  <Paragraphs>246</Paragraphs>
  <Slides>27</Slides>
  <Notes>4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Concourse</vt:lpstr>
      <vt:lpstr>Bitmap Image</vt:lpstr>
      <vt:lpstr>Personality and Individual Differences</vt:lpstr>
      <vt:lpstr>Chapter 4 Study Questions</vt:lpstr>
      <vt:lpstr>Personality</vt:lpstr>
      <vt:lpstr>Personality</vt:lpstr>
      <vt:lpstr>Personality</vt:lpstr>
      <vt:lpstr>Determinants of Personality Development</vt:lpstr>
      <vt:lpstr>Determinants of Personality Development</vt:lpstr>
      <vt:lpstr>Slide 8</vt:lpstr>
      <vt:lpstr>Big Five Personality Traits</vt:lpstr>
      <vt:lpstr>Slide 10</vt:lpstr>
      <vt:lpstr>Big Five Personality Traits</vt:lpstr>
      <vt:lpstr>Big Five Personality Traits</vt:lpstr>
      <vt:lpstr>Big Five Personality Traits</vt:lpstr>
      <vt:lpstr>Big Five Personality Traits</vt:lpstr>
      <vt:lpstr>Big Five Personality Traits</vt:lpstr>
      <vt:lpstr>Big Five Personality Traits</vt:lpstr>
      <vt:lpstr>Big Five Personality Traits</vt:lpstr>
      <vt:lpstr>Big five Personality characteristics and competencies</vt:lpstr>
      <vt:lpstr>Big Five and High-Involvement Management</vt:lpstr>
      <vt:lpstr>Big Five and High-Involvement Management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and Individual Differences</dc:title>
  <dc:creator>DELL</dc:creator>
  <cp:lastModifiedBy>DELL</cp:lastModifiedBy>
  <cp:revision>3</cp:revision>
  <dcterms:created xsi:type="dcterms:W3CDTF">2012-03-11T08:35:45Z</dcterms:created>
  <dcterms:modified xsi:type="dcterms:W3CDTF">2012-03-11T09:02:30Z</dcterms:modified>
</cp:coreProperties>
</file>