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20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74" r:id="rId9"/>
    <p:sldId id="262" r:id="rId10"/>
    <p:sldId id="266" r:id="rId11"/>
    <p:sldId id="263" r:id="rId12"/>
    <p:sldId id="276" r:id="rId13"/>
    <p:sldId id="272" r:id="rId14"/>
    <p:sldId id="267" r:id="rId15"/>
    <p:sldId id="268" r:id="rId16"/>
    <p:sldId id="278" r:id="rId17"/>
    <p:sldId id="275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2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34124-E0D3-4927-8A34-1314197F7441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904F3-A582-4625-AFB4-4A79D89CA2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5904F3-A582-4625-AFB4-4A79D89CA2A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C9BC0BD-D297-4106-BC2D-8B14D1D6D13E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6315B2F-F795-4D34-8669-FC1C078C62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3924" y="1879599"/>
            <a:ext cx="8652897" cy="137690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Rounded MT Bold" pitchFamily="34" charset="0"/>
              </a:rPr>
              <a:t> Syndicate-Based Prediction Model for the </a:t>
            </a:r>
            <a:r>
              <a:rPr lang="en-US" sz="3200" dirty="0" err="1" smtClean="0">
                <a:latin typeface="Arial Rounded MT Bold" pitchFamily="34" charset="0"/>
              </a:rPr>
              <a:t>BangladeshiMarket</a:t>
            </a:r>
            <a:endParaRPr lang="en-US" sz="3600" dirty="0"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6905" y="3969553"/>
            <a:ext cx="7766936" cy="1486367"/>
          </a:xfrm>
        </p:spPr>
        <p:txBody>
          <a:bodyPr>
            <a:noAutofit/>
          </a:bodyPr>
          <a:lstStyle/>
          <a:p>
            <a:pPr algn="ctr"/>
            <a:r>
              <a:rPr lang="en-US" sz="2000" dirty="0" err="1" smtClean="0"/>
              <a:t>Rashel</a:t>
            </a:r>
            <a:r>
              <a:rPr lang="en-US" sz="2000" dirty="0" smtClean="0"/>
              <a:t> </a:t>
            </a:r>
            <a:r>
              <a:rPr lang="en-US" sz="2000" dirty="0" err="1" smtClean="0"/>
              <a:t>hossain</a:t>
            </a:r>
            <a:r>
              <a:rPr lang="en-US" sz="2000" dirty="0" smtClean="0"/>
              <a:t> </a:t>
            </a:r>
            <a:endParaRPr lang="en-US" sz="2000" dirty="0" smtClean="0"/>
          </a:p>
          <a:p>
            <a:pPr algn="ctr"/>
            <a:r>
              <a:rPr lang="en-US" sz="2000" dirty="0" smtClean="0"/>
              <a:t> </a:t>
            </a:r>
            <a:r>
              <a:rPr lang="en-US" sz="2000" dirty="0" smtClean="0"/>
              <a:t>ID: </a:t>
            </a:r>
            <a:r>
              <a:rPr lang="en-US" sz="2000" dirty="0" smtClean="0"/>
              <a:t>241162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/>
              <a:t>PMIT, </a:t>
            </a:r>
            <a:r>
              <a:rPr lang="en-US" sz="2000" dirty="0" err="1"/>
              <a:t>Jahangirnagar</a:t>
            </a:r>
            <a:r>
              <a:rPr lang="en-US" sz="2000" dirty="0"/>
              <a:t> University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1818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4350" y="1158241"/>
            <a:ext cx="5727776" cy="518160"/>
          </a:xfrm>
        </p:spPr>
        <p:txBody>
          <a:bodyPr>
            <a:noAutofit/>
          </a:bodyPr>
          <a:lstStyle/>
          <a:p>
            <a:r>
              <a:rPr lang="en-US" b="1" dirty="0" smtClean="0"/>
              <a:t>Data flow Chart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104419" y="6330600"/>
            <a:ext cx="82676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Table 2: </a:t>
            </a:r>
            <a:r>
              <a:rPr lang="en-US" sz="2000" b="1" dirty="0">
                <a:solidFill>
                  <a:schemeClr val="bg1"/>
                </a:solidFill>
              </a:rPr>
              <a:t>Model Performance Comparison Based on CV Accuracy</a:t>
            </a:r>
          </a:p>
        </p:txBody>
      </p:sp>
      <p:pic>
        <p:nvPicPr>
          <p:cNvPr id="5" name="Picture 4" descr="SYNDICAT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64" y="1839816"/>
            <a:ext cx="6858000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05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39331" y="418641"/>
            <a:ext cx="4935682" cy="804231"/>
          </a:xfrm>
        </p:spPr>
        <p:txBody>
          <a:bodyPr/>
          <a:lstStyle/>
          <a:p>
            <a:pPr algn="ctr"/>
            <a:r>
              <a:rPr lang="en-US" b="1" dirty="0" smtClean="0"/>
              <a:t>System diagram</a:t>
            </a:r>
            <a:endParaRPr lang="en-US" b="1" dirty="0"/>
          </a:p>
        </p:txBody>
      </p:sp>
      <p:pic>
        <p:nvPicPr>
          <p:cNvPr id="4" name="Picture 3" descr="Syndicate-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20" y="1255923"/>
            <a:ext cx="10134599" cy="53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573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046" y="1073014"/>
            <a:ext cx="3199747" cy="65024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Best Model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2" y="1880734"/>
            <a:ext cx="10891518" cy="965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020" y="6318386"/>
            <a:ext cx="5497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Figure 2: </a:t>
            </a:r>
            <a:r>
              <a:rPr lang="en-US" sz="2000" b="1" dirty="0">
                <a:solidFill>
                  <a:schemeClr val="bg1"/>
                </a:solidFill>
              </a:rPr>
              <a:t>Confusion matrix of Random forest</a:t>
            </a:r>
          </a:p>
        </p:txBody>
      </p:sp>
      <p:sp>
        <p:nvSpPr>
          <p:cNvPr id="8" name="Rectangle 7"/>
          <p:cNvSpPr/>
          <p:nvPr/>
        </p:nvSpPr>
        <p:spPr>
          <a:xfrm>
            <a:off x="7479450" y="6318386"/>
            <a:ext cx="40757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Figure </a:t>
            </a:r>
            <a:r>
              <a:rPr lang="en-US" sz="2000" b="1" dirty="0" smtClean="0">
                <a:solidFill>
                  <a:schemeClr val="bg1"/>
                </a:solidFill>
              </a:rPr>
              <a:t>3: </a:t>
            </a:r>
            <a:r>
              <a:rPr lang="en-US" sz="2000" b="1" dirty="0">
                <a:solidFill>
                  <a:schemeClr val="bg1"/>
                </a:solidFill>
              </a:rPr>
              <a:t>ROC of Random Forest</a:t>
            </a:r>
          </a:p>
        </p:txBody>
      </p:sp>
      <p:pic>
        <p:nvPicPr>
          <p:cNvPr id="9" name="Picture 8" descr="AdaBoost 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16" y="2082188"/>
            <a:ext cx="4864350" cy="4505899"/>
          </a:xfrm>
          <a:prstGeom prst="rect">
            <a:avLst/>
          </a:prstGeom>
        </p:spPr>
      </p:pic>
      <p:pic>
        <p:nvPicPr>
          <p:cNvPr id="10" name="Picture 9" descr="AdaBoost RO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45" y="1813468"/>
            <a:ext cx="5709125" cy="46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741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50454" y="1098729"/>
            <a:ext cx="4219786" cy="507999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Best Model report</a:t>
            </a:r>
            <a:endParaRPr lang="en-US" sz="2400" b="1" dirty="0"/>
          </a:p>
        </p:txBody>
      </p:sp>
      <p:pic>
        <p:nvPicPr>
          <p:cNvPr id="4" name="Picture 3" descr="AdaBoost Re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1" y="1542361"/>
            <a:ext cx="10289753" cy="52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61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972" y="1148080"/>
            <a:ext cx="5638147" cy="508000"/>
          </a:xfrm>
        </p:spPr>
        <p:txBody>
          <a:bodyPr>
            <a:noAutofit/>
          </a:bodyPr>
          <a:lstStyle/>
          <a:p>
            <a:r>
              <a:rPr lang="en-US" b="1" dirty="0"/>
              <a:t>Experimental Results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3389" y="1916935"/>
            <a:ext cx="11270254" cy="4538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7670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075" y="473725"/>
            <a:ext cx="4741448" cy="694063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Web Interface 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839432" y="6258560"/>
            <a:ext cx="28687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Figure </a:t>
            </a:r>
            <a:r>
              <a:rPr lang="en-US" sz="2000" b="1" dirty="0" smtClean="0">
                <a:solidFill>
                  <a:schemeClr val="bg1"/>
                </a:solidFill>
              </a:rPr>
              <a:t>5: </a:t>
            </a:r>
            <a:r>
              <a:rPr lang="en-US" sz="2000" b="1" dirty="0">
                <a:solidFill>
                  <a:schemeClr val="bg1"/>
                </a:solidFill>
              </a:rPr>
              <a:t>Website view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094" y="1972019"/>
            <a:ext cx="8536541" cy="421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8193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RESULT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92799" y="1600200"/>
            <a:ext cx="7390402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61" y="1131879"/>
            <a:ext cx="7805844" cy="5588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56062" y="2624763"/>
            <a:ext cx="6435938" cy="3820103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Expand Datasets</a:t>
            </a:r>
            <a:r>
              <a:rPr lang="en-US" sz="1800" dirty="0" smtClean="0"/>
              <a:t>: Include diverse market data to improve model robustness.</a:t>
            </a:r>
          </a:p>
          <a:p>
            <a:r>
              <a:rPr lang="en-US" sz="1800" b="1" dirty="0" smtClean="0"/>
              <a:t>Incorporate More Indicators</a:t>
            </a:r>
            <a:r>
              <a:rPr lang="en-US" sz="1800" dirty="0" smtClean="0"/>
              <a:t>: Add trading volumes and volatility for better anomaly detection.</a:t>
            </a:r>
          </a:p>
          <a:p>
            <a:r>
              <a:rPr lang="en-US" sz="1800" b="1" dirty="0" smtClean="0"/>
              <a:t>Model Improvement</a:t>
            </a:r>
            <a:r>
              <a:rPr lang="en-US" sz="1800" dirty="0" smtClean="0"/>
              <a:t>: Experiment with deep learning and reinforcement learning models.</a:t>
            </a:r>
          </a:p>
          <a:p>
            <a:r>
              <a:rPr lang="en-US" sz="1800" b="1" dirty="0" smtClean="0"/>
              <a:t>Automated Alerts</a:t>
            </a:r>
            <a:r>
              <a:rPr lang="en-US" sz="1800" dirty="0" smtClean="0"/>
              <a:t>: Implement real-time alert notifications for detected anomalies.</a:t>
            </a:r>
          </a:p>
          <a:p>
            <a:r>
              <a:rPr lang="en-US" sz="1800" b="1" dirty="0" smtClean="0"/>
              <a:t>Cross-Market Analysis</a:t>
            </a:r>
            <a:r>
              <a:rPr lang="en-US" sz="1800" dirty="0" smtClean="0"/>
              <a:t>: Extend to analyze multiple commodity markets.</a:t>
            </a:r>
          </a:p>
          <a:p>
            <a:r>
              <a:rPr lang="en-US" sz="1800" b="1" dirty="0" smtClean="0"/>
              <a:t>Real-Time Streaming</a:t>
            </a:r>
            <a:r>
              <a:rPr lang="en-US" sz="1800" dirty="0" smtClean="0"/>
              <a:t>: Enable real-time data streaming for faster detection.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1496" y="1974700"/>
            <a:ext cx="19992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/>
              <a:t>Conclusion:</a:t>
            </a:r>
            <a:endParaRPr lang="en-US" sz="2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496" y="2624764"/>
            <a:ext cx="5573182" cy="31461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6104678" y="1911500"/>
            <a:ext cx="274658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 smtClean="0"/>
              <a:t>Future Work:</a:t>
            </a:r>
            <a:endParaRPr lang="en-US" sz="2600" b="1" dirty="0"/>
          </a:p>
        </p:txBody>
      </p:sp>
      <p:sp>
        <p:nvSpPr>
          <p:cNvPr id="9" name="Rectangle 8"/>
          <p:cNvSpPr/>
          <p:nvPr/>
        </p:nvSpPr>
        <p:spPr>
          <a:xfrm>
            <a:off x="672029" y="2500830"/>
            <a:ext cx="453894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study successfully detects price anomalies in commodity markets using machine learning, identifying potential syndicate activities.</a:t>
            </a:r>
          </a:p>
          <a:p>
            <a:r>
              <a:rPr lang="en-US" dirty="0" smtClean="0"/>
              <a:t>Hybrid algorithms, particularly </a:t>
            </a:r>
            <a:r>
              <a:rPr lang="en-US" dirty="0" err="1" smtClean="0"/>
              <a:t>AdaBoost</a:t>
            </a:r>
            <a:r>
              <a:rPr lang="en-US" dirty="0" smtClean="0"/>
              <a:t>, achieved high accuracy (99.39%) and precision.</a:t>
            </a:r>
          </a:p>
          <a:p>
            <a:r>
              <a:rPr lang="en-US" dirty="0" smtClean="0"/>
              <a:t>A Flask-based web interface enables real-time anomaly detection, enhancing the system's practical use.</a:t>
            </a:r>
          </a:p>
          <a:p>
            <a:r>
              <a:rPr lang="en-US" dirty="0" smtClean="0"/>
              <a:t>The project demonstrates the potential of machine learning in financial fraud detection and market surveillance.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134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23872" y="2007616"/>
            <a:ext cx="8501888" cy="39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40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4319" y="1127760"/>
            <a:ext cx="6862041" cy="48768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Project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9280" y="2069149"/>
            <a:ext cx="11033760" cy="3681411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US" sz="2800" dirty="0" smtClean="0"/>
              <a:t>This study investigates the use of machine learning to detect anomalous </a:t>
            </a:r>
            <a:r>
              <a:rPr lang="en-US" sz="2800" dirty="0" err="1" smtClean="0"/>
              <a:t>pricepatterns</a:t>
            </a:r>
            <a:r>
              <a:rPr lang="en-US" sz="2800" dirty="0" smtClean="0"/>
              <a:t> in commodity markets, which may indicate potential syndicate </a:t>
            </a:r>
            <a:r>
              <a:rPr lang="en-US" sz="2800" dirty="0" err="1" smtClean="0"/>
              <a:t>activity.Syndicates</a:t>
            </a:r>
            <a:r>
              <a:rPr lang="en-US" sz="2800" dirty="0" smtClean="0"/>
              <a:t> often manipulate market prices, causing irregular fluctuations that </a:t>
            </a:r>
            <a:r>
              <a:rPr lang="en-US" sz="2800" dirty="0" err="1" smtClean="0"/>
              <a:t>canbe</a:t>
            </a:r>
            <a:r>
              <a:rPr lang="en-US" sz="2800" dirty="0" smtClean="0"/>
              <a:t> identified through sophisticated anomaly detection methods. Unlike previous re-search, which achieved an accuracy of 65-75% using limited algorithms and </a:t>
            </a:r>
            <a:r>
              <a:rPr lang="en-US" sz="2800" dirty="0" err="1" smtClean="0"/>
              <a:t>lackeda</a:t>
            </a:r>
            <a:r>
              <a:rPr lang="en-US" sz="2800" dirty="0" smtClean="0"/>
              <a:t> user interface, our approach incorporates hybrid algorithms and a user-</a:t>
            </a:r>
            <a:r>
              <a:rPr lang="en-US" sz="2800" dirty="0" err="1" smtClean="0"/>
              <a:t>friendlyinterface</a:t>
            </a:r>
            <a:r>
              <a:rPr lang="en-US" sz="2800" dirty="0" smtClean="0"/>
              <a:t>, achieving accuracy rates between 96% and 98%. We employed several ma-chine learning models, including Isolation Forest, Random Forest, and </a:t>
            </a:r>
            <a:r>
              <a:rPr lang="en-US" sz="2800" dirty="0" err="1" smtClean="0"/>
              <a:t>AdaBoost</a:t>
            </a:r>
            <a:r>
              <a:rPr lang="en-US" sz="2800" dirty="0" smtClean="0"/>
              <a:t>, </a:t>
            </a:r>
            <a:r>
              <a:rPr lang="en-US" sz="2800" dirty="0" err="1" smtClean="0"/>
              <a:t>toanalyze</a:t>
            </a:r>
            <a:r>
              <a:rPr lang="en-US" sz="2800" dirty="0" smtClean="0"/>
              <a:t> historical market price data. These models were trained and tested </a:t>
            </a:r>
            <a:r>
              <a:rPr lang="en-US" sz="2800" dirty="0" err="1" smtClean="0"/>
              <a:t>usingperformance</a:t>
            </a:r>
            <a:r>
              <a:rPr lang="en-US" sz="2800" dirty="0" smtClean="0"/>
              <a:t> metrics such as accuracy, precision, recall, F1-score, and ROC-</a:t>
            </a:r>
            <a:r>
              <a:rPr lang="en-US" sz="2800" dirty="0" err="1" smtClean="0"/>
              <a:t>AUC.Among</a:t>
            </a:r>
            <a:r>
              <a:rPr lang="en-US" sz="2800" dirty="0" smtClean="0"/>
              <a:t> these, </a:t>
            </a:r>
            <a:r>
              <a:rPr lang="en-US" sz="2800" dirty="0" err="1" smtClean="0"/>
              <a:t>AdaBoost</a:t>
            </a:r>
            <a:r>
              <a:rPr lang="en-US" sz="2800" dirty="0" smtClean="0"/>
              <a:t> demonstrated the best performance, with 99.39% </a:t>
            </a:r>
            <a:r>
              <a:rPr lang="en-US" sz="2800" dirty="0" err="1" smtClean="0"/>
              <a:t>accuracy,perfect</a:t>
            </a:r>
            <a:r>
              <a:rPr lang="en-US" sz="2800" dirty="0" smtClean="0"/>
              <a:t> precision (1.0), and a high F1-score (0.988). The optimal model, </a:t>
            </a:r>
            <a:r>
              <a:rPr lang="en-US" sz="2800" dirty="0" err="1" smtClean="0"/>
              <a:t>selectedfor</a:t>
            </a:r>
            <a:r>
              <a:rPr lang="en-US" sz="2800" dirty="0" smtClean="0"/>
              <a:t> its balanced recall and precision, was integrated into a Flask web application </a:t>
            </a:r>
            <a:r>
              <a:rPr lang="en-US" sz="2800" dirty="0" err="1" smtClean="0"/>
              <a:t>forreal</a:t>
            </a:r>
            <a:r>
              <a:rPr lang="en-US" sz="2800" dirty="0" smtClean="0"/>
              <a:t>-time anomaly detection. This system provides a reliable method for </a:t>
            </a:r>
            <a:r>
              <a:rPr lang="en-US" sz="2800" dirty="0" err="1" smtClean="0"/>
              <a:t>identifyingpotential</a:t>
            </a:r>
            <a:r>
              <a:rPr lang="en-US" sz="2800" dirty="0" smtClean="0"/>
              <a:t> syndicate activities, thereby enhancing market analysis and decision-</a:t>
            </a:r>
            <a:r>
              <a:rPr lang="en-US" sz="2800" dirty="0" err="1" smtClean="0"/>
              <a:t>makingprocesses</a:t>
            </a:r>
            <a:r>
              <a:rPr lang="en-US" sz="2800" dirty="0" smtClean="0"/>
              <a:t>. The findings highlight the effectiveness of machine learning in </a:t>
            </a:r>
            <a:r>
              <a:rPr lang="en-US" sz="2800" dirty="0" err="1" smtClean="0"/>
              <a:t>detectingprice</a:t>
            </a:r>
            <a:r>
              <a:rPr lang="en-US" sz="2800" dirty="0" smtClean="0"/>
              <a:t> anomalies and its potential to improve financial fraud detection in </a:t>
            </a:r>
            <a:r>
              <a:rPr lang="en-US" sz="2800" dirty="0" err="1" smtClean="0"/>
              <a:t>commoditymarkets</a:t>
            </a:r>
            <a:r>
              <a:rPr lang="en-US" sz="2800" dirty="0" smtClean="0"/>
              <a:t>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11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0054" y="975360"/>
            <a:ext cx="5591386" cy="6400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Problem </a:t>
            </a:r>
            <a:r>
              <a:rPr lang="en-US" sz="3600" b="1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60214" y="1994053"/>
            <a:ext cx="10651066" cy="40816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The economy of Bangladesh appears sound, but the market is a hotbed of </a:t>
            </a:r>
            <a:r>
              <a:rPr lang="en-US" dirty="0" err="1" smtClean="0"/>
              <a:t>syndi-cation</a:t>
            </a:r>
            <a:r>
              <a:rPr lang="en-US" dirty="0" smtClean="0"/>
              <a:t>, whether formal or informal, and is unstable. Syndicates of garment </a:t>
            </a:r>
            <a:r>
              <a:rPr lang="en-US" dirty="0" err="1" smtClean="0"/>
              <a:t>exporters,of</a:t>
            </a:r>
            <a:r>
              <a:rPr lang="en-US" dirty="0" smtClean="0"/>
              <a:t> fuel and food importers, of banking and micro-finance, groups of informal </a:t>
            </a:r>
            <a:r>
              <a:rPr lang="en-US" dirty="0" err="1" smtClean="0"/>
              <a:t>tradersin</a:t>
            </a:r>
            <a:r>
              <a:rPr lang="en-US" dirty="0" smtClean="0"/>
              <a:t> agriculture, in real estate all regularly exert anomalous leverage on the supply, </a:t>
            </a:r>
            <a:r>
              <a:rPr lang="en-US" dirty="0" err="1" smtClean="0"/>
              <a:t>theprice</a:t>
            </a:r>
            <a:r>
              <a:rPr lang="en-US" dirty="0" smtClean="0"/>
              <a:t>, policy. These forces are not all captured in the official economic data, </a:t>
            </a:r>
            <a:r>
              <a:rPr lang="en-US" dirty="0" err="1" smtClean="0"/>
              <a:t>leavingpockets</a:t>
            </a:r>
            <a:r>
              <a:rPr lang="en-US" dirty="0" smtClean="0"/>
              <a:t> of concern for policy makers, price gyrations and investment risks. There is </a:t>
            </a:r>
            <a:r>
              <a:rPr lang="en-US" dirty="0" err="1" smtClean="0"/>
              <a:t>apressing</a:t>
            </a:r>
            <a:r>
              <a:rPr lang="en-US" dirty="0" smtClean="0"/>
              <a:t> demand for a syndicate-based forecasting model to be established in order </a:t>
            </a:r>
            <a:r>
              <a:rPr lang="en-US" dirty="0" err="1" smtClean="0"/>
              <a:t>toinvestigate</a:t>
            </a:r>
            <a:r>
              <a:rPr lang="en-US" dirty="0" smtClean="0"/>
              <a:t>, and extract insights from, the underlying dynamics of the capital </a:t>
            </a:r>
            <a:r>
              <a:rPr lang="en-US" dirty="0" err="1" smtClean="0"/>
              <a:t>marketof</a:t>
            </a:r>
            <a:r>
              <a:rPr lang="en-US" dirty="0" smtClean="0"/>
              <a:t> Bangladesh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3762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146" y="1137920"/>
            <a:ext cx="4495654" cy="49784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03932" y="1938969"/>
            <a:ext cx="11381667" cy="3770951"/>
          </a:xfrm>
        </p:spPr>
        <p:txBody>
          <a:bodyPr>
            <a:noAutofit/>
          </a:bodyPr>
          <a:lstStyle/>
          <a:p>
            <a:pPr algn="just"/>
            <a:r>
              <a:rPr lang="en-US" dirty="0" err="1" smtClean="0"/>
              <a:t>eing</a:t>
            </a:r>
            <a:r>
              <a:rPr lang="en-US" dirty="0" smtClean="0"/>
              <a:t> at the threshold of rapid economic development in a process of becoming </a:t>
            </a:r>
            <a:r>
              <a:rPr lang="en-US" dirty="0" err="1" smtClean="0"/>
              <a:t>amiddle</a:t>
            </a:r>
            <a:r>
              <a:rPr lang="en-US" dirty="0" smtClean="0"/>
              <a:t>-income country, Bangladesh is a significant contribution to studying </a:t>
            </a:r>
            <a:r>
              <a:rPr lang="en-US" dirty="0" err="1" smtClean="0"/>
              <a:t>marketperformance</a:t>
            </a:r>
            <a:r>
              <a:rPr lang="en-US" dirty="0" smtClean="0"/>
              <a:t> in the LDCs. </a:t>
            </a:r>
            <a:endParaRPr lang="en-US" dirty="0" smtClean="0"/>
          </a:p>
          <a:p>
            <a:pPr algn="just"/>
            <a:r>
              <a:rPr lang="en-US" dirty="0" smtClean="0"/>
              <a:t>However</a:t>
            </a:r>
            <a:r>
              <a:rPr lang="en-US" dirty="0" smtClean="0"/>
              <a:t>, these sort of standard macroeconomic </a:t>
            </a:r>
            <a:r>
              <a:rPr lang="en-US" dirty="0" err="1" smtClean="0"/>
              <a:t>modelsoften</a:t>
            </a:r>
            <a:r>
              <a:rPr lang="en-US" dirty="0" smtClean="0"/>
              <a:t> understate the hidden power of market cartels, informal networks, trade </a:t>
            </a:r>
            <a:r>
              <a:rPr lang="en-US" dirty="0" err="1" smtClean="0"/>
              <a:t>associ-ations</a:t>
            </a:r>
            <a:r>
              <a:rPr lang="en-US" dirty="0" smtClean="0"/>
              <a:t>, and sector-based coalitions, which have strong say over pricing, flow of </a:t>
            </a:r>
            <a:r>
              <a:rPr lang="en-US" dirty="0" err="1" smtClean="0"/>
              <a:t>supplyand</a:t>
            </a:r>
            <a:r>
              <a:rPr lang="en-US" dirty="0" smtClean="0"/>
              <a:t> investment.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smtClean="0"/>
              <a:t>objective of this study is to offer a coalition-based </a:t>
            </a:r>
            <a:r>
              <a:rPr lang="en-US" dirty="0" err="1" smtClean="0"/>
              <a:t>predictionmodel</a:t>
            </a:r>
            <a:r>
              <a:rPr lang="en-US" dirty="0" smtClean="0"/>
              <a:t> that involves the formal and informal economy, so as to help policy </a:t>
            </a:r>
            <a:r>
              <a:rPr lang="en-US" dirty="0" err="1" smtClean="0"/>
              <a:t>makersand</a:t>
            </a:r>
            <a:r>
              <a:rPr lang="en-US" dirty="0" smtClean="0"/>
              <a:t> firms to a greater extent in forecasting at different levels of analysis.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813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654" y="694063"/>
            <a:ext cx="3467946" cy="1094097"/>
          </a:xfrm>
        </p:spPr>
        <p:txBody>
          <a:bodyPr/>
          <a:lstStyle/>
          <a:p>
            <a:pPr algn="ctr"/>
            <a:r>
              <a:rPr lang="en-US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2035" y="2038120"/>
            <a:ext cx="11021185" cy="3895320"/>
          </a:xfrm>
        </p:spPr>
        <p:txBody>
          <a:bodyPr>
            <a:noAutofit/>
          </a:bodyPr>
          <a:lstStyle/>
          <a:p>
            <a:pPr marL="0" indent="0" algn="just"/>
            <a:r>
              <a:rPr lang="en-US" dirty="0" smtClean="0"/>
              <a:t>To </a:t>
            </a:r>
            <a:r>
              <a:rPr lang="en-US" dirty="0" smtClean="0"/>
              <a:t>Distinguish and classify the various forms of market syndicates in </a:t>
            </a:r>
            <a:r>
              <a:rPr lang="en-US" dirty="0" err="1" smtClean="0"/>
              <a:t>Bangladeshimarket</a:t>
            </a:r>
            <a:r>
              <a:rPr lang="en-US" dirty="0" smtClean="0"/>
              <a:t> economy (export, import, financial, informal and digital</a:t>
            </a:r>
            <a:r>
              <a:rPr lang="en-US" dirty="0" smtClean="0"/>
              <a:t>.</a:t>
            </a:r>
          </a:p>
          <a:p>
            <a:pPr marL="0" indent="0" algn="just"/>
            <a:r>
              <a:rPr lang="en-US" dirty="0" smtClean="0"/>
              <a:t>To </a:t>
            </a:r>
            <a:r>
              <a:rPr lang="en-US" dirty="0" smtClean="0"/>
              <a:t>Examine how these cartels impact on price stability, trading patterns, </a:t>
            </a:r>
            <a:r>
              <a:rPr lang="en-US" dirty="0" err="1" smtClean="0"/>
              <a:t>andinvestment</a:t>
            </a:r>
            <a:r>
              <a:rPr lang="en-US" dirty="0" smtClean="0"/>
              <a:t> </a:t>
            </a:r>
            <a:r>
              <a:rPr lang="en-US" dirty="0" smtClean="0"/>
              <a:t>directions.</a:t>
            </a:r>
          </a:p>
          <a:p>
            <a:pPr marL="0" indent="0" algn="just"/>
            <a:r>
              <a:rPr lang="en-US" dirty="0" smtClean="0"/>
              <a:t>To </a:t>
            </a:r>
            <a:r>
              <a:rPr lang="en-US" dirty="0" smtClean="0"/>
              <a:t>Construct a predictive model which integrates the macroeconomic forecast-</a:t>
            </a:r>
            <a:r>
              <a:rPr lang="en-US" dirty="0" err="1" smtClean="0"/>
              <a:t>ing</a:t>
            </a:r>
            <a:r>
              <a:rPr lang="en-US" dirty="0" smtClean="0"/>
              <a:t> and syndicate analysis in the </a:t>
            </a:r>
            <a:r>
              <a:rPr lang="en-US" dirty="0" smtClean="0"/>
              <a:t>network.</a:t>
            </a:r>
          </a:p>
          <a:p>
            <a:pPr marL="0" indent="0" algn="just"/>
            <a:r>
              <a:rPr lang="en-US" dirty="0" smtClean="0"/>
              <a:t>To </a:t>
            </a:r>
            <a:r>
              <a:rPr lang="en-US" dirty="0" smtClean="0"/>
              <a:t>Make recommendations to help policy makers and businesses to </a:t>
            </a:r>
            <a:r>
              <a:rPr lang="en-US" dirty="0" err="1" smtClean="0"/>
              <a:t>decreasevolatility</a:t>
            </a:r>
            <a:r>
              <a:rPr lang="en-US" dirty="0" smtClean="0"/>
              <a:t> and to make better choices.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53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1814" y="1178560"/>
            <a:ext cx="3051386" cy="53848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71974" y="2367280"/>
            <a:ext cx="10651066" cy="3200400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Dependence on second source for economic </a:t>
            </a:r>
            <a:r>
              <a:rPr lang="en-US" sz="2800" dirty="0" smtClean="0"/>
              <a:t>indicators.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 smtClean="0"/>
              <a:t>Resources are limited, </a:t>
            </a:r>
            <a:r>
              <a:rPr lang="en-US" sz="2800" dirty="0" err="1" smtClean="0"/>
              <a:t>Sectoraldepth</a:t>
            </a:r>
            <a:r>
              <a:rPr lang="en-US" sz="2800" dirty="0" smtClean="0"/>
              <a:t> </a:t>
            </a:r>
            <a:r>
              <a:rPr lang="en-US" sz="2800" dirty="0" smtClean="0"/>
              <a:t>could be </a:t>
            </a:r>
            <a:r>
              <a:rPr lang="en-US" sz="2800" dirty="0" smtClean="0"/>
              <a:t>compromised.</a:t>
            </a:r>
          </a:p>
          <a:p>
            <a:pPr algn="just"/>
            <a:r>
              <a:rPr lang="en-US" sz="2800" dirty="0" smtClean="0"/>
              <a:t>Sudden </a:t>
            </a:r>
            <a:r>
              <a:rPr lang="en-US" sz="2800" dirty="0" smtClean="0"/>
              <a:t>global shocks (e.g., pandemics, geopolitical conflicts) might affect </a:t>
            </a:r>
            <a:r>
              <a:rPr lang="en-US" sz="2800" dirty="0" smtClean="0"/>
              <a:t>the predictive </a:t>
            </a:r>
            <a:r>
              <a:rPr lang="en-US" sz="2800" dirty="0" smtClean="0"/>
              <a:t>accuracy.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2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6107" y="1137920"/>
            <a:ext cx="6831945" cy="5892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Potential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98880" y="2032000"/>
            <a:ext cx="10566400" cy="3952240"/>
          </a:xfrm>
        </p:spPr>
        <p:txBody>
          <a:bodyPr>
            <a:noAutofit/>
          </a:bodyPr>
          <a:lstStyle/>
          <a:p>
            <a:pPr algn="just"/>
            <a:r>
              <a:rPr lang="en-US" sz="2600" dirty="0" smtClean="0">
                <a:solidFill>
                  <a:schemeClr val="tx1"/>
                </a:solidFill>
              </a:rPr>
              <a:t>Balancing </a:t>
            </a:r>
            <a:r>
              <a:rPr lang="en-US" sz="2600" dirty="0">
                <a:solidFill>
                  <a:schemeClr val="tx1"/>
                </a:solidFill>
              </a:rPr>
              <a:t>model accuracy with interpretability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Risk of overfitting due to limited or imbalanced datasets.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</a:rPr>
              <a:t>High </a:t>
            </a:r>
            <a:r>
              <a:rPr lang="en-US" sz="2600" dirty="0">
                <a:solidFill>
                  <a:schemeClr val="tx1"/>
                </a:solidFill>
              </a:rPr>
              <a:t>computational cost for large datasets.</a:t>
            </a:r>
          </a:p>
          <a:p>
            <a:pPr algn="just"/>
            <a:r>
              <a:rPr lang="en-US" sz="2600" dirty="0" smtClean="0">
                <a:solidFill>
                  <a:schemeClr val="tx1"/>
                </a:solidFill>
              </a:rPr>
              <a:t>Policy-level </a:t>
            </a:r>
            <a:r>
              <a:rPr lang="en-US" sz="2600" dirty="0">
                <a:solidFill>
                  <a:schemeClr val="tx1"/>
                </a:solidFill>
              </a:rPr>
              <a:t>adoption of predictive analytics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285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5694" y="1078549"/>
            <a:ext cx="4880186" cy="658811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Methodology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9574" y="1962469"/>
            <a:ext cx="11372426" cy="40319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</a:rPr>
              <a:t>Steps followed: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Data Collection (BANBEIS, school surveys)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Data Preprocessing (cleaning, encoding, normalization</a:t>
            </a:r>
            <a:r>
              <a:rPr lang="en-US" sz="2600" dirty="0" smtClean="0">
                <a:solidFill>
                  <a:schemeClr val="tx1"/>
                </a:solidFill>
              </a:rPr>
              <a:t>)</a:t>
            </a:r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Model Training &amp; Cross-validation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Performance </a:t>
            </a:r>
            <a:r>
              <a:rPr lang="en-US" sz="2600" dirty="0" smtClean="0">
                <a:solidFill>
                  <a:schemeClr val="tx1"/>
                </a:solidFill>
              </a:rPr>
              <a:t>Evaluation</a:t>
            </a:r>
            <a:endParaRPr lang="en-US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tx1"/>
                </a:solidFill>
              </a:rPr>
              <a:t>Algorithms</a:t>
            </a:r>
            <a:r>
              <a:rPr lang="en-US" sz="2600" dirty="0">
                <a:solidFill>
                  <a:schemeClr val="tx1"/>
                </a:solidFill>
              </a:rPr>
              <a:t>: SVM, Random </a:t>
            </a:r>
            <a:r>
              <a:rPr lang="en-US" sz="2400" dirty="0">
                <a:solidFill>
                  <a:schemeClr val="tx1"/>
                </a:solidFill>
              </a:rPr>
              <a:t>Forest</a:t>
            </a:r>
            <a:r>
              <a:rPr lang="en-US" sz="2600" dirty="0">
                <a:solidFill>
                  <a:schemeClr val="tx1"/>
                </a:solidFill>
              </a:rPr>
              <a:t>, Decision Tree, </a:t>
            </a:r>
            <a:r>
              <a:rPr lang="en-US" sz="2600" dirty="0" err="1">
                <a:solidFill>
                  <a:schemeClr val="tx1"/>
                </a:solidFill>
              </a:rPr>
              <a:t>XGBoost</a:t>
            </a:r>
            <a:r>
              <a:rPr lang="en-US" sz="2600" dirty="0">
                <a:solidFill>
                  <a:schemeClr val="tx1"/>
                </a:solidFill>
              </a:rPr>
              <a:t>, Gradient Boosting, KNN, Logistic Regression, Naive </a:t>
            </a:r>
            <a:r>
              <a:rPr lang="en-US" sz="2600" dirty="0" smtClean="0">
                <a:solidFill>
                  <a:schemeClr val="tx1"/>
                </a:solidFill>
              </a:rPr>
              <a:t>Bayes.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9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701040"/>
            <a:ext cx="10894906" cy="98552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Comparative Analysis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560952" y="719666"/>
          <a:ext cx="6849988" cy="5967572"/>
        </p:xfrm>
        <a:graphic>
          <a:graphicData uri="http://schemas.openxmlformats.org/drawingml/2006/table">
            <a:tbl>
              <a:tblPr/>
              <a:tblGrid>
                <a:gridCol w="1712497"/>
                <a:gridCol w="1712497"/>
                <a:gridCol w="1712497"/>
                <a:gridCol w="1712497"/>
              </a:tblGrid>
              <a:tr h="62816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19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19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819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19351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7039" marR="57039" marT="28519" marB="285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2029" y="1795750"/>
          <a:ext cx="9805012" cy="4549967"/>
        </p:xfrm>
        <a:graphic>
          <a:graphicData uri="http://schemas.openxmlformats.org/drawingml/2006/table">
            <a:tbl>
              <a:tblPr/>
              <a:tblGrid>
                <a:gridCol w="2710149"/>
                <a:gridCol w="4310855"/>
                <a:gridCol w="2784008"/>
              </a:tblGrid>
              <a:tr h="48529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Aspect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AI-Driven Market Anomaly Detection Paper (2024)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Market Syndicate Detection Project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Constantia"/>
                        </a:rPr>
                        <a:t>Focus</a:t>
                      </a:r>
                      <a:r>
                        <a:rPr lang="en-US" sz="1100" b="1" i="0" u="none" strike="noStrike" baseline="0" dirty="0" smtClean="0">
                          <a:solidFill>
                            <a:srgbClr val="000000"/>
                          </a:solidFill>
                          <a:latin typeface="Constantia"/>
                        </a:rPr>
                        <a:t>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Detecting market anomalies and optimizing asset allocation.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Detecting price anomalies to identify syndicate activity in commodity markets.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1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Algorithms Used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Large language models, graph neural networks, reinforcement learning.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Hybrid machine learning algorithms (Isolation Forest, Random Forest, </a:t>
                      </a:r>
                      <a:r>
                        <a:rPr lang="en-US" sz="1100" dirty="0" err="1" smtClean="0"/>
                        <a:t>AdaBoost</a:t>
                      </a:r>
                      <a:r>
                        <a:rPr lang="en-US" sz="1100" dirty="0" smtClean="0"/>
                        <a:t>).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Accuracy not specified; focus on optimization rather than precise anomaly detection.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Achieved 96% to 98% accuracy with </a:t>
                      </a:r>
                      <a:r>
                        <a:rPr lang="en-US" sz="1100" dirty="0" err="1" smtClean="0"/>
                        <a:t>AdaBoost</a:t>
                      </a:r>
                      <a:r>
                        <a:rPr lang="en-US" sz="1100" dirty="0" smtClean="0"/>
                        <a:t> showing 99.39% accuracy and perfect precision.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User Interface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Not mentioned.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dirty="0" smtClean="0"/>
                        <a:t>Includes a user-friendly interface (Flask web app) for real-time anomaly detection.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onstanti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940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502</TotalTime>
  <Words>943</Words>
  <Application>Microsoft Office PowerPoint</Application>
  <PresentationFormat>Custom</PresentationFormat>
  <Paragraphs>74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 Syndicate-Based Prediction Model for the BangladeshiMarket</vt:lpstr>
      <vt:lpstr>Project overview</vt:lpstr>
      <vt:lpstr>Problem Statement</vt:lpstr>
      <vt:lpstr>Motivation</vt:lpstr>
      <vt:lpstr>Objectives</vt:lpstr>
      <vt:lpstr>Limitations</vt:lpstr>
      <vt:lpstr>Potential Challenges</vt:lpstr>
      <vt:lpstr>Methodology</vt:lpstr>
      <vt:lpstr>Comparative Analysis </vt:lpstr>
      <vt:lpstr>Data flow Chart</vt:lpstr>
      <vt:lpstr>System diagram</vt:lpstr>
      <vt:lpstr>Best Model</vt:lpstr>
      <vt:lpstr>Best Model report</vt:lpstr>
      <vt:lpstr>Experimental Results</vt:lpstr>
      <vt:lpstr>Web Interface </vt:lpstr>
      <vt:lpstr>USER INTERFACE RESULT</vt:lpstr>
      <vt:lpstr>Conclusion &amp; Future Work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43</cp:revision>
  <dcterms:created xsi:type="dcterms:W3CDTF">2025-06-20T09:57:23Z</dcterms:created>
  <dcterms:modified xsi:type="dcterms:W3CDTF">2025-10-06T08:43:51Z</dcterms:modified>
</cp:coreProperties>
</file>