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E4A7-CE3E-4DC1-96A6-7FB23C54E649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E2A4-C41F-4FDD-8900-7849D4EE1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29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E4A7-CE3E-4DC1-96A6-7FB23C54E649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E2A4-C41F-4FDD-8900-7849D4EE1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91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E4A7-CE3E-4DC1-96A6-7FB23C54E649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E2A4-C41F-4FDD-8900-7849D4EE1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086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5B106E36-FD25-4E2D-B0AA-010F637433A0}" type="datetimeFigureOut">
              <a:rPr lang="ru-RU" smtClean="0">
                <a:solidFill>
                  <a:srgbClr val="438086"/>
                </a:solidFill>
              </a:rPr>
              <a:pPr/>
              <a:t>23.12.2016</a:t>
            </a:fld>
            <a:endParaRPr lang="ru-RU">
              <a:solidFill>
                <a:srgbClr val="438086"/>
              </a:solidFill>
            </a:endParaRPr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ru-RU">
              <a:solidFill>
                <a:srgbClr val="438086"/>
              </a:solidFill>
            </a:endParaRPr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795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srgbClr val="438086"/>
                </a:solidFill>
              </a:rPr>
              <a:pPr/>
              <a:t>23.12.2016</a:t>
            </a:fld>
            <a:endParaRPr lang="ru-RU">
              <a:solidFill>
                <a:srgbClr val="438086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438086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952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srgbClr val="438086"/>
                </a:solidFill>
              </a:rPr>
              <a:pPr/>
              <a:t>23.12.2016</a:t>
            </a:fld>
            <a:endParaRPr lang="ru-RU">
              <a:solidFill>
                <a:srgbClr val="438086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438086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364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srgbClr val="438086"/>
                </a:solidFill>
              </a:rPr>
              <a:pPr/>
              <a:t>23.12.2016</a:t>
            </a:fld>
            <a:endParaRPr lang="ru-RU">
              <a:solidFill>
                <a:srgbClr val="438086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438086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99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>
                <a:solidFill>
                  <a:srgbClr val="438086"/>
                </a:solidFill>
              </a:rPr>
              <a:pPr/>
              <a:t>23.12.2016</a:t>
            </a:fld>
            <a:endParaRPr lang="ru-RU">
              <a:solidFill>
                <a:srgbClr val="438086"/>
              </a:solidFill>
            </a:endParaRPr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>
              <a:solidFill>
                <a:srgbClr val="438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174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5B106E36-FD25-4E2D-B0AA-010F637433A0}" type="datetimeFigureOut">
              <a:rPr lang="ru-RU" smtClean="0">
                <a:solidFill>
                  <a:srgbClr val="438086"/>
                </a:solidFill>
              </a:rPr>
              <a:pPr/>
              <a:t>23.12.2016</a:t>
            </a:fld>
            <a:endParaRPr lang="ru-RU">
              <a:solidFill>
                <a:srgbClr val="438086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ru-RU">
              <a:solidFill>
                <a:srgbClr val="438086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989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srgbClr val="438086"/>
                </a:solidFill>
              </a:rPr>
              <a:pPr/>
              <a:t>23.12.2016</a:t>
            </a:fld>
            <a:endParaRPr lang="ru-RU">
              <a:solidFill>
                <a:srgbClr val="438086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438086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98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srgbClr val="438086"/>
                </a:solidFill>
              </a:rPr>
              <a:pPr/>
              <a:t>23.12.2016</a:t>
            </a:fld>
            <a:endParaRPr lang="ru-RU">
              <a:solidFill>
                <a:srgbClr val="438086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438086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97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E4A7-CE3E-4DC1-96A6-7FB23C54E649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E2A4-C41F-4FDD-8900-7849D4EE1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282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srgbClr val="438086"/>
                </a:solidFill>
              </a:rPr>
              <a:pPr/>
              <a:t>23.12.2016</a:t>
            </a:fld>
            <a:endParaRPr lang="ru-RU">
              <a:solidFill>
                <a:srgbClr val="438086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438086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946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srgbClr val="438086"/>
                </a:solidFill>
              </a:rPr>
              <a:pPr/>
              <a:t>23.12.2016</a:t>
            </a:fld>
            <a:endParaRPr lang="ru-RU">
              <a:solidFill>
                <a:srgbClr val="438086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438086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228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srgbClr val="438086"/>
                </a:solidFill>
              </a:rPr>
              <a:pPr/>
              <a:t>23.12.2016</a:t>
            </a:fld>
            <a:endParaRPr lang="ru-RU">
              <a:solidFill>
                <a:srgbClr val="438086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438086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08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E4A7-CE3E-4DC1-96A6-7FB23C54E649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E2A4-C41F-4FDD-8900-7849D4EE1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68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E4A7-CE3E-4DC1-96A6-7FB23C54E649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E2A4-C41F-4FDD-8900-7849D4EE1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85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E4A7-CE3E-4DC1-96A6-7FB23C54E649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E2A4-C41F-4FDD-8900-7849D4EE1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11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E4A7-CE3E-4DC1-96A6-7FB23C54E649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E2A4-C41F-4FDD-8900-7849D4EE1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15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E4A7-CE3E-4DC1-96A6-7FB23C54E649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E2A4-C41F-4FDD-8900-7849D4EE1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38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E4A7-CE3E-4DC1-96A6-7FB23C54E649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E2A4-C41F-4FDD-8900-7849D4EE1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70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E4A7-CE3E-4DC1-96A6-7FB23C54E649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E2A4-C41F-4FDD-8900-7849D4EE1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16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FE4A7-CE3E-4DC1-96A6-7FB23C54E649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4E2A4-C41F-4FDD-8900-7849D4EE1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14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>
                <a:solidFill>
                  <a:srgbClr val="438086"/>
                </a:solidFill>
              </a:rPr>
              <a:pPr/>
              <a:t>23.12.2016</a:t>
            </a:fld>
            <a:endParaRPr lang="ru-RU">
              <a:solidFill>
                <a:srgbClr val="438086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>
              <a:solidFill>
                <a:srgbClr val="438086"/>
              </a:solidFill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2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9536" y="116632"/>
            <a:ext cx="8458200" cy="345638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b="1" i="1" dirty="0"/>
              <a:t>«Московский государственный технический университет </a:t>
            </a:r>
            <a:br>
              <a:rPr lang="ru-RU" sz="2000" b="1" i="1" dirty="0"/>
            </a:br>
            <a:r>
              <a:rPr lang="ru-RU" sz="2000" b="1" i="1" dirty="0"/>
              <a:t>имени Н.Э. </a:t>
            </a:r>
            <a:r>
              <a:rPr lang="ru-RU" sz="2000" b="1" i="1" dirty="0"/>
              <a:t>Баумана»</a:t>
            </a:r>
            <a:br>
              <a:rPr lang="ru-RU" sz="2000" b="1" i="1" dirty="0"/>
            </a:br>
            <a:r>
              <a:rPr lang="ru-RU" sz="2000" b="1" i="1" u="sng" dirty="0"/>
              <a:t>	</a:t>
            </a:r>
            <a:r>
              <a:rPr lang="ru-RU" sz="2000" u="sng" dirty="0"/>
              <a:t>								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700" b="1" dirty="0"/>
              <a:t>Курсовой проект по дисциплине компьютерная графика</a:t>
            </a:r>
            <a:r>
              <a:rPr lang="ru-RU" sz="2700" b="1" i="1" dirty="0"/>
              <a:t/>
            </a:r>
            <a:br>
              <a:rPr lang="ru-RU" sz="2700" b="1" i="1" dirty="0"/>
            </a:br>
            <a:r>
              <a:rPr lang="ru-RU" sz="2700" dirty="0" smtClean="0"/>
              <a:t>Программа моделирования огня</a:t>
            </a:r>
            <a:r>
              <a:rPr lang="ru-RU" sz="2700" b="1" i="1" dirty="0"/>
              <a:t/>
            </a:r>
            <a:br>
              <a:rPr lang="ru-RU" sz="2700" b="1" i="1" dirty="0"/>
            </a:br>
            <a:r>
              <a:rPr lang="ru-RU" sz="2000" b="1" i="1" dirty="0"/>
              <a:t/>
            </a:r>
            <a:br>
              <a:rPr lang="ru-RU" sz="2000" b="1" i="1" dirty="0"/>
            </a:br>
            <a:r>
              <a:rPr lang="ru-RU" sz="2000" b="1" i="1" dirty="0"/>
              <a:t/>
            </a:r>
            <a:br>
              <a:rPr lang="ru-RU" sz="2000" b="1" i="1" dirty="0"/>
            </a:b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81200" y="3899938"/>
            <a:ext cx="7787208" cy="147327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Студент    </a:t>
            </a:r>
            <a:endParaRPr lang="ru-RU" dirty="0" smtClean="0"/>
          </a:p>
          <a:p>
            <a:r>
              <a:rPr lang="ru-RU" dirty="0" smtClean="0"/>
              <a:t>Захаров М.М. </a:t>
            </a:r>
            <a:r>
              <a:rPr lang="ru-RU" dirty="0" smtClean="0"/>
              <a:t>гр. </a:t>
            </a:r>
            <a:r>
              <a:rPr lang="ru-RU" dirty="0" smtClean="0"/>
              <a:t>ИУ7-52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Руководитель курсового проекта  </a:t>
            </a:r>
            <a:r>
              <a:rPr lang="ru-RU" dirty="0" smtClean="0"/>
              <a:t>Иконникова К.А.</a:t>
            </a:r>
            <a:r>
              <a:rPr lang="ru-RU" b="1" dirty="0" smtClean="0"/>
              <a:t>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735960" y="6237312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prstClr val="black"/>
                </a:solidFill>
              </a:rPr>
              <a:t>Москва </a:t>
            </a:r>
            <a:r>
              <a:rPr lang="ru-RU" dirty="0" smtClean="0">
                <a:solidFill>
                  <a:prstClr val="black"/>
                </a:solidFill>
              </a:rPr>
              <a:t>2016</a:t>
            </a:r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1026" name="Picture 2" descr="Gerb-BMSTU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3" y="5877272"/>
            <a:ext cx="7334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10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Разработанный программный комплекс отвечает всем предъявляемым к нему требованиям и обеспечивает возможность моделирования огня с заданным уровнем интенсивности и цветом пламени. </a:t>
            </a:r>
          </a:p>
          <a:p>
            <a:r>
              <a:rPr lang="ru-RU" dirty="0"/>
              <a:t>Моделирование на основе системы частиц обладает гибкостью и удобством использования, но требует больших ресурсных затрат. Если учитывать внешние силовые поля, оптические характеристики частиц и различную, меняющуюся в течении жизни, форму частицы, то реализация в режиме реального времени будет возможна только на параллельных вычислительных машинах, таких как кластеры.</a:t>
            </a:r>
          </a:p>
          <a:p>
            <a:r>
              <a:rPr lang="ru-RU" dirty="0"/>
              <a:t>В программе достигнута приемлемая скорость </a:t>
            </a:r>
            <a:r>
              <a:rPr lang="ru-RU" dirty="0" err="1"/>
              <a:t>отрисовки</a:t>
            </a:r>
            <a:r>
              <a:rPr lang="ru-RU" dirty="0"/>
              <a:t> сцены, но синтезированное изображение недостаточно реалистично из-за отсутствия таких эффектов, как освещённость, отражение, преломление, а также дискретной природы частиц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Сымитировать </a:t>
            </a:r>
            <a:r>
              <a:rPr lang="ru-RU" dirty="0"/>
              <a:t>подобные эффекты возможно, накладывая на объекты заранее просчитанные текстуры освещённости, что в совокупности с эффективными алгоритмами оптимизации по быстродействию приближает изображение к реальности. Однако описанные проблемы очень сложны, и в рамках данного проекта такой подход не рассматривается.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962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Разработать </a:t>
            </a:r>
            <a:r>
              <a:rPr lang="ru-RU" dirty="0"/>
              <a:t>программу моделирования </a:t>
            </a:r>
            <a:r>
              <a:rPr lang="ru-RU" dirty="0" smtClean="0"/>
              <a:t>огня.</a:t>
            </a:r>
          </a:p>
          <a:p>
            <a:r>
              <a:rPr lang="ru-RU" dirty="0" smtClean="0"/>
              <a:t>Реализовать </a:t>
            </a:r>
            <a:r>
              <a:rPr lang="ru-RU" dirty="0"/>
              <a:t>возможность изменения цвета и интенсивности пламени.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98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Эффекты взрыва и пламени в индустрии кино и видеоигр</a:t>
            </a:r>
          </a:p>
          <a:p>
            <a:r>
              <a:rPr lang="ru-RU" dirty="0" smtClean="0"/>
              <a:t>Использование художниками и дизайнерами физического моделирования для имитации традиционных техник рисования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30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Система частиц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20" y="1495924"/>
            <a:ext cx="4145873" cy="518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5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частицы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Положение в пространстве</a:t>
            </a:r>
          </a:p>
          <a:p>
            <a:r>
              <a:rPr lang="ru-RU" dirty="0" smtClean="0"/>
              <a:t>Скорость</a:t>
            </a:r>
          </a:p>
          <a:p>
            <a:r>
              <a:rPr lang="ru-RU" dirty="0" smtClean="0"/>
              <a:t>Цвет</a:t>
            </a:r>
          </a:p>
          <a:p>
            <a:r>
              <a:rPr lang="ru-RU" dirty="0" smtClean="0"/>
              <a:t>Время жизни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1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Подробности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Эмиттер </a:t>
            </a:r>
            <a:r>
              <a:rPr lang="ru-RU" dirty="0"/>
              <a:t>представляет собой </a:t>
            </a:r>
            <a:r>
              <a:rPr lang="ru-RU" dirty="0" smtClean="0"/>
              <a:t>круг, </a:t>
            </a:r>
            <a:r>
              <a:rPr lang="ru-RU" dirty="0"/>
              <a:t>лежащий на плоскости </a:t>
            </a:r>
            <a:r>
              <a:rPr lang="en-US" dirty="0" err="1"/>
              <a:t>xOy</a:t>
            </a:r>
            <a:r>
              <a:rPr lang="ru-RU" dirty="0"/>
              <a:t>. Центр круга совпадает с началом координат</a:t>
            </a:r>
            <a:r>
              <a:rPr lang="ru-RU" dirty="0" smtClean="0"/>
              <a:t>.</a:t>
            </a:r>
          </a:p>
          <a:p>
            <a:r>
              <a:rPr lang="ru-RU" dirty="0"/>
              <a:t>Для задания начальных координат </a:t>
            </a:r>
            <a:r>
              <a:rPr lang="en-US" dirty="0"/>
              <a:t>X </a:t>
            </a:r>
            <a:r>
              <a:rPr lang="ru-RU" dirty="0"/>
              <a:t>и </a:t>
            </a:r>
            <a:r>
              <a:rPr lang="en-US" dirty="0"/>
              <a:t>Y </a:t>
            </a:r>
            <a:r>
              <a:rPr lang="ru-RU" dirty="0"/>
              <a:t>частицы и величин проекций вектора скорости частицы на оси </a:t>
            </a:r>
            <a:r>
              <a:rPr lang="en-US" dirty="0"/>
              <a:t>X </a:t>
            </a:r>
            <a:r>
              <a:rPr lang="ru-RU" dirty="0"/>
              <a:t>и </a:t>
            </a:r>
            <a:r>
              <a:rPr lang="en-US" dirty="0"/>
              <a:t>Y </a:t>
            </a:r>
            <a:r>
              <a:rPr lang="ru-RU" dirty="0"/>
              <a:t>используется генератор псевдослучайных чисел, генерирующий случайные числа со стандартным нормальным распределением</a:t>
            </a:r>
            <a:r>
              <a:rPr lang="ru-RU" dirty="0" smtClean="0"/>
              <a:t>.</a:t>
            </a:r>
          </a:p>
          <a:p>
            <a:pPr lvl="0"/>
            <a:r>
              <a:rPr lang="ru-RU" dirty="0"/>
              <a:t>Для задания времени жизни частицы используется генератор псевдослучайных чисел, генерирующий случайные числа с равномерным распределением. Время жизни частицы задается по формуле:</a:t>
            </a:r>
          </a:p>
          <a:p>
            <a:pPr marL="109728" indent="0">
              <a:buNone/>
            </a:pPr>
            <a:r>
              <a:rPr lang="ru-RU" i="1" dirty="0" smtClean="0"/>
              <a:t>	</a:t>
            </a:r>
            <a:r>
              <a:rPr lang="en-US" i="1" dirty="0" smtClean="0"/>
              <a:t>max</a:t>
            </a:r>
            <a:r>
              <a:rPr lang="ru-RU" i="1" dirty="0" smtClean="0"/>
              <a:t> </a:t>
            </a:r>
            <a:r>
              <a:rPr lang="ru-RU" i="1" dirty="0"/>
              <a:t>/ 3 + </a:t>
            </a:r>
            <a:r>
              <a:rPr lang="en-US" i="1" dirty="0"/>
              <a:t>max</a:t>
            </a:r>
            <a:r>
              <a:rPr lang="ru-RU" i="1" dirty="0"/>
              <a:t> / 3 * 2 * </a:t>
            </a:r>
            <a:r>
              <a:rPr lang="en-US" i="1" dirty="0"/>
              <a:t>random</a:t>
            </a:r>
            <a:r>
              <a:rPr lang="ru-RU" dirty="0"/>
              <a:t>, где </a:t>
            </a:r>
            <a:r>
              <a:rPr lang="en-US" dirty="0"/>
              <a:t>max </a:t>
            </a:r>
            <a:r>
              <a:rPr lang="ru-RU" dirty="0"/>
              <a:t>– максимальное время жизни </a:t>
            </a:r>
            <a:r>
              <a:rPr lang="ru-RU" dirty="0" smtClean="0"/>
              <a:t>	частицы</a:t>
            </a:r>
            <a:r>
              <a:rPr lang="ru-RU" dirty="0"/>
              <a:t>, </a:t>
            </a:r>
            <a:r>
              <a:rPr lang="ru-RU" dirty="0"/>
              <a:t> </a:t>
            </a:r>
            <a:r>
              <a:rPr lang="en-US" i="1" dirty="0" smtClean="0"/>
              <a:t>random</a:t>
            </a:r>
            <a:r>
              <a:rPr lang="en-US" b="1" dirty="0" smtClean="0"/>
              <a:t> </a:t>
            </a:r>
            <a:r>
              <a:rPr lang="ru-RU" dirty="0"/>
              <a:t>– случайное число на промежутке [0, 1).</a:t>
            </a:r>
          </a:p>
          <a:p>
            <a:pPr lvl="0"/>
            <a:r>
              <a:rPr lang="ru-RU" dirty="0" smtClean="0"/>
              <a:t>Компоненты </a:t>
            </a:r>
            <a:r>
              <a:rPr lang="ru-RU" dirty="0"/>
              <a:t>цвета частицы изменяется в течение жизни частицы по формуле:</a:t>
            </a:r>
            <a:r>
              <a:rPr lang="ru-RU" b="1" dirty="0"/>
              <a:t> </a:t>
            </a:r>
            <a:r>
              <a:rPr lang="en-US" i="1" dirty="0"/>
              <a:t>c</a:t>
            </a:r>
            <a:r>
              <a:rPr lang="ru-RU" i="1" dirty="0"/>
              <a:t> + </a:t>
            </a:r>
            <a:r>
              <a:rPr lang="en-US" i="1" dirty="0"/>
              <a:t>dc</a:t>
            </a:r>
            <a:r>
              <a:rPr lang="ru-RU" i="1" dirty="0"/>
              <a:t> * (</a:t>
            </a:r>
            <a:r>
              <a:rPr lang="en-US" i="1" dirty="0"/>
              <a:t>max</a:t>
            </a:r>
            <a:r>
              <a:rPr lang="ru-RU" i="1" dirty="0"/>
              <a:t> – </a:t>
            </a:r>
            <a:r>
              <a:rPr lang="en-US" i="1" dirty="0"/>
              <a:t>life</a:t>
            </a:r>
            <a:r>
              <a:rPr lang="ru-RU" i="1" dirty="0"/>
              <a:t>) / </a:t>
            </a:r>
            <a:r>
              <a:rPr lang="en-US" i="1" dirty="0"/>
              <a:t>max</a:t>
            </a:r>
            <a:r>
              <a:rPr lang="ru-RU" dirty="0"/>
              <a:t>, где </a:t>
            </a:r>
            <a:r>
              <a:rPr lang="en-US" dirty="0"/>
              <a:t>c </a:t>
            </a:r>
            <a:r>
              <a:rPr lang="ru-RU" dirty="0"/>
              <a:t>– начальная величина компоненты цвета, </a:t>
            </a:r>
            <a:r>
              <a:rPr lang="en-US" dirty="0"/>
              <a:t>dc </a:t>
            </a:r>
            <a:r>
              <a:rPr lang="ru-RU" dirty="0"/>
              <a:t>– изменение величины компоненты цвета, </a:t>
            </a:r>
            <a:r>
              <a:rPr lang="en-US" dirty="0"/>
              <a:t>max </a:t>
            </a:r>
            <a:r>
              <a:rPr lang="ru-RU" dirty="0"/>
              <a:t>– максимальное время жизни частицы, </a:t>
            </a:r>
            <a:r>
              <a:rPr lang="en-US" dirty="0"/>
              <a:t>life </a:t>
            </a:r>
            <a:r>
              <a:rPr lang="ru-RU" dirty="0"/>
              <a:t>–</a:t>
            </a:r>
            <a:r>
              <a:rPr lang="ru-RU" i="1" dirty="0"/>
              <a:t> </a:t>
            </a:r>
            <a:r>
              <a:rPr lang="ru-RU" dirty="0"/>
              <a:t>текущее время жизни частицы.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260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</a:t>
            </a:r>
            <a:r>
              <a:rPr lang="ru-RU" dirty="0"/>
              <a:t>увеличении числа частиц </a:t>
            </a:r>
            <a:r>
              <a:rPr lang="en-US" dirty="0"/>
              <a:t>FPS</a:t>
            </a:r>
            <a:r>
              <a:rPr lang="ru-RU" dirty="0"/>
              <a:t> </a:t>
            </a:r>
            <a:r>
              <a:rPr lang="ru-RU" dirty="0" smtClean="0"/>
              <a:t>уменьшается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374573"/>
              </p:ext>
            </p:extLst>
          </p:nvPr>
        </p:nvGraphicFramePr>
        <p:xfrm>
          <a:off x="1499166" y="2811463"/>
          <a:ext cx="3854450" cy="404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Диаграмма" r:id="rId3" imgW="3848036" imgH="4038613" progId="MSGraph.Chart.8">
                  <p:embed/>
                </p:oleObj>
              </mc:Choice>
              <mc:Fallback>
                <p:oleObj name="Диаграмма" r:id="rId3" imgW="3848036" imgH="4038613" progId="MSGraph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166" y="2811463"/>
                        <a:ext cx="3854450" cy="404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02450" y="294237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FPS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199707" y="6244828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Число частиц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688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Основное окно</a:t>
            </a:r>
            <a:endParaRPr lang="ru-RU" dirty="0"/>
          </a:p>
        </p:txBody>
      </p:sp>
      <p:pic>
        <p:nvPicPr>
          <p:cNvPr id="2050" name="Picture 2" descr="odfIV6VOhG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247" y="2249424"/>
            <a:ext cx="5756844" cy="445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7665" y="3045040"/>
            <a:ext cx="32385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основном окне выполняется </a:t>
            </a:r>
            <a:r>
              <a:rPr lang="ru-RU" dirty="0" err="1"/>
              <a:t>отрисовка</a:t>
            </a:r>
            <a:r>
              <a:rPr lang="ru-RU" dirty="0"/>
              <a:t> </a:t>
            </a:r>
            <a:r>
              <a:rPr lang="ru-RU" dirty="0" smtClean="0"/>
              <a:t>изображения. Пользователь </a:t>
            </a:r>
            <a:r>
              <a:rPr lang="ru-RU" dirty="0"/>
              <a:t>может вращать </a:t>
            </a:r>
            <a:r>
              <a:rPr lang="ru-RU" dirty="0" smtClean="0"/>
              <a:t>камеру мышью и управлять программой с помощью клавиатуры.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389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Окно настроек</a:t>
            </a:r>
            <a:endParaRPr lang="ru-RU" dirty="0"/>
          </a:p>
        </p:txBody>
      </p:sp>
      <p:pic>
        <p:nvPicPr>
          <p:cNvPr id="3074" name="Picture 2" descr="JqMtEarMBW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11" y="2209800"/>
            <a:ext cx="3617327" cy="421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2867487"/>
            <a:ext cx="42394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окне настроек пользователю отображается справка об управлении программой, информация о текущем количестве частиц </a:t>
            </a:r>
            <a:r>
              <a:rPr lang="ru-RU" dirty="0" smtClean="0"/>
              <a:t>и </a:t>
            </a:r>
            <a:r>
              <a:rPr lang="en-US" dirty="0" smtClean="0"/>
              <a:t>FPS</a:t>
            </a:r>
            <a:r>
              <a:rPr lang="ru-RU" dirty="0" smtClean="0"/>
              <a:t>, </a:t>
            </a:r>
            <a:r>
              <a:rPr lang="ru-RU" dirty="0"/>
              <a:t>а также предоставляется возможность просматривать и изменять параметры программы, такие как интенсивность эмиттера </a:t>
            </a:r>
            <a:r>
              <a:rPr lang="ru-RU" dirty="0" smtClean="0"/>
              <a:t>и </a:t>
            </a:r>
            <a:r>
              <a:rPr lang="ru-RU" dirty="0"/>
              <a:t>параметры </a:t>
            </a:r>
            <a:r>
              <a:rPr lang="ru-RU" dirty="0" smtClean="0"/>
              <a:t>цвета.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239242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367</Words>
  <Application>Microsoft Office PowerPoint</Application>
  <PresentationFormat>Широкоэкранный</PresentationFormat>
  <Paragraphs>40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Trebuchet MS</vt:lpstr>
      <vt:lpstr>Wingdings 2</vt:lpstr>
      <vt:lpstr>Тема Office</vt:lpstr>
      <vt:lpstr>Городская</vt:lpstr>
      <vt:lpstr>Диаграмма Microsoft Graph</vt:lpstr>
      <vt:lpstr>«Московский государственный технический университет  имени Н.Э. Баумана»            Курсовой проект по дисциплине компьютерная графика Программа моделирования огня   </vt:lpstr>
      <vt:lpstr>Цель проекта</vt:lpstr>
      <vt:lpstr>Актуальность</vt:lpstr>
      <vt:lpstr>Реализация</vt:lpstr>
      <vt:lpstr>Атрибуты частицы</vt:lpstr>
      <vt:lpstr>Подробности</vt:lpstr>
      <vt:lpstr>Производительность</vt:lpstr>
      <vt:lpstr>Интерфейс программы</vt:lpstr>
      <vt:lpstr>Интерфейс программы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«Московский государственный технический университет  имени Н.Э. Баумана»            Курсовой проект по дисциплине компьютерная графика Программа моделирования огня   </dc:title>
  <dc:creator>Rashe</dc:creator>
  <cp:lastModifiedBy>Rashe</cp:lastModifiedBy>
  <cp:revision>10</cp:revision>
  <dcterms:created xsi:type="dcterms:W3CDTF">2016-12-23T00:45:03Z</dcterms:created>
  <dcterms:modified xsi:type="dcterms:W3CDTF">2016-12-23T01:34:50Z</dcterms:modified>
</cp:coreProperties>
</file>