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8"/>
  </p:notesMasterIdLst>
  <p:sldIdLst>
    <p:sldId id="257" r:id="rId2"/>
    <p:sldId id="258" r:id="rId3"/>
    <p:sldId id="259" r:id="rId4"/>
    <p:sldId id="262" r:id="rId5"/>
    <p:sldId id="263" r:id="rId6"/>
    <p:sldId id="273" r:id="rId7"/>
    <p:sldId id="270" r:id="rId8"/>
    <p:sldId id="264" r:id="rId9"/>
    <p:sldId id="266" r:id="rId10"/>
    <p:sldId id="267" r:id="rId11"/>
    <p:sldId id="275" r:id="rId12"/>
    <p:sldId id="265" r:id="rId13"/>
    <p:sldId id="268" r:id="rId14"/>
    <p:sldId id="276" r:id="rId15"/>
    <p:sldId id="272" r:id="rId16"/>
    <p:sldId id="269" r:id="rId17"/>
    <p:sldId id="277" r:id="rId18"/>
    <p:sldId id="278" r:id="rId19"/>
    <p:sldId id="260" r:id="rId20"/>
    <p:sldId id="261" r:id="rId21"/>
    <p:sldId id="279" r:id="rId22"/>
    <p:sldId id="281" r:id="rId23"/>
    <p:sldId id="280" r:id="rId24"/>
    <p:sldId id="284" r:id="rId25"/>
    <p:sldId id="285" r:id="rId26"/>
    <p:sldId id="287" r:id="rId27"/>
    <p:sldId id="288" r:id="rId28"/>
    <p:sldId id="289" r:id="rId29"/>
    <p:sldId id="282" r:id="rId30"/>
    <p:sldId id="283" r:id="rId31"/>
    <p:sldId id="286" r:id="rId32"/>
    <p:sldId id="291" r:id="rId33"/>
    <p:sldId id="294" r:id="rId34"/>
    <p:sldId id="293" r:id="rId35"/>
    <p:sldId id="290" r:id="rId36"/>
    <p:sldId id="292" r:id="rId3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1638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3994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4CF4E03-E261-47FB-B33F-E87F6C60C786}" type="slidenum">
              <a:rPr lang="en-US" altLang="zh-CN"/>
              <a:pPr/>
              <a:t>‹#›</a:t>
            </a:fld>
            <a:endParaRPr lang="en-US" altLang="zh-CN"/>
          </a:p>
        </p:txBody>
      </p:sp>
    </p:spTree>
    <p:extLst>
      <p:ext uri="{BB962C8B-B14F-4D97-AF65-F5344CB8AC3E}">
        <p14:creationId xmlns:p14="http://schemas.microsoft.com/office/powerpoint/2010/main" val="28238870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1594D349-334C-45ED-A66F-0944F3640A8D}" type="slidenum">
              <a:rPr lang="en-US" altLang="zh-CN"/>
              <a:pPr eaLnBrk="1" hangingPunct="1">
                <a:spcBef>
                  <a:spcPct val="0"/>
                </a:spcBef>
              </a:pPr>
              <a:t>4</a:t>
            </a:fld>
            <a:endParaRPr lang="en-US" altLang="zh-CN"/>
          </a:p>
        </p:txBody>
      </p:sp>
      <p:sp>
        <p:nvSpPr>
          <p:cNvPr id="40963" name="Rectangle 2"/>
          <p:cNvSpPr>
            <a:spLocks noRo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711841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kumimoji="1" lang="zh-CN" altLang="zh-CN" sz="2400" smtClean="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kumimoji="1" lang="zh-CN" altLang="zh-CN" sz="2400" smtClean="0">
                <a:latin typeface="Times New Roman" pitchFamily="18"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9" name="AutoShape 7"/>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grpSp>
      <p:sp>
        <p:nvSpPr>
          <p:cNvPr id="6152"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pPr lvl="0"/>
            <a:r>
              <a:rPr lang="zh-CN" altLang="en-US" noProof="0" smtClean="0"/>
              <a:t>单击此处编辑母版副标题样式</a:t>
            </a:r>
          </a:p>
        </p:txBody>
      </p:sp>
      <p:sp>
        <p:nvSpPr>
          <p:cNvPr id="6156"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zh-CN" altLang="en-US" noProof="0" smtClean="0"/>
              <a:t>单击此处编辑母版标题样式</a:t>
            </a:r>
          </a:p>
        </p:txBody>
      </p:sp>
      <p:sp>
        <p:nvSpPr>
          <p:cNvPr id="10" name="Rectangle 9"/>
          <p:cNvSpPr>
            <a:spLocks noGrp="1" noChangeArrowheads="1"/>
          </p:cNvSpPr>
          <p:nvPr>
            <p:ph type="dt" sz="quarter" idx="10"/>
          </p:nvPr>
        </p:nvSpPr>
        <p:spPr/>
        <p:txBody>
          <a:bodyPr/>
          <a:lstStyle>
            <a:lvl1pPr>
              <a:defRPr>
                <a:solidFill>
                  <a:schemeClr val="bg1"/>
                </a:solidFill>
              </a:defRPr>
            </a:lvl1pPr>
          </a:lstStyle>
          <a:p>
            <a:pPr>
              <a:defRPr/>
            </a:pPr>
            <a:endParaRPr lang="en-US" altLang="zh-CN"/>
          </a:p>
        </p:txBody>
      </p:sp>
      <p:sp>
        <p:nvSpPr>
          <p:cNvPr id="11" name="Rectangle 10"/>
          <p:cNvSpPr>
            <a:spLocks noGrp="1" noChangeArrowheads="1"/>
          </p:cNvSpPr>
          <p:nvPr>
            <p:ph type="ftr" sz="quarter" idx="11"/>
          </p:nvPr>
        </p:nvSpPr>
        <p:spPr/>
        <p:txBody>
          <a:bodyPr/>
          <a:lstStyle>
            <a:lvl1pPr algn="r">
              <a:defRPr/>
            </a:lvl1pPr>
          </a:lstStyle>
          <a:p>
            <a:pPr>
              <a:defRPr/>
            </a:pPr>
            <a:endParaRPr lang="en-US" altLang="zh-CN"/>
          </a:p>
        </p:txBody>
      </p:sp>
      <p:sp>
        <p:nvSpPr>
          <p:cNvPr id="12" name="Rectangle 11"/>
          <p:cNvSpPr>
            <a:spLocks noGrp="1" noChangeArrowheads="1"/>
          </p:cNvSpPr>
          <p:nvPr>
            <p:ph type="sldNum" sz="quarter" idx="12"/>
          </p:nvPr>
        </p:nvSpPr>
        <p:spPr>
          <a:xfrm>
            <a:off x="76200" y="6248400"/>
            <a:ext cx="587375" cy="488950"/>
          </a:xfrm>
        </p:spPr>
        <p:txBody>
          <a:bodyPr anchorCtr="0"/>
          <a:lstStyle>
            <a:lvl1pPr>
              <a:defRPr/>
            </a:lvl1pPr>
          </a:lstStyle>
          <a:p>
            <a:fld id="{0850825E-2809-4ECA-974F-372CEFED8916}" type="slidenum">
              <a:rPr lang="en-US" altLang="zh-CN"/>
              <a:pPr/>
              <a:t>‹#›</a:t>
            </a:fld>
            <a:endParaRPr lang="en-US" altLang="zh-CN"/>
          </a:p>
        </p:txBody>
      </p:sp>
    </p:spTree>
    <p:extLst>
      <p:ext uri="{BB962C8B-B14F-4D97-AF65-F5344CB8AC3E}">
        <p14:creationId xmlns:p14="http://schemas.microsoft.com/office/powerpoint/2010/main" val="2823068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4AE3897B-6A25-4981-98F8-786076588BD2}" type="slidenum">
              <a:rPr lang="en-US" altLang="zh-CN"/>
              <a:pPr/>
              <a:t>‹#›</a:t>
            </a:fld>
            <a:endParaRPr lang="en-US" altLang="zh-CN"/>
          </a:p>
        </p:txBody>
      </p:sp>
    </p:spTree>
    <p:extLst>
      <p:ext uri="{BB962C8B-B14F-4D97-AF65-F5344CB8AC3E}">
        <p14:creationId xmlns:p14="http://schemas.microsoft.com/office/powerpoint/2010/main" val="626836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5600" y="762000"/>
            <a:ext cx="1981200" cy="53244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0" y="762000"/>
            <a:ext cx="5791200" cy="53244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AEC3AD15-C1C7-4C2E-818C-6BC02BEA4455}" type="slidenum">
              <a:rPr lang="en-US" altLang="zh-CN"/>
              <a:pPr/>
              <a:t>‹#›</a:t>
            </a:fld>
            <a:endParaRPr lang="en-US" altLang="zh-CN"/>
          </a:p>
        </p:txBody>
      </p:sp>
    </p:spTree>
    <p:extLst>
      <p:ext uri="{BB962C8B-B14F-4D97-AF65-F5344CB8AC3E}">
        <p14:creationId xmlns:p14="http://schemas.microsoft.com/office/powerpoint/2010/main" val="1685545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0"/>
            <a:ext cx="79248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38200" y="2362200"/>
            <a:ext cx="7693025" cy="3724275"/>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EDC5CE83-D0AD-470B-BE69-313593386887}" type="slidenum">
              <a:rPr lang="en-US" altLang="zh-CN"/>
              <a:pPr/>
              <a:t>‹#›</a:t>
            </a:fld>
            <a:endParaRPr lang="en-US" altLang="zh-CN"/>
          </a:p>
        </p:txBody>
      </p:sp>
    </p:spTree>
    <p:extLst>
      <p:ext uri="{BB962C8B-B14F-4D97-AF65-F5344CB8AC3E}">
        <p14:creationId xmlns:p14="http://schemas.microsoft.com/office/powerpoint/2010/main" val="4084637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0"/>
            <a:ext cx="79248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838200" y="2362200"/>
            <a:ext cx="3770313" cy="17859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60913" y="2362200"/>
            <a:ext cx="3770312" cy="17859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half" idx="3"/>
          </p:nvPr>
        </p:nvSpPr>
        <p:spPr>
          <a:xfrm>
            <a:off x="838200" y="4300538"/>
            <a:ext cx="7693025" cy="17859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3"/>
          <p:cNvSpPr>
            <a:spLocks noGrp="1" noChangeArrowheads="1"/>
          </p:cNvSpPr>
          <p:nvPr>
            <p:ph type="sldNum" sz="quarter" idx="12"/>
          </p:nvPr>
        </p:nvSpPr>
        <p:spPr>
          <a:ln/>
        </p:spPr>
        <p:txBody>
          <a:bodyPr/>
          <a:lstStyle>
            <a:lvl1pPr>
              <a:defRPr/>
            </a:lvl1pPr>
          </a:lstStyle>
          <a:p>
            <a:fld id="{5BC2BBFA-8C49-43E3-852E-DA33A530D11F}" type="slidenum">
              <a:rPr lang="en-US" altLang="zh-CN"/>
              <a:pPr/>
              <a:t>‹#›</a:t>
            </a:fld>
            <a:endParaRPr lang="en-US" altLang="zh-CN"/>
          </a:p>
        </p:txBody>
      </p:sp>
    </p:spTree>
    <p:extLst>
      <p:ext uri="{BB962C8B-B14F-4D97-AF65-F5344CB8AC3E}">
        <p14:creationId xmlns:p14="http://schemas.microsoft.com/office/powerpoint/2010/main" val="2762520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0"/>
            <a:ext cx="79248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2362200"/>
            <a:ext cx="3770313" cy="3724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760913" y="2362200"/>
            <a:ext cx="3770312" cy="3724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33080A67-5FD7-469B-BF4C-15C480CCA8CA}" type="slidenum">
              <a:rPr lang="en-US" altLang="zh-CN"/>
              <a:pPr/>
              <a:t>‹#›</a:t>
            </a:fld>
            <a:endParaRPr lang="en-US" altLang="zh-CN"/>
          </a:p>
        </p:txBody>
      </p:sp>
    </p:spTree>
    <p:extLst>
      <p:ext uri="{BB962C8B-B14F-4D97-AF65-F5344CB8AC3E}">
        <p14:creationId xmlns:p14="http://schemas.microsoft.com/office/powerpoint/2010/main" val="3403204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0"/>
            <a:ext cx="7924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2362200"/>
            <a:ext cx="3770313" cy="3724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0913" y="2362200"/>
            <a:ext cx="3770312" cy="3724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3CFA1433-F149-446F-A538-C4754A8D80EB}" type="slidenum">
              <a:rPr lang="en-US" altLang="zh-CN"/>
              <a:pPr/>
              <a:t>‹#›</a:t>
            </a:fld>
            <a:endParaRPr lang="en-US" altLang="zh-CN"/>
          </a:p>
        </p:txBody>
      </p:sp>
    </p:spTree>
    <p:extLst>
      <p:ext uri="{BB962C8B-B14F-4D97-AF65-F5344CB8AC3E}">
        <p14:creationId xmlns:p14="http://schemas.microsoft.com/office/powerpoint/2010/main" val="4001397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0"/>
            <a:ext cx="79248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2362200"/>
            <a:ext cx="3770313" cy="3724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60913" y="2362200"/>
            <a:ext cx="3770312" cy="17859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60913" y="4300538"/>
            <a:ext cx="3770312" cy="17859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3"/>
          <p:cNvSpPr>
            <a:spLocks noGrp="1" noChangeArrowheads="1"/>
          </p:cNvSpPr>
          <p:nvPr>
            <p:ph type="sldNum" sz="quarter" idx="12"/>
          </p:nvPr>
        </p:nvSpPr>
        <p:spPr>
          <a:ln/>
        </p:spPr>
        <p:txBody>
          <a:bodyPr/>
          <a:lstStyle>
            <a:lvl1pPr>
              <a:defRPr/>
            </a:lvl1pPr>
          </a:lstStyle>
          <a:p>
            <a:fld id="{40C86EF4-847C-4BA0-AFF9-4CDD9ADA426E}" type="slidenum">
              <a:rPr lang="en-US" altLang="zh-CN"/>
              <a:pPr/>
              <a:t>‹#›</a:t>
            </a:fld>
            <a:endParaRPr lang="en-US" altLang="zh-CN"/>
          </a:p>
        </p:txBody>
      </p:sp>
    </p:spTree>
    <p:extLst>
      <p:ext uri="{BB962C8B-B14F-4D97-AF65-F5344CB8AC3E}">
        <p14:creationId xmlns:p14="http://schemas.microsoft.com/office/powerpoint/2010/main" val="3786252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AndTx" preserve="1">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0"/>
            <a:ext cx="79248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838200" y="2362200"/>
            <a:ext cx="3770313" cy="17859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838200" y="4300538"/>
            <a:ext cx="3770313" cy="17859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half" idx="3"/>
          </p:nvPr>
        </p:nvSpPr>
        <p:spPr>
          <a:xfrm>
            <a:off x="4760913" y="2362200"/>
            <a:ext cx="3770312" cy="3724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3"/>
          <p:cNvSpPr>
            <a:spLocks noGrp="1" noChangeArrowheads="1"/>
          </p:cNvSpPr>
          <p:nvPr>
            <p:ph type="sldNum" sz="quarter" idx="12"/>
          </p:nvPr>
        </p:nvSpPr>
        <p:spPr>
          <a:ln/>
        </p:spPr>
        <p:txBody>
          <a:bodyPr/>
          <a:lstStyle>
            <a:lvl1pPr>
              <a:defRPr/>
            </a:lvl1pPr>
          </a:lstStyle>
          <a:p>
            <a:fld id="{8A7FBD6F-5F11-4907-BA0E-0F05E83EDA63}" type="slidenum">
              <a:rPr lang="en-US" altLang="zh-CN"/>
              <a:pPr/>
              <a:t>‹#›</a:t>
            </a:fld>
            <a:endParaRPr lang="en-US" altLang="zh-CN"/>
          </a:p>
        </p:txBody>
      </p:sp>
    </p:spTree>
    <p:extLst>
      <p:ext uri="{BB962C8B-B14F-4D97-AF65-F5344CB8AC3E}">
        <p14:creationId xmlns:p14="http://schemas.microsoft.com/office/powerpoint/2010/main" val="3364554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0FEA13C7-30B1-4A82-A801-8966A5AE9826}" type="slidenum">
              <a:rPr lang="en-US" altLang="zh-CN"/>
              <a:pPr/>
              <a:t>‹#›</a:t>
            </a:fld>
            <a:endParaRPr lang="en-US" altLang="zh-CN"/>
          </a:p>
        </p:txBody>
      </p:sp>
    </p:spTree>
    <p:extLst>
      <p:ext uri="{BB962C8B-B14F-4D97-AF65-F5344CB8AC3E}">
        <p14:creationId xmlns:p14="http://schemas.microsoft.com/office/powerpoint/2010/main" val="63099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E21B3565-82DE-4BDF-A311-2001C847A146}" type="slidenum">
              <a:rPr lang="en-US" altLang="zh-CN"/>
              <a:pPr/>
              <a:t>‹#›</a:t>
            </a:fld>
            <a:endParaRPr lang="en-US" altLang="zh-CN"/>
          </a:p>
        </p:txBody>
      </p:sp>
    </p:spTree>
    <p:extLst>
      <p:ext uri="{BB962C8B-B14F-4D97-AF65-F5344CB8AC3E}">
        <p14:creationId xmlns:p14="http://schemas.microsoft.com/office/powerpoint/2010/main" val="860742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DAD900C4-F535-4279-9DB3-7411BA8613F6}" type="slidenum">
              <a:rPr lang="en-US" altLang="zh-CN"/>
              <a:pPr/>
              <a:t>‹#›</a:t>
            </a:fld>
            <a:endParaRPr lang="en-US" altLang="zh-CN"/>
          </a:p>
        </p:txBody>
      </p:sp>
    </p:spTree>
    <p:extLst>
      <p:ext uri="{BB962C8B-B14F-4D97-AF65-F5344CB8AC3E}">
        <p14:creationId xmlns:p14="http://schemas.microsoft.com/office/powerpoint/2010/main" val="491650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fld id="{7A1FBE68-BF6B-4589-8121-B7FD82A1911E}" type="slidenum">
              <a:rPr lang="en-US" altLang="zh-CN"/>
              <a:pPr/>
              <a:t>‹#›</a:t>
            </a:fld>
            <a:endParaRPr lang="en-US" altLang="zh-CN"/>
          </a:p>
        </p:txBody>
      </p:sp>
    </p:spTree>
    <p:extLst>
      <p:ext uri="{BB962C8B-B14F-4D97-AF65-F5344CB8AC3E}">
        <p14:creationId xmlns:p14="http://schemas.microsoft.com/office/powerpoint/2010/main" val="2812973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fld id="{6FE820BC-4B33-4065-8103-5B8A025583D1}" type="slidenum">
              <a:rPr lang="en-US" altLang="zh-CN"/>
              <a:pPr/>
              <a:t>‹#›</a:t>
            </a:fld>
            <a:endParaRPr lang="en-US" altLang="zh-CN"/>
          </a:p>
        </p:txBody>
      </p:sp>
    </p:spTree>
    <p:extLst>
      <p:ext uri="{BB962C8B-B14F-4D97-AF65-F5344CB8AC3E}">
        <p14:creationId xmlns:p14="http://schemas.microsoft.com/office/powerpoint/2010/main" val="973823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fld id="{93B417A3-8904-421D-94F9-18A83FE2C11B}" type="slidenum">
              <a:rPr lang="en-US" altLang="zh-CN"/>
              <a:pPr/>
              <a:t>‹#›</a:t>
            </a:fld>
            <a:endParaRPr lang="en-US" altLang="zh-CN"/>
          </a:p>
        </p:txBody>
      </p:sp>
    </p:spTree>
    <p:extLst>
      <p:ext uri="{BB962C8B-B14F-4D97-AF65-F5344CB8AC3E}">
        <p14:creationId xmlns:p14="http://schemas.microsoft.com/office/powerpoint/2010/main" val="3147337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40B3F856-3180-473D-BC9E-E0BB9198E614}" type="slidenum">
              <a:rPr lang="en-US" altLang="zh-CN"/>
              <a:pPr/>
              <a:t>‹#›</a:t>
            </a:fld>
            <a:endParaRPr lang="en-US" altLang="zh-CN"/>
          </a:p>
        </p:txBody>
      </p:sp>
    </p:spTree>
    <p:extLst>
      <p:ext uri="{BB962C8B-B14F-4D97-AF65-F5344CB8AC3E}">
        <p14:creationId xmlns:p14="http://schemas.microsoft.com/office/powerpoint/2010/main" val="2484841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fld id="{BEDA4A80-05B4-4FB2-81AE-E6D2DCA08E6B}" type="slidenum">
              <a:rPr lang="en-US" altLang="zh-CN"/>
              <a:pPr/>
              <a:t>‹#›</a:t>
            </a:fld>
            <a:endParaRPr lang="en-US" altLang="zh-CN"/>
          </a:p>
        </p:txBody>
      </p:sp>
    </p:spTree>
    <p:extLst>
      <p:ext uri="{BB962C8B-B14F-4D97-AF65-F5344CB8AC3E}">
        <p14:creationId xmlns:p14="http://schemas.microsoft.com/office/powerpoint/2010/main" val="277894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7620000" cy="6858000"/>
            <a:chOff x="0" y="0"/>
            <a:chExt cx="4800" cy="4320"/>
          </a:xfrm>
        </p:grpSpPr>
        <p:grpSp>
          <p:nvGrpSpPr>
            <p:cNvPr id="1032" name="Group 3"/>
            <p:cNvGrpSpPr>
              <a:grpSpLocks/>
            </p:cNvGrpSpPr>
            <p:nvPr userDrawn="1"/>
          </p:nvGrpSpPr>
          <p:grpSpPr bwMode="auto">
            <a:xfrm>
              <a:off x="0" y="0"/>
              <a:ext cx="2016" cy="4320"/>
              <a:chOff x="0" y="0"/>
              <a:chExt cx="2016" cy="4320"/>
            </a:xfrm>
          </p:grpSpPr>
          <p:sp>
            <p:nvSpPr>
              <p:cNvPr id="1036" name="Rectangle 4"/>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7"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33" name="Group 6"/>
            <p:cNvGrpSpPr>
              <a:grpSpLocks/>
            </p:cNvGrpSpPr>
            <p:nvPr/>
          </p:nvGrpSpPr>
          <p:grpSpPr bwMode="auto">
            <a:xfrm>
              <a:off x="144" y="1248"/>
              <a:ext cx="4656" cy="201"/>
              <a:chOff x="144" y="1248"/>
              <a:chExt cx="4656" cy="201"/>
            </a:xfrm>
          </p:grpSpPr>
          <p:sp>
            <p:nvSpPr>
              <p:cNvPr id="1034" name="AutoShape 7"/>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5" name="AutoShape 8"/>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10"/>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31" name="Rectangle 11"/>
          <p:cNvSpPr>
            <a:spLocks noGrp="1" noChangeArrowheads="1"/>
          </p:cNvSpPr>
          <p:nvPr>
            <p:ph type="dt" sz="half" idx="2"/>
          </p:nvPr>
        </p:nvSpPr>
        <p:spPr bwMode="auto">
          <a:xfrm>
            <a:off x="2438400" y="6248400"/>
            <a:ext cx="213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atin typeface="Arial" charset="0"/>
              </a:defRPr>
            </a:lvl1pPr>
          </a:lstStyle>
          <a:p>
            <a:pPr>
              <a:defRPr/>
            </a:pPr>
            <a:endParaRPr lang="en-US" altLang="zh-CN"/>
          </a:p>
        </p:txBody>
      </p:sp>
      <p:sp>
        <p:nvSpPr>
          <p:cNvPr id="5132" name="Rectangle 12"/>
          <p:cNvSpPr>
            <a:spLocks noGrp="1" noChangeArrowheads="1"/>
          </p:cNvSpPr>
          <p:nvPr>
            <p:ph type="ftr" sz="quarter" idx="3"/>
          </p:nvPr>
        </p:nvSpPr>
        <p:spPr bwMode="auto">
          <a:xfrm>
            <a:off x="5791200" y="6248400"/>
            <a:ext cx="289718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atin typeface="Arial" charset="0"/>
              </a:defRPr>
            </a:lvl1pPr>
          </a:lstStyle>
          <a:p>
            <a:pPr>
              <a:defRPr/>
            </a:pPr>
            <a:endParaRPr lang="en-US" altLang="zh-CN"/>
          </a:p>
        </p:txBody>
      </p:sp>
      <p:sp>
        <p:nvSpPr>
          <p:cNvPr id="5133" name="Rectangle 13"/>
          <p:cNvSpPr>
            <a:spLocks noGrp="1" noChangeArrowheads="1"/>
          </p:cNvSpPr>
          <p:nvPr>
            <p:ph type="sldNum" sz="quarter" idx="4"/>
          </p:nvPr>
        </p:nvSpPr>
        <p:spPr bwMode="auto">
          <a:xfrm>
            <a:off x="84138" y="62420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a:defRPr sz="2600" b="1">
                <a:solidFill>
                  <a:schemeClr val="bg1"/>
                </a:solidFill>
              </a:defRPr>
            </a:lvl1pPr>
          </a:lstStyle>
          <a:p>
            <a:fld id="{0592604B-6482-4635-BDD6-15A563FC7F33}"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38"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ea typeface="宋体" pitchFamily="2" charset="-122"/>
        </a:defRPr>
      </a:lvl2pPr>
      <a:lvl3pPr algn="l" rtl="0" eaLnBrk="0" fontAlgn="base" hangingPunct="0">
        <a:lnSpc>
          <a:spcPct val="90000"/>
        </a:lnSpc>
        <a:spcBef>
          <a:spcPct val="0"/>
        </a:spcBef>
        <a:spcAft>
          <a:spcPct val="0"/>
        </a:spcAft>
        <a:defRPr sz="3600" b="1">
          <a:solidFill>
            <a:schemeClr val="tx2"/>
          </a:solidFill>
          <a:latin typeface="Arial" charset="0"/>
          <a:ea typeface="宋体" pitchFamily="2" charset="-122"/>
        </a:defRPr>
      </a:lvl3pPr>
      <a:lvl4pPr algn="l" rtl="0" eaLnBrk="0" fontAlgn="base" hangingPunct="0">
        <a:lnSpc>
          <a:spcPct val="90000"/>
        </a:lnSpc>
        <a:spcBef>
          <a:spcPct val="0"/>
        </a:spcBef>
        <a:spcAft>
          <a:spcPct val="0"/>
        </a:spcAft>
        <a:defRPr sz="3600" b="1">
          <a:solidFill>
            <a:schemeClr val="tx2"/>
          </a:solidFill>
          <a:latin typeface="Arial" charset="0"/>
          <a:ea typeface="宋体" pitchFamily="2" charset="-122"/>
        </a:defRPr>
      </a:lvl4pPr>
      <a:lvl5pPr algn="l" rtl="0" eaLnBrk="0" fontAlgn="base" hangingPunct="0">
        <a:lnSpc>
          <a:spcPct val="90000"/>
        </a:lnSpc>
        <a:spcBef>
          <a:spcPct val="0"/>
        </a:spcBef>
        <a:spcAft>
          <a:spcPct val="0"/>
        </a:spcAft>
        <a:defRPr sz="3600" b="1">
          <a:solidFill>
            <a:schemeClr val="tx2"/>
          </a:solidFill>
          <a:latin typeface="Arial" charset="0"/>
          <a:ea typeface="宋体" pitchFamily="2" charset="-122"/>
        </a:defRPr>
      </a:lvl5pPr>
      <a:lvl6pPr marL="457200" algn="l" rtl="0" fontAlgn="base">
        <a:lnSpc>
          <a:spcPct val="90000"/>
        </a:lnSpc>
        <a:spcBef>
          <a:spcPct val="0"/>
        </a:spcBef>
        <a:spcAft>
          <a:spcPct val="0"/>
        </a:spcAft>
        <a:defRPr sz="3600" b="1">
          <a:solidFill>
            <a:schemeClr val="tx2"/>
          </a:solidFill>
          <a:latin typeface="Arial" charset="0"/>
          <a:ea typeface="宋体" pitchFamily="2" charset="-122"/>
        </a:defRPr>
      </a:lvl6pPr>
      <a:lvl7pPr marL="914400" algn="l" rtl="0" fontAlgn="base">
        <a:lnSpc>
          <a:spcPct val="90000"/>
        </a:lnSpc>
        <a:spcBef>
          <a:spcPct val="0"/>
        </a:spcBef>
        <a:spcAft>
          <a:spcPct val="0"/>
        </a:spcAft>
        <a:defRPr sz="3600" b="1">
          <a:solidFill>
            <a:schemeClr val="tx2"/>
          </a:solidFill>
          <a:latin typeface="Arial" charset="0"/>
          <a:ea typeface="宋体" pitchFamily="2" charset="-122"/>
        </a:defRPr>
      </a:lvl7pPr>
      <a:lvl8pPr marL="1371600" algn="l" rtl="0" fontAlgn="base">
        <a:lnSpc>
          <a:spcPct val="90000"/>
        </a:lnSpc>
        <a:spcBef>
          <a:spcPct val="0"/>
        </a:spcBef>
        <a:spcAft>
          <a:spcPct val="0"/>
        </a:spcAft>
        <a:defRPr sz="3600" b="1">
          <a:solidFill>
            <a:schemeClr val="tx2"/>
          </a:solidFill>
          <a:latin typeface="Arial" charset="0"/>
          <a:ea typeface="宋体" pitchFamily="2" charset="-122"/>
        </a:defRPr>
      </a:lvl8pPr>
      <a:lvl9pPr marL="1828800" algn="l" rtl="0" fontAlgn="base">
        <a:lnSpc>
          <a:spcPct val="90000"/>
        </a:lnSpc>
        <a:spcBef>
          <a:spcPct val="0"/>
        </a:spcBef>
        <a:spcAft>
          <a:spcPct val="0"/>
        </a:spcAft>
        <a:defRPr sz="36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3.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25.emf"/><Relationship Id="rId5" Type="http://schemas.openxmlformats.org/officeDocument/2006/relationships/oleObject" Target="../embeddings/oleObject4.bin"/><Relationship Id="rId4" Type="http://schemas.openxmlformats.org/officeDocument/2006/relationships/image" Target="../media/image24.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26.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7.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p:cNvSpPr>
            <a:spLocks noGrp="1" noChangeArrowheads="1"/>
          </p:cNvSpPr>
          <p:nvPr>
            <p:ph type="ctrTitle"/>
          </p:nvPr>
        </p:nvSpPr>
        <p:spPr/>
        <p:txBody>
          <a:bodyPr/>
          <a:lstStyle/>
          <a:p>
            <a:pPr eaLnBrk="1" hangingPunct="1"/>
            <a:r>
              <a:rPr lang="en-US" altLang="zh-CN" sz="3200" smtClean="0"/>
              <a:t>Microcomputer Principles </a:t>
            </a:r>
            <a:br>
              <a:rPr lang="en-US" altLang="zh-CN" sz="3200" smtClean="0"/>
            </a:br>
            <a:r>
              <a:rPr lang="en-US" altLang="zh-CN" sz="3200" smtClean="0"/>
              <a:t>&amp;</a:t>
            </a:r>
            <a:br>
              <a:rPr lang="en-US" altLang="zh-CN" sz="3200" smtClean="0"/>
            </a:br>
            <a:r>
              <a:rPr lang="en-US" altLang="zh-CN" sz="3200" smtClean="0"/>
              <a:t>Computer Interface</a:t>
            </a:r>
          </a:p>
        </p:txBody>
      </p:sp>
      <p:sp>
        <p:nvSpPr>
          <p:cNvPr id="3075" name="Rectangle 3"/>
          <p:cNvSpPr>
            <a:spLocks noGrp="1" noChangeArrowheads="1"/>
          </p:cNvSpPr>
          <p:nvPr>
            <p:ph type="subTitle" idx="1"/>
          </p:nvPr>
        </p:nvSpPr>
        <p:spPr/>
        <p:txBody>
          <a:bodyPr/>
          <a:lstStyle/>
          <a:p>
            <a:pPr eaLnBrk="1" hangingPunct="1"/>
            <a:r>
              <a:rPr lang="en-US" altLang="zh-CN" smtClean="0"/>
              <a:t>Lu Yin</a:t>
            </a:r>
          </a:p>
          <a:p>
            <a:pPr eaLnBrk="1" hangingPunct="1"/>
            <a:r>
              <a:rPr lang="en-US" altLang="zh-CN" smtClean="0"/>
              <a:t>luyin@nwpu.edu.cn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4"/>
          <p:cNvSpPr>
            <a:spLocks noGrp="1" noChangeArrowheads="1"/>
          </p:cNvSpPr>
          <p:nvPr>
            <p:ph type="title"/>
          </p:nvPr>
        </p:nvSpPr>
        <p:spPr/>
        <p:txBody>
          <a:bodyPr/>
          <a:lstStyle/>
          <a:p>
            <a:pPr eaLnBrk="1" hangingPunct="1"/>
            <a:r>
              <a:rPr lang="en-US" altLang="zh-CN" smtClean="0"/>
              <a:t>The history of X86 CPU</a:t>
            </a:r>
          </a:p>
        </p:txBody>
      </p:sp>
      <p:sp>
        <p:nvSpPr>
          <p:cNvPr id="12291" name="Rectangle 6"/>
          <p:cNvSpPr>
            <a:spLocks noGrp="1" noChangeArrowheads="1"/>
          </p:cNvSpPr>
          <p:nvPr>
            <p:ph type="body" sz="half" idx="2"/>
          </p:nvPr>
        </p:nvSpPr>
        <p:spPr>
          <a:xfrm>
            <a:off x="4067175" y="2349500"/>
            <a:ext cx="4826000" cy="3724275"/>
          </a:xfrm>
        </p:spPr>
        <p:txBody>
          <a:bodyPr/>
          <a:lstStyle/>
          <a:p>
            <a:pPr eaLnBrk="1" hangingPunct="1"/>
            <a:r>
              <a:rPr lang="en-US" altLang="zh-CN" sz="2400" smtClean="0"/>
              <a:t>More powerful 80486– 1989</a:t>
            </a:r>
          </a:p>
          <a:p>
            <a:pPr lvl="1" eaLnBrk="1" hangingPunct="1"/>
            <a:r>
              <a:rPr lang="en-US" altLang="zh-CN" sz="2000" smtClean="0"/>
              <a:t>First Intel cpu that integrates coprocessors </a:t>
            </a:r>
          </a:p>
          <a:p>
            <a:pPr lvl="1" eaLnBrk="1" hangingPunct="1"/>
            <a:r>
              <a:rPr lang="en-US" altLang="zh-CN" sz="2000" smtClean="0"/>
              <a:t>Which enhanced its power of dealing with graphics greatly</a:t>
            </a:r>
          </a:p>
          <a:p>
            <a:pPr lvl="1" eaLnBrk="1" hangingPunct="1"/>
            <a:r>
              <a:rPr lang="en-US" altLang="zh-CN" sz="2000" smtClean="0"/>
              <a:t>It Cost Intel $3 Million</a:t>
            </a:r>
          </a:p>
          <a:p>
            <a:pPr lvl="1" eaLnBrk="1" hangingPunct="1"/>
            <a:r>
              <a:rPr lang="en-US" altLang="zh-CN" sz="2000" smtClean="0"/>
              <a:t>A glorious age of compatible computers </a:t>
            </a:r>
          </a:p>
          <a:p>
            <a:pPr lvl="1" eaLnBrk="1" hangingPunct="1"/>
            <a:endParaRPr lang="en-US" altLang="zh-CN" sz="2000" smtClean="0"/>
          </a:p>
        </p:txBody>
      </p:sp>
      <p:pic>
        <p:nvPicPr>
          <p:cNvPr id="12292" name="Picture 7" descr="2004071407"/>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79388" y="2636838"/>
            <a:ext cx="3744912" cy="2809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Grp="1" noChangeArrowheads="1"/>
          </p:cNvSpPr>
          <p:nvPr>
            <p:ph type="title"/>
          </p:nvPr>
        </p:nvSpPr>
        <p:spPr/>
        <p:txBody>
          <a:bodyPr/>
          <a:lstStyle/>
          <a:p>
            <a:pPr eaLnBrk="1" hangingPunct="1"/>
            <a:r>
              <a:rPr lang="en-US" altLang="zh-CN" smtClean="0"/>
              <a:t>The history of X86 CPU</a:t>
            </a:r>
          </a:p>
        </p:txBody>
      </p:sp>
      <p:sp>
        <p:nvSpPr>
          <p:cNvPr id="13315" name="Rectangle 3"/>
          <p:cNvSpPr>
            <a:spLocks noGrp="1" noChangeArrowheads="1"/>
          </p:cNvSpPr>
          <p:nvPr>
            <p:ph type="body" sz="half" idx="1"/>
          </p:nvPr>
        </p:nvSpPr>
        <p:spPr/>
        <p:txBody>
          <a:bodyPr/>
          <a:lstStyle/>
          <a:p>
            <a:pPr eaLnBrk="1" hangingPunct="1"/>
            <a:r>
              <a:rPr lang="en-US" altLang="zh-CN" sz="2400" smtClean="0"/>
              <a:t>From command line to Graphic User Interface</a:t>
            </a:r>
          </a:p>
          <a:p>
            <a:pPr lvl="1" eaLnBrk="1" hangingPunct="1"/>
            <a:r>
              <a:rPr lang="en-US" altLang="zh-CN" sz="2000" smtClean="0"/>
              <a:t>Windows 3.1</a:t>
            </a:r>
          </a:p>
        </p:txBody>
      </p:sp>
      <p:pic>
        <p:nvPicPr>
          <p:cNvPr id="13316" name="Picture 8" descr="Windows 3.0 桌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2565400"/>
            <a:ext cx="4392612" cy="327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11" descr="Bill Gates 展示新发布的 Windows 3.0"/>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95288" y="3933825"/>
            <a:ext cx="4103687" cy="2422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p:cNvSpPr>
            <a:spLocks noGrp="1" noChangeArrowheads="1"/>
          </p:cNvSpPr>
          <p:nvPr>
            <p:ph type="title"/>
          </p:nvPr>
        </p:nvSpPr>
        <p:spPr/>
        <p:txBody>
          <a:bodyPr/>
          <a:lstStyle/>
          <a:p>
            <a:pPr eaLnBrk="1" hangingPunct="1"/>
            <a:r>
              <a:rPr lang="en-US" altLang="zh-CN" smtClean="0"/>
              <a:t>The history of X86 CPU</a:t>
            </a:r>
          </a:p>
        </p:txBody>
      </p:sp>
      <p:sp>
        <p:nvSpPr>
          <p:cNvPr id="14339" name="Rectangle 3"/>
          <p:cNvSpPr>
            <a:spLocks noGrp="1" noChangeArrowheads="1"/>
          </p:cNvSpPr>
          <p:nvPr>
            <p:ph type="body" idx="4294967295"/>
          </p:nvPr>
        </p:nvSpPr>
        <p:spPr>
          <a:xfrm>
            <a:off x="611188" y="2349500"/>
            <a:ext cx="4105275" cy="3724275"/>
          </a:xfrm>
        </p:spPr>
        <p:txBody>
          <a:bodyPr/>
          <a:lstStyle/>
          <a:p>
            <a:pPr eaLnBrk="1" hangingPunct="1"/>
            <a:r>
              <a:rPr lang="en-US" altLang="zh-CN" smtClean="0"/>
              <a:t>The Enemy of Intel</a:t>
            </a:r>
          </a:p>
          <a:p>
            <a:pPr lvl="1" eaLnBrk="1" hangingPunct="1"/>
            <a:r>
              <a:rPr lang="en-US" altLang="zh-CN" smtClean="0"/>
              <a:t>AMD</a:t>
            </a:r>
          </a:p>
          <a:p>
            <a:pPr lvl="1" eaLnBrk="1" hangingPunct="1"/>
            <a:r>
              <a:rPr lang="en-US" altLang="zh-CN" smtClean="0"/>
              <a:t>Cyrix</a:t>
            </a:r>
          </a:p>
          <a:p>
            <a:pPr lvl="1" eaLnBrk="1" hangingPunct="1"/>
            <a:r>
              <a:rPr lang="en-US" altLang="zh-CN" smtClean="0"/>
              <a:t>Others: TI, IBM, UMC</a:t>
            </a:r>
          </a:p>
        </p:txBody>
      </p:sp>
      <p:pic>
        <p:nvPicPr>
          <p:cNvPr id="14340" name="Picture 9" descr="y2"/>
          <p:cNvPicPr>
            <a:picLocks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5003800" y="2420938"/>
            <a:ext cx="2376488" cy="1749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41" name="Picture 12" descr="y4"/>
          <p:cNvPicPr>
            <a:picLocks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5076825" y="4365625"/>
            <a:ext cx="2736850" cy="19335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4"/>
          <p:cNvSpPr>
            <a:spLocks noGrp="1" noChangeArrowheads="1"/>
          </p:cNvSpPr>
          <p:nvPr>
            <p:ph type="title"/>
          </p:nvPr>
        </p:nvSpPr>
        <p:spPr/>
        <p:txBody>
          <a:bodyPr/>
          <a:lstStyle/>
          <a:p>
            <a:pPr eaLnBrk="1" hangingPunct="1"/>
            <a:r>
              <a:rPr lang="en-US" altLang="zh-CN" smtClean="0"/>
              <a:t>The history of X86 CPU</a:t>
            </a:r>
          </a:p>
        </p:txBody>
      </p:sp>
      <p:sp>
        <p:nvSpPr>
          <p:cNvPr id="15363" name="Rectangle 6"/>
          <p:cNvSpPr>
            <a:spLocks noGrp="1" noChangeArrowheads="1"/>
          </p:cNvSpPr>
          <p:nvPr>
            <p:ph type="body" sz="half" idx="2"/>
          </p:nvPr>
        </p:nvSpPr>
        <p:spPr>
          <a:xfrm>
            <a:off x="4760913" y="2362200"/>
            <a:ext cx="4132262" cy="3724275"/>
          </a:xfrm>
        </p:spPr>
        <p:txBody>
          <a:bodyPr/>
          <a:lstStyle/>
          <a:p>
            <a:pPr eaLnBrk="1" hangingPunct="1"/>
            <a:r>
              <a:rPr lang="en-US" altLang="zh-CN" sz="2400" smtClean="0"/>
              <a:t>Pentium – 80X586 in legends – 1992</a:t>
            </a:r>
          </a:p>
          <a:p>
            <a:pPr lvl="1" eaLnBrk="1" hangingPunct="1"/>
            <a:r>
              <a:rPr lang="en-US" altLang="zh-CN" sz="2000" smtClean="0"/>
              <a:t>Intel hates “Cottage products”</a:t>
            </a:r>
          </a:p>
          <a:p>
            <a:pPr lvl="1" eaLnBrk="1" hangingPunct="1"/>
            <a:r>
              <a:rPr lang="en-US" altLang="zh-CN" sz="2000" smtClean="0"/>
              <a:t>Leads to the age of “clock rate competition”</a:t>
            </a:r>
          </a:p>
          <a:p>
            <a:pPr lvl="1" eaLnBrk="1" hangingPunct="1"/>
            <a:r>
              <a:rPr lang="en-US" altLang="zh-CN" sz="2000" smtClean="0"/>
              <a:t>Introduces MMX instruction groups (P55C Pentium MMX)</a:t>
            </a:r>
          </a:p>
        </p:txBody>
      </p:sp>
      <p:pic>
        <p:nvPicPr>
          <p:cNvPr id="15364" name="Picture 8" descr="20040714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4375150"/>
            <a:ext cx="4464050" cy="248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11" descr="20040714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2276475"/>
            <a:ext cx="3240087"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p:cNvSpPr>
            <a:spLocks noGrp="1" noChangeArrowheads="1"/>
          </p:cNvSpPr>
          <p:nvPr>
            <p:ph type="title"/>
          </p:nvPr>
        </p:nvSpPr>
        <p:spPr/>
        <p:txBody>
          <a:bodyPr/>
          <a:lstStyle/>
          <a:p>
            <a:pPr eaLnBrk="1" hangingPunct="1"/>
            <a:r>
              <a:rPr lang="en-US" altLang="zh-CN" smtClean="0"/>
              <a:t>The history of X86 CPU</a:t>
            </a:r>
          </a:p>
        </p:txBody>
      </p:sp>
      <p:sp>
        <p:nvSpPr>
          <p:cNvPr id="16387" name="Rectangle 3"/>
          <p:cNvSpPr>
            <a:spLocks noGrp="1" noChangeArrowheads="1"/>
          </p:cNvSpPr>
          <p:nvPr>
            <p:ph type="body" idx="1"/>
          </p:nvPr>
        </p:nvSpPr>
        <p:spPr>
          <a:xfrm>
            <a:off x="838200" y="2362200"/>
            <a:ext cx="3446463" cy="3724275"/>
          </a:xfrm>
        </p:spPr>
        <p:txBody>
          <a:bodyPr/>
          <a:lstStyle/>
          <a:p>
            <a:pPr eaLnBrk="1" hangingPunct="1"/>
            <a:r>
              <a:rPr lang="en-US" altLang="zh-CN" smtClean="0"/>
              <a:t>Revolution</a:t>
            </a:r>
            <a:r>
              <a:rPr lang="zh-CN" altLang="en-US" smtClean="0"/>
              <a:t>：</a:t>
            </a:r>
            <a:r>
              <a:rPr lang="en-US" altLang="zh-CN" smtClean="0"/>
              <a:t>To real GUI OP.</a:t>
            </a:r>
          </a:p>
          <a:p>
            <a:pPr lvl="1" eaLnBrk="1" hangingPunct="1"/>
            <a:r>
              <a:rPr lang="en-US" altLang="zh-CN" smtClean="0"/>
              <a:t>Even it is after Apple </a:t>
            </a:r>
          </a:p>
        </p:txBody>
      </p:sp>
      <p:pic>
        <p:nvPicPr>
          <p:cNvPr id="16388" name="Picture 5" descr="发布日：Bill Gates 介绍 Windows 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4062413"/>
            <a:ext cx="4392612" cy="279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7" descr="Windows 95 桌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2492375"/>
            <a:ext cx="4319587" cy="324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Grp="1" noChangeArrowheads="1"/>
          </p:cNvSpPr>
          <p:nvPr>
            <p:ph type="title"/>
          </p:nvPr>
        </p:nvSpPr>
        <p:spPr/>
        <p:txBody>
          <a:bodyPr/>
          <a:lstStyle/>
          <a:p>
            <a:pPr eaLnBrk="1" hangingPunct="1"/>
            <a:r>
              <a:rPr lang="en-US" altLang="zh-CN" smtClean="0"/>
              <a:t>The history of X86 CPU</a:t>
            </a:r>
          </a:p>
        </p:txBody>
      </p:sp>
      <p:graphicFrame>
        <p:nvGraphicFramePr>
          <p:cNvPr id="36961" name="Group 97"/>
          <p:cNvGraphicFramePr>
            <a:graphicFrameLocks noGrp="1"/>
          </p:cNvGraphicFramePr>
          <p:nvPr>
            <p:ph type="tbl" idx="1"/>
          </p:nvPr>
        </p:nvGraphicFramePr>
        <p:xfrm>
          <a:off x="179388" y="2362200"/>
          <a:ext cx="8785225" cy="3724275"/>
        </p:xfrm>
        <a:graphic>
          <a:graphicData uri="http://schemas.openxmlformats.org/drawingml/2006/table">
            <a:tbl>
              <a:tblPr/>
              <a:tblGrid>
                <a:gridCol w="1728787"/>
                <a:gridCol w="1368425"/>
                <a:gridCol w="1295400"/>
                <a:gridCol w="1465263"/>
                <a:gridCol w="1487487"/>
                <a:gridCol w="1439863"/>
              </a:tblGrid>
              <a:tr h="414338">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Product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Pentium II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Pentium III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Pentium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Itanium II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Core Dual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Year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1997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Transistors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7.5M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9.5M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42M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220M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Cache 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512K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512K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512K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Number of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Single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Single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Single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Single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twin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Memory(Phy)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64G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64G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64G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64G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DB width(in/ext)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32/64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32/64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32/64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64/64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64/64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AB width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Data width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8/16/32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8/16/32/64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8/16/32/64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4"/>
          <p:cNvSpPr>
            <a:spLocks noGrp="1" noChangeArrowheads="1"/>
          </p:cNvSpPr>
          <p:nvPr>
            <p:ph type="title"/>
          </p:nvPr>
        </p:nvSpPr>
        <p:spPr/>
        <p:txBody>
          <a:bodyPr/>
          <a:lstStyle/>
          <a:p>
            <a:pPr eaLnBrk="1" hangingPunct="1"/>
            <a:r>
              <a:rPr lang="en-US" altLang="zh-CN" smtClean="0"/>
              <a:t>The history of X86 CPU</a:t>
            </a:r>
          </a:p>
        </p:txBody>
      </p:sp>
      <p:sp>
        <p:nvSpPr>
          <p:cNvPr id="18435" name="Rectangle 7"/>
          <p:cNvSpPr>
            <a:spLocks noGrp="1" noChangeArrowheads="1"/>
          </p:cNvSpPr>
          <p:nvPr>
            <p:ph type="body" sz="half" idx="3"/>
          </p:nvPr>
        </p:nvSpPr>
        <p:spPr>
          <a:xfrm>
            <a:off x="3708400" y="2565400"/>
            <a:ext cx="4822825" cy="3724275"/>
          </a:xfrm>
        </p:spPr>
        <p:txBody>
          <a:bodyPr/>
          <a:lstStyle/>
          <a:p>
            <a:pPr eaLnBrk="1" hangingPunct="1"/>
            <a:r>
              <a:rPr lang="en-US" altLang="zh-CN" sz="2400" smtClean="0"/>
              <a:t>Pentium II the success of Cache – 1997</a:t>
            </a:r>
          </a:p>
          <a:p>
            <a:pPr eaLnBrk="1" hangingPunct="1"/>
            <a:r>
              <a:rPr lang="en-US" altLang="zh-CN" sz="2400" smtClean="0"/>
              <a:t>Celeron and “overclocking” rush</a:t>
            </a:r>
          </a:p>
          <a:p>
            <a:pPr eaLnBrk="1" hangingPunct="1"/>
            <a:endParaRPr lang="en-US" altLang="zh-CN" sz="2400" smtClean="0"/>
          </a:p>
          <a:p>
            <a:pPr eaLnBrk="1" hangingPunct="1"/>
            <a:endParaRPr lang="en-US" altLang="zh-CN" sz="2400" smtClean="0"/>
          </a:p>
        </p:txBody>
      </p:sp>
      <p:pic>
        <p:nvPicPr>
          <p:cNvPr id="18436" name="Picture 8" descr="2004071411"/>
          <p:cNvPicPr>
            <a:picLocks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755650" y="2420938"/>
            <a:ext cx="2736850" cy="2052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8437" name="Picture 9" descr="2004071412"/>
          <p:cNvPicPr>
            <a:picLocks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684213" y="4581525"/>
            <a:ext cx="2808287" cy="1903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p:cNvSpPr>
            <a:spLocks noGrp="1" noChangeArrowheads="1"/>
          </p:cNvSpPr>
          <p:nvPr>
            <p:ph type="title"/>
          </p:nvPr>
        </p:nvSpPr>
        <p:spPr/>
        <p:txBody>
          <a:bodyPr/>
          <a:lstStyle/>
          <a:p>
            <a:pPr eaLnBrk="1" hangingPunct="1"/>
            <a:r>
              <a:rPr lang="en-US" altLang="zh-CN" smtClean="0"/>
              <a:t>The history of X86 CPU</a:t>
            </a:r>
          </a:p>
        </p:txBody>
      </p:sp>
      <p:sp>
        <p:nvSpPr>
          <p:cNvPr id="19459" name="Rectangle 6"/>
          <p:cNvSpPr>
            <a:spLocks noGrp="1" noChangeArrowheads="1"/>
          </p:cNvSpPr>
          <p:nvPr>
            <p:ph type="body" sz="half" idx="3"/>
          </p:nvPr>
        </p:nvSpPr>
        <p:spPr/>
        <p:txBody>
          <a:bodyPr/>
          <a:lstStyle/>
          <a:p>
            <a:pPr eaLnBrk="1" hangingPunct="1"/>
            <a:r>
              <a:rPr lang="en-US" altLang="zh-CN" sz="2400" smtClean="0"/>
              <a:t>Pentium III – 1999</a:t>
            </a:r>
          </a:p>
          <a:p>
            <a:pPr eaLnBrk="1" hangingPunct="1"/>
            <a:r>
              <a:rPr lang="en-US" altLang="zh-CN" sz="2400" smtClean="0"/>
              <a:t>MMX and SSE instruction group</a:t>
            </a:r>
          </a:p>
          <a:p>
            <a:pPr eaLnBrk="1" hangingPunct="1"/>
            <a:r>
              <a:rPr lang="en-US" altLang="zh-CN" sz="2400" smtClean="0"/>
              <a:t>SIMD (single instruction stream with multi data stream)</a:t>
            </a:r>
          </a:p>
        </p:txBody>
      </p:sp>
      <p:pic>
        <p:nvPicPr>
          <p:cNvPr id="19460" name="Picture 7" descr="2004071414"/>
          <p:cNvPicPr>
            <a:picLocks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79388" y="2205038"/>
            <a:ext cx="2881312" cy="2162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61" name="Picture 8" descr="2004071415"/>
          <p:cNvPicPr>
            <a:picLocks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539750" y="4221163"/>
            <a:ext cx="3959225" cy="2154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p:cNvSpPr>
            <a:spLocks noGrp="1" noChangeArrowheads="1"/>
          </p:cNvSpPr>
          <p:nvPr>
            <p:ph type="title"/>
          </p:nvPr>
        </p:nvSpPr>
        <p:spPr/>
        <p:txBody>
          <a:bodyPr/>
          <a:lstStyle/>
          <a:p>
            <a:pPr eaLnBrk="1" hangingPunct="1"/>
            <a:r>
              <a:rPr lang="en-US" altLang="zh-CN" smtClean="0"/>
              <a:t>The history of X86 CPU</a:t>
            </a:r>
          </a:p>
        </p:txBody>
      </p:sp>
      <p:sp>
        <p:nvSpPr>
          <p:cNvPr id="20483" name="Rectangle 5"/>
          <p:cNvSpPr>
            <a:spLocks noGrp="1" noChangeArrowheads="1"/>
          </p:cNvSpPr>
          <p:nvPr>
            <p:ph type="body" sz="half" idx="2"/>
          </p:nvPr>
        </p:nvSpPr>
        <p:spPr/>
        <p:txBody>
          <a:bodyPr/>
          <a:lstStyle/>
          <a:p>
            <a:pPr eaLnBrk="1" hangingPunct="1"/>
            <a:r>
              <a:rPr lang="en-US" altLang="zh-CN" sz="2400" smtClean="0"/>
              <a:t>To the future</a:t>
            </a:r>
          </a:p>
        </p:txBody>
      </p:sp>
      <p:pic>
        <p:nvPicPr>
          <p:cNvPr id="20484" name="Picture 6" descr="2004071417"/>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684213" y="2852738"/>
            <a:ext cx="3743325" cy="2806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p:cNvSpPr>
            <a:spLocks noGrp="1" noChangeArrowheads="1"/>
          </p:cNvSpPr>
          <p:nvPr>
            <p:ph type="title"/>
          </p:nvPr>
        </p:nvSpPr>
        <p:spPr/>
        <p:txBody>
          <a:bodyPr/>
          <a:lstStyle/>
          <a:p>
            <a:pPr eaLnBrk="1" hangingPunct="1"/>
            <a:r>
              <a:rPr lang="en-US" altLang="zh-CN" smtClean="0"/>
              <a:t>The history of X86 CPU</a:t>
            </a:r>
          </a:p>
        </p:txBody>
      </p:sp>
      <p:graphicFrame>
        <p:nvGraphicFramePr>
          <p:cNvPr id="21507" name="Object 4"/>
          <p:cNvGraphicFramePr>
            <a:graphicFrameLocks noChangeAspect="1"/>
          </p:cNvGraphicFramePr>
          <p:nvPr>
            <p:ph idx="1"/>
          </p:nvPr>
        </p:nvGraphicFramePr>
        <p:xfrm>
          <a:off x="838200" y="2362200"/>
          <a:ext cx="7693025" cy="3722688"/>
        </p:xfrm>
        <a:graphic>
          <a:graphicData uri="http://schemas.openxmlformats.org/presentationml/2006/ole">
            <mc:AlternateContent xmlns:mc="http://schemas.openxmlformats.org/markup-compatibility/2006">
              <mc:Choice xmlns:v="urn:schemas-microsoft-com:vml" Requires="v">
                <p:oleObj spid="_x0000_s21508" name="图表" r:id="rId3" imgW="7696200" imgH="3724547" progId="MSGraph.Chart.8">
                  <p:embed followColorScheme="full"/>
                </p:oleObj>
              </mc:Choice>
              <mc:Fallback>
                <p:oleObj name="图表" r:id="rId3" imgW="7696200" imgH="3724547" progId="MSGraph.Chart.8">
                  <p:embed followColorScheme="full"/>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362200"/>
                        <a:ext cx="7693025" cy="3722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p:txBody>
          <a:bodyPr/>
          <a:lstStyle/>
          <a:p>
            <a:pPr eaLnBrk="1" hangingPunct="1"/>
            <a:r>
              <a:rPr lang="en-US" altLang="zh-CN" sz="3200" smtClean="0"/>
              <a:t>Chapter 1</a:t>
            </a:r>
            <a:br>
              <a:rPr lang="en-US" altLang="zh-CN" sz="3200" smtClean="0"/>
            </a:br>
            <a:r>
              <a:rPr lang="en-US" altLang="zh-CN" sz="3200" smtClean="0"/>
              <a:t>The X86 Microprocessor</a:t>
            </a:r>
          </a:p>
        </p:txBody>
      </p:sp>
      <p:sp>
        <p:nvSpPr>
          <p:cNvPr id="4099" name="Rectangle 3"/>
          <p:cNvSpPr>
            <a:spLocks noGrp="1" noChangeArrowheads="1"/>
          </p:cNvSpPr>
          <p:nvPr>
            <p:ph type="body" idx="1"/>
          </p:nvPr>
        </p:nvSpPr>
        <p:spPr/>
        <p:txBody>
          <a:bodyPr/>
          <a:lstStyle/>
          <a:p>
            <a:pPr eaLnBrk="1" hangingPunct="1"/>
            <a:r>
              <a:rPr lang="en-US" altLang="zh-CN" smtClean="0"/>
              <a:t>Contains</a:t>
            </a:r>
          </a:p>
          <a:p>
            <a:pPr lvl="1" eaLnBrk="1" hangingPunct="1"/>
            <a:r>
              <a:rPr lang="en-US" altLang="zh-CN" smtClean="0"/>
              <a:t>The history of X86 family</a:t>
            </a:r>
          </a:p>
          <a:p>
            <a:pPr lvl="1" eaLnBrk="1" hangingPunct="1"/>
            <a:r>
              <a:rPr lang="en-US" altLang="zh-CN" smtClean="0"/>
              <a:t>The internal instructions of X86 quick view</a:t>
            </a:r>
          </a:p>
          <a:p>
            <a:pPr lvl="1" eaLnBrk="1" hangingPunct="1"/>
            <a:r>
              <a:rPr lang="en-US" altLang="zh-CN" smtClean="0"/>
              <a:t>Programming in assembly  language quick view</a:t>
            </a:r>
          </a:p>
          <a:p>
            <a:pPr eaLnBrk="1" hangingPunct="1"/>
            <a:endParaRPr lang="en-US" altLang="zh-CN"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2"/>
          <p:cNvSpPr>
            <a:spLocks noGrp="1" noChangeArrowheads="1"/>
          </p:cNvSpPr>
          <p:nvPr>
            <p:ph type="title"/>
          </p:nvPr>
        </p:nvSpPr>
        <p:spPr/>
        <p:txBody>
          <a:bodyPr/>
          <a:lstStyle/>
          <a:p>
            <a:pPr eaLnBrk="1" hangingPunct="1"/>
            <a:r>
              <a:rPr lang="en-US" altLang="zh-CN" smtClean="0"/>
              <a:t>The history of X86 CPU</a:t>
            </a:r>
          </a:p>
        </p:txBody>
      </p:sp>
      <p:graphicFrame>
        <p:nvGraphicFramePr>
          <p:cNvPr id="22531" name="Object 3"/>
          <p:cNvGraphicFramePr>
            <a:graphicFrameLocks noChangeAspect="1"/>
          </p:cNvGraphicFramePr>
          <p:nvPr>
            <p:ph idx="1"/>
          </p:nvPr>
        </p:nvGraphicFramePr>
        <p:xfrm>
          <a:off x="838200" y="2362200"/>
          <a:ext cx="7693025" cy="3722688"/>
        </p:xfrm>
        <a:graphic>
          <a:graphicData uri="http://schemas.openxmlformats.org/presentationml/2006/ole">
            <mc:AlternateContent xmlns:mc="http://schemas.openxmlformats.org/markup-compatibility/2006">
              <mc:Choice xmlns:v="urn:schemas-microsoft-com:vml" Requires="v">
                <p:oleObj spid="_x0000_s22532" name="图表" r:id="rId3" imgW="7696200" imgH="3724547" progId="MSGraph.Chart.8">
                  <p:embed followColorScheme="full"/>
                </p:oleObj>
              </mc:Choice>
              <mc:Fallback>
                <p:oleObj name="图表" r:id="rId3" imgW="7696200" imgH="3724547"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362200"/>
                        <a:ext cx="7693025" cy="3722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2"/>
          <p:cNvSpPr>
            <a:spLocks noGrp="1" noChangeArrowheads="1"/>
          </p:cNvSpPr>
          <p:nvPr>
            <p:ph type="title"/>
          </p:nvPr>
        </p:nvSpPr>
        <p:spPr/>
        <p:txBody>
          <a:bodyPr/>
          <a:lstStyle/>
          <a:p>
            <a:pPr eaLnBrk="1" hangingPunct="1"/>
            <a:r>
              <a:rPr lang="en-US" altLang="zh-CN" smtClean="0"/>
              <a:t>Section1.2 Inside the 8086</a:t>
            </a:r>
          </a:p>
        </p:txBody>
      </p:sp>
      <p:sp>
        <p:nvSpPr>
          <p:cNvPr id="49155" name="Rectangle 3"/>
          <p:cNvSpPr>
            <a:spLocks noGrp="1" noChangeArrowheads="1"/>
          </p:cNvSpPr>
          <p:nvPr>
            <p:ph type="body" idx="1"/>
          </p:nvPr>
        </p:nvSpPr>
        <p:spPr>
          <a:xfrm>
            <a:off x="827088" y="2205038"/>
            <a:ext cx="7693025" cy="4090987"/>
          </a:xfrm>
        </p:spPr>
        <p:txBody>
          <a:bodyPr/>
          <a:lstStyle/>
          <a:p>
            <a:pPr eaLnBrk="1" hangingPunct="1"/>
            <a:r>
              <a:rPr lang="en-US" altLang="zh-CN" sz="2400" smtClean="0"/>
              <a:t>There are two ways to make the CPU process information faster:</a:t>
            </a:r>
          </a:p>
          <a:p>
            <a:pPr lvl="1" eaLnBrk="1" hangingPunct="1"/>
            <a:r>
              <a:rPr lang="en-US" altLang="zh-CN" sz="1800" smtClean="0"/>
              <a:t>Increasing the working frequency.  However, increasing frequency is technology dependent, and costly. The technology and materials used in making ICs determine the integration density, power consumption and heat sinking, and hence working frequency.  In an other word, there ought to be a limitation in increasing the working frequency.</a:t>
            </a:r>
          </a:p>
          <a:p>
            <a:pPr lvl="1" eaLnBrk="1" hangingPunct="1"/>
            <a:r>
              <a:rPr lang="en-US" altLang="zh-CN" sz="1800" smtClean="0"/>
              <a:t>Changing the internal architecture of CPU. In a typical CPU, there always takes two (or up to four) steps in executing an instruction: fetch instruction, then execute (or fetch instruction, decoding, fetch operand, execute). If these steps is proceeded in different parts inside the CPU, a pipeline may be build to increase the CPU processing power.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9155">
                                            <p:txEl>
                                              <p:pRg st="2" end="2"/>
                                            </p:txEl>
                                          </p:spTgt>
                                        </p:tgtEl>
                                        <p:attrNameLst>
                                          <p:attrName>style.visibility</p:attrName>
                                        </p:attrNameLst>
                                      </p:cBhvr>
                                      <p:to>
                                        <p:strVal val="visible"/>
                                      </p:to>
                                    </p:set>
                                    <p:animEffect transition="in" filter="blinds(horizontal)">
                                      <p:cBhvr>
                                        <p:cTn id="7" dur="500"/>
                                        <p:tgtEl>
                                          <p:spTgt spid="491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Grp="1" noChangeArrowheads="1"/>
          </p:cNvSpPr>
          <p:nvPr>
            <p:ph type="title"/>
          </p:nvPr>
        </p:nvSpPr>
        <p:spPr/>
        <p:txBody>
          <a:bodyPr/>
          <a:lstStyle/>
          <a:p>
            <a:pPr eaLnBrk="1" hangingPunct="1"/>
            <a:r>
              <a:rPr lang="en-US" altLang="zh-CN" smtClean="0"/>
              <a:t>Section1.2 Inside the 8086</a:t>
            </a:r>
          </a:p>
        </p:txBody>
      </p:sp>
      <p:sp>
        <p:nvSpPr>
          <p:cNvPr id="24579" name="Rectangle 3"/>
          <p:cNvSpPr>
            <a:spLocks noGrp="1" noChangeArrowheads="1"/>
          </p:cNvSpPr>
          <p:nvPr>
            <p:ph type="body" idx="1"/>
          </p:nvPr>
        </p:nvSpPr>
        <p:spPr/>
        <p:txBody>
          <a:bodyPr/>
          <a:lstStyle/>
          <a:p>
            <a:pPr eaLnBrk="1" hangingPunct="1"/>
            <a:r>
              <a:rPr lang="en-US" altLang="zh-CN" smtClean="0"/>
              <a:t>8086 implements 2 stages pipeline</a:t>
            </a:r>
          </a:p>
          <a:p>
            <a:pPr lvl="1" eaLnBrk="1" hangingPunct="1"/>
            <a:r>
              <a:rPr lang="en-US" altLang="zh-CN" smtClean="0"/>
              <a:t>It splits the internal structure of the microprocessor into 2 sections: </a:t>
            </a:r>
          </a:p>
          <a:p>
            <a:pPr lvl="2" eaLnBrk="1" hangingPunct="1"/>
            <a:r>
              <a:rPr lang="en-US" altLang="zh-CN" smtClean="0"/>
              <a:t>The execution unit (EU)</a:t>
            </a:r>
          </a:p>
          <a:p>
            <a:pPr lvl="2" eaLnBrk="1" hangingPunct="1"/>
            <a:r>
              <a:rPr lang="en-US" altLang="zh-CN" smtClean="0"/>
              <a:t>The bus interface unit (BIU)</a:t>
            </a:r>
          </a:p>
          <a:p>
            <a:pPr lvl="1" eaLnBrk="1" hangingPunct="1"/>
            <a:r>
              <a:rPr lang="en-US" altLang="zh-CN" smtClean="0"/>
              <a:t>EU and BIU can work simultaneously</a:t>
            </a:r>
          </a:p>
          <a:p>
            <a:pPr lvl="1" eaLnBrk="1" hangingPunct="1"/>
            <a:endParaRPr lang="en-US" altLang="zh-CN" smtClean="0"/>
          </a:p>
          <a:p>
            <a:pPr lvl="2" eaLnBrk="1" hangingPunct="1"/>
            <a:endParaRPr lang="en-US" altLang="zh-CN"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p:cNvSpPr>
            <a:spLocks noGrp="1" noChangeArrowheads="1"/>
          </p:cNvSpPr>
          <p:nvPr>
            <p:ph type="title"/>
          </p:nvPr>
        </p:nvSpPr>
        <p:spPr/>
        <p:txBody>
          <a:bodyPr/>
          <a:lstStyle/>
          <a:p>
            <a:pPr eaLnBrk="1" hangingPunct="1"/>
            <a:r>
              <a:rPr lang="en-US" altLang="zh-CN" smtClean="0"/>
              <a:t>Section1.2 Inside the 8086</a:t>
            </a:r>
          </a:p>
        </p:txBody>
      </p:sp>
      <p:graphicFrame>
        <p:nvGraphicFramePr>
          <p:cNvPr id="25603" name="Object 4"/>
          <p:cNvGraphicFramePr>
            <a:graphicFrameLocks noChangeAspect="1"/>
          </p:cNvGraphicFramePr>
          <p:nvPr>
            <p:ph sz="half" idx="1"/>
          </p:nvPr>
        </p:nvGraphicFramePr>
        <p:xfrm>
          <a:off x="684213" y="2276475"/>
          <a:ext cx="3875087" cy="4581525"/>
        </p:xfrm>
        <a:graphic>
          <a:graphicData uri="http://schemas.openxmlformats.org/presentationml/2006/ole">
            <mc:AlternateContent xmlns:mc="http://schemas.openxmlformats.org/markup-compatibility/2006">
              <mc:Choice xmlns:v="urn:schemas-microsoft-com:vml" Requires="v">
                <p:oleObj spid="_x0000_s25605" name="Visio" r:id="rId3" imgW="2462893" imgH="2911384" progId="Visio.Drawing.11">
                  <p:embed/>
                </p:oleObj>
              </mc:Choice>
              <mc:Fallback>
                <p:oleObj name="Visio" r:id="rId3" imgW="2462893" imgH="2911384"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276475"/>
                        <a:ext cx="3875087" cy="458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5604" name="Object 5"/>
          <p:cNvGraphicFramePr>
            <a:graphicFrameLocks noChangeAspect="1"/>
          </p:cNvGraphicFramePr>
          <p:nvPr>
            <p:ph sz="half" idx="2"/>
          </p:nvPr>
        </p:nvGraphicFramePr>
        <p:xfrm>
          <a:off x="4932363" y="3573463"/>
          <a:ext cx="4032250" cy="1770062"/>
        </p:xfrm>
        <a:graphic>
          <a:graphicData uri="http://schemas.openxmlformats.org/presentationml/2006/ole">
            <mc:AlternateContent xmlns:mc="http://schemas.openxmlformats.org/markup-compatibility/2006">
              <mc:Choice xmlns:v="urn:schemas-microsoft-com:vml" Requires="v">
                <p:oleObj spid="_x0000_s25606" name="Visio" r:id="rId5" imgW="2705100" imgH="1187087" progId="Visio.Drawing.11">
                  <p:embed/>
                </p:oleObj>
              </mc:Choice>
              <mc:Fallback>
                <p:oleObj name="Visio" r:id="rId5" imgW="2705100" imgH="1187087" progId="Visio.Drawing.11">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363" y="3573463"/>
                        <a:ext cx="4032250" cy="177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endParaRPr lang="zh-CN" altLang="en-US" smtClean="0"/>
          </a:p>
        </p:txBody>
      </p:sp>
      <p:sp>
        <p:nvSpPr>
          <p:cNvPr id="26627" name="内容占位符 2"/>
          <p:cNvSpPr>
            <a:spLocks noGrp="1"/>
          </p:cNvSpPr>
          <p:nvPr>
            <p:ph idx="1"/>
          </p:nvPr>
        </p:nvSpPr>
        <p:spPr/>
        <p:txBody>
          <a:bodyPr/>
          <a:lstStyle/>
          <a:p>
            <a:pPr eaLnBrk="1" hangingPunct="1"/>
            <a:r>
              <a:rPr lang="en-US" altLang="zh-CN" smtClean="0"/>
              <a:t>What is “Pipelining” ?</a:t>
            </a:r>
            <a:endParaRPr lang="en-US" altLang="zh-CN" sz="1600" smtClean="0"/>
          </a:p>
          <a:p>
            <a:pPr lvl="1" eaLnBrk="1" hangingPunct="1"/>
            <a:r>
              <a:rPr lang="en-US" altLang="zh-CN" sz="2000" smtClean="0"/>
              <a:t>In computing, a </a:t>
            </a:r>
            <a:r>
              <a:rPr lang="en-US" altLang="zh-CN" sz="2000" b="1" smtClean="0"/>
              <a:t>pipeline</a:t>
            </a:r>
            <a:r>
              <a:rPr lang="en-US" altLang="zh-CN" sz="2000" smtClean="0"/>
              <a:t> is a set of data processing elements connected in a series, in which the output of one element is the input of the next one. The elements of a pipeline are often executed in parallel (or in time-sliced fashion, in such a case, registers have to be used  as buffers between elements). </a:t>
            </a:r>
          </a:p>
          <a:p>
            <a:pPr lvl="1" eaLnBrk="1" hangingPunct="1"/>
            <a:endParaRPr lang="en-US" altLang="zh-CN" sz="20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endParaRPr lang="zh-CN" altLang="en-US" smtClean="0"/>
          </a:p>
        </p:txBody>
      </p:sp>
      <p:sp>
        <p:nvSpPr>
          <p:cNvPr id="27651" name="内容占位符 2"/>
          <p:cNvSpPr>
            <a:spLocks noGrp="1"/>
          </p:cNvSpPr>
          <p:nvPr>
            <p:ph idx="1"/>
          </p:nvPr>
        </p:nvSpPr>
        <p:spPr>
          <a:xfrm>
            <a:off x="611188" y="1844675"/>
            <a:ext cx="7693025" cy="4321175"/>
          </a:xfrm>
        </p:spPr>
        <p:txBody>
          <a:bodyPr/>
          <a:lstStyle/>
          <a:p>
            <a:pPr eaLnBrk="1" hangingPunct="1"/>
            <a:r>
              <a:rPr lang="en-US" altLang="zh-CN" smtClean="0">
                <a:solidFill>
                  <a:schemeClr val="bg1"/>
                </a:solidFill>
              </a:rPr>
              <a:t>Branch penalty in pipeline</a:t>
            </a:r>
            <a:endParaRPr lang="en-US" altLang="zh-CN" sz="1600" smtClean="0">
              <a:solidFill>
                <a:schemeClr val="bg1"/>
              </a:solidFill>
            </a:endParaRPr>
          </a:p>
          <a:p>
            <a:pPr lvl="1" eaLnBrk="1" hangingPunct="1"/>
            <a:r>
              <a:rPr lang="en-US" altLang="zh-CN" sz="1800" smtClean="0"/>
              <a:t>In order to keep the pipeline flow fluently, the CPU always fetch some instructions in an instruction queue to build a buffer, especially when the CPU runs much faster than the system bus. </a:t>
            </a:r>
          </a:p>
          <a:p>
            <a:pPr lvl="1" eaLnBrk="1" hangingPunct="1"/>
            <a:r>
              <a:rPr lang="en-US" altLang="zh-CN" sz="1800" smtClean="0"/>
              <a:t>However, in some cases the CPU has to flush out the queue. For example, when a jump instruction goes to an instruction out of the queue. </a:t>
            </a:r>
          </a:p>
          <a:p>
            <a:pPr lvl="1" eaLnBrk="1" hangingPunct="1"/>
            <a:r>
              <a:rPr lang="en-US" altLang="zh-CN" sz="1800" smtClean="0"/>
              <a:t>In such a situation, the EU has to wait until the BIU fetches the new instruction. In computer science, it is called Branch Penalty.</a:t>
            </a:r>
          </a:p>
          <a:p>
            <a:pPr lvl="1" eaLnBrk="1" hangingPunct="1"/>
            <a:r>
              <a:rPr lang="en-US" altLang="zh-CN" sz="1800" smtClean="0"/>
              <a:t>Superscalar may reduce the lose of branch penalty. In a superscalar architecture processor, there may be two or more pipelines. The BIU may predict the branches, and load different branches into different pipelines. When jump happens, processing may be re-distributed to the other pipeline to avoid branch penalty.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p:cNvSpPr>
            <a:spLocks noGrp="1" noChangeArrowheads="1"/>
          </p:cNvSpPr>
          <p:nvPr>
            <p:ph type="title" idx="4294967295"/>
          </p:nvPr>
        </p:nvSpPr>
        <p:spPr/>
        <p:txBody>
          <a:bodyPr/>
          <a:lstStyle/>
          <a:p>
            <a:pPr eaLnBrk="1" hangingPunct="1"/>
            <a:r>
              <a:rPr lang="en-US" altLang="zh-CN" smtClean="0"/>
              <a:t>Section1.2 Inside the 8086</a:t>
            </a:r>
          </a:p>
        </p:txBody>
      </p:sp>
      <p:graphicFrame>
        <p:nvGraphicFramePr>
          <p:cNvPr id="28675" name="Object 5"/>
          <p:cNvGraphicFramePr>
            <a:graphicFrameLocks noChangeAspect="1"/>
          </p:cNvGraphicFramePr>
          <p:nvPr/>
        </p:nvGraphicFramePr>
        <p:xfrm>
          <a:off x="971550" y="2276475"/>
          <a:ext cx="7056438" cy="4281488"/>
        </p:xfrm>
        <a:graphic>
          <a:graphicData uri="http://schemas.openxmlformats.org/presentationml/2006/ole">
            <mc:AlternateContent xmlns:mc="http://schemas.openxmlformats.org/markup-compatibility/2006">
              <mc:Choice xmlns:v="urn:schemas-microsoft-com:vml" Requires="v">
                <p:oleObj spid="_x0000_s28676" name="Visio" r:id="rId3" imgW="5370718" imgH="2933234" progId="Visio.Drawing.11">
                  <p:embed/>
                </p:oleObj>
              </mc:Choice>
              <mc:Fallback>
                <p:oleObj name="Visio" r:id="rId3" imgW="5370718" imgH="2933234"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276475"/>
                        <a:ext cx="7056438" cy="428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p:cNvSpPr>
            <a:spLocks noGrp="1" noChangeArrowheads="1"/>
          </p:cNvSpPr>
          <p:nvPr>
            <p:ph type="title" idx="4294967295"/>
          </p:nvPr>
        </p:nvSpPr>
        <p:spPr/>
        <p:txBody>
          <a:bodyPr/>
          <a:lstStyle/>
          <a:p>
            <a:pPr eaLnBrk="1" hangingPunct="1"/>
            <a:r>
              <a:rPr lang="en-US" altLang="zh-CN" smtClean="0"/>
              <a:t>Section1.2 Inside the 8086</a:t>
            </a:r>
          </a:p>
        </p:txBody>
      </p:sp>
      <p:graphicFrame>
        <p:nvGraphicFramePr>
          <p:cNvPr id="29699" name="Object 6"/>
          <p:cNvGraphicFramePr>
            <a:graphicFrameLocks noChangeAspect="1"/>
          </p:cNvGraphicFramePr>
          <p:nvPr/>
        </p:nvGraphicFramePr>
        <p:xfrm>
          <a:off x="827088" y="2349500"/>
          <a:ext cx="7129462" cy="4383088"/>
        </p:xfrm>
        <a:graphic>
          <a:graphicData uri="http://schemas.openxmlformats.org/presentationml/2006/ole">
            <mc:AlternateContent xmlns:mc="http://schemas.openxmlformats.org/markup-compatibility/2006">
              <mc:Choice xmlns:v="urn:schemas-microsoft-com:vml" Requires="v">
                <p:oleObj spid="_x0000_s29700" name="Visio" r:id="rId3" imgW="4829308" imgH="2968626" progId="Visio.Drawing.11">
                  <p:embed/>
                </p:oleObj>
              </mc:Choice>
              <mc:Fallback>
                <p:oleObj name="Visio" r:id="rId3" imgW="4829308" imgH="2968626"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349500"/>
                        <a:ext cx="7129462" cy="438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Grp="1" noChangeArrowheads="1"/>
          </p:cNvSpPr>
          <p:nvPr>
            <p:ph type="title" idx="4294967295"/>
          </p:nvPr>
        </p:nvSpPr>
        <p:spPr/>
        <p:txBody>
          <a:bodyPr/>
          <a:lstStyle/>
          <a:p>
            <a:pPr eaLnBrk="1" hangingPunct="1"/>
            <a:r>
              <a:rPr lang="en-US" altLang="zh-CN" smtClean="0"/>
              <a:t>Section1.2 Inside the 8086</a:t>
            </a:r>
          </a:p>
        </p:txBody>
      </p:sp>
      <p:graphicFrame>
        <p:nvGraphicFramePr>
          <p:cNvPr id="30723" name="Object 5"/>
          <p:cNvGraphicFramePr>
            <a:graphicFrameLocks noChangeAspect="1"/>
          </p:cNvGraphicFramePr>
          <p:nvPr/>
        </p:nvGraphicFramePr>
        <p:xfrm>
          <a:off x="827088" y="2349500"/>
          <a:ext cx="7561262" cy="4441825"/>
        </p:xfrm>
        <a:graphic>
          <a:graphicData uri="http://schemas.openxmlformats.org/presentationml/2006/ole">
            <mc:AlternateContent xmlns:mc="http://schemas.openxmlformats.org/markup-compatibility/2006">
              <mc:Choice xmlns:v="urn:schemas-microsoft-com:vml" Requires="v">
                <p:oleObj spid="_x0000_s30724" name="Visio" r:id="rId3" imgW="5052592" imgH="2968626" progId="Visio.Drawing.11">
                  <p:embed/>
                </p:oleObj>
              </mc:Choice>
              <mc:Fallback>
                <p:oleObj name="Visio" r:id="rId3" imgW="5052592" imgH="2968626"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349500"/>
                        <a:ext cx="7561262" cy="444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p:cNvSpPr>
            <a:spLocks noGrp="1" noChangeArrowheads="1"/>
          </p:cNvSpPr>
          <p:nvPr>
            <p:ph type="title"/>
          </p:nvPr>
        </p:nvSpPr>
        <p:spPr/>
        <p:txBody>
          <a:bodyPr/>
          <a:lstStyle/>
          <a:p>
            <a:pPr eaLnBrk="1" hangingPunct="1"/>
            <a:r>
              <a:rPr lang="en-US" altLang="zh-CN" smtClean="0"/>
              <a:t>Section1.2 Inside the 8086</a:t>
            </a:r>
          </a:p>
        </p:txBody>
      </p:sp>
      <p:sp>
        <p:nvSpPr>
          <p:cNvPr id="31747" name="Rectangle 3"/>
          <p:cNvSpPr>
            <a:spLocks noGrp="1" noChangeArrowheads="1"/>
          </p:cNvSpPr>
          <p:nvPr>
            <p:ph type="body" idx="1"/>
          </p:nvPr>
        </p:nvSpPr>
        <p:spPr>
          <a:ln>
            <a:solidFill>
              <a:schemeClr val="accent1"/>
            </a:solidFill>
            <a:miter lim="800000"/>
            <a:headEnd/>
            <a:tailEnd/>
          </a:ln>
        </p:spPr>
        <p:txBody>
          <a:bodyPr/>
          <a:lstStyle/>
          <a:p>
            <a:pPr eaLnBrk="1" hangingPunct="1"/>
            <a:r>
              <a:rPr lang="en-US" altLang="zh-CN" sz="2400" smtClean="0"/>
              <a:t>Registers</a:t>
            </a:r>
          </a:p>
          <a:p>
            <a:pPr lvl="1" eaLnBrk="1" hangingPunct="1"/>
            <a:r>
              <a:rPr lang="en-US" altLang="zh-CN" sz="2000" smtClean="0"/>
              <a:t>The registers inside the CPU are used to store information temporarily.</a:t>
            </a:r>
          </a:p>
          <a:p>
            <a:pPr lvl="1" eaLnBrk="1" hangingPunct="1"/>
            <a:r>
              <a:rPr lang="en-US" altLang="zh-CN" sz="2000" smtClean="0"/>
              <a:t>The information could be either an operand, or the address of an operand or an instruction, or even flags that show the running status of the CPU.</a:t>
            </a:r>
          </a:p>
          <a:p>
            <a:pPr lvl="1" eaLnBrk="1" hangingPunct="1"/>
            <a:r>
              <a:rPr lang="en-US" altLang="zh-CN" sz="2000" smtClean="0"/>
              <a:t>There are several types registers inside x86 processer, for example, general-purpose register, stack pointer register, and segment register. (They can be found in table1-4).</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p:cNvSpPr>
            <a:spLocks noGrp="1" noChangeArrowheads="1"/>
          </p:cNvSpPr>
          <p:nvPr>
            <p:ph type="title"/>
          </p:nvPr>
        </p:nvSpPr>
        <p:spPr/>
        <p:txBody>
          <a:bodyPr/>
          <a:lstStyle/>
          <a:p>
            <a:pPr eaLnBrk="1" hangingPunct="1"/>
            <a:r>
              <a:rPr lang="en-US" altLang="zh-CN" smtClean="0"/>
              <a:t>The history of X86 CPU</a:t>
            </a:r>
          </a:p>
        </p:txBody>
      </p:sp>
      <p:graphicFrame>
        <p:nvGraphicFramePr>
          <p:cNvPr id="9406" name="Group 190"/>
          <p:cNvGraphicFramePr>
            <a:graphicFrameLocks noGrp="1"/>
          </p:cNvGraphicFramePr>
          <p:nvPr>
            <p:ph type="tbl" idx="1"/>
          </p:nvPr>
        </p:nvGraphicFramePr>
        <p:xfrm>
          <a:off x="179388" y="2362200"/>
          <a:ext cx="8785225" cy="4179888"/>
        </p:xfrm>
        <a:graphic>
          <a:graphicData uri="http://schemas.openxmlformats.org/drawingml/2006/table">
            <a:tbl>
              <a:tblPr/>
              <a:tblGrid>
                <a:gridCol w="1465262"/>
                <a:gridCol w="1462088"/>
                <a:gridCol w="1465262"/>
                <a:gridCol w="1465263"/>
                <a:gridCol w="1487487"/>
                <a:gridCol w="1439863"/>
              </a:tblGrid>
              <a:tr h="414338">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Product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8008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8080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8085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8086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8088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Year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1972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1974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1976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1978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1979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Technology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PMOS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NMOS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NMOS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NMOS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NMOS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Transistors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4500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6500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29,000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29,000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Instructions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Memory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16K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64K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64K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DB width(in)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DB width(ex)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AB width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Data width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utoShape 2"/>
          <p:cNvSpPr>
            <a:spLocks noGrp="1" noChangeArrowheads="1"/>
          </p:cNvSpPr>
          <p:nvPr>
            <p:ph type="title"/>
          </p:nvPr>
        </p:nvSpPr>
        <p:spPr/>
        <p:txBody>
          <a:bodyPr/>
          <a:lstStyle/>
          <a:p>
            <a:pPr eaLnBrk="1" hangingPunct="1"/>
            <a:r>
              <a:rPr lang="en-US" altLang="zh-CN" smtClean="0"/>
              <a:t>Section1.2 Inside the 8086</a:t>
            </a:r>
          </a:p>
        </p:txBody>
      </p:sp>
      <p:graphicFrame>
        <p:nvGraphicFramePr>
          <p:cNvPr id="55351" name="Group 55"/>
          <p:cNvGraphicFramePr>
            <a:graphicFrameLocks noGrp="1"/>
          </p:cNvGraphicFramePr>
          <p:nvPr>
            <p:ph idx="1"/>
          </p:nvPr>
        </p:nvGraphicFramePr>
        <p:xfrm>
          <a:off x="468313" y="2362200"/>
          <a:ext cx="8351837" cy="3657600"/>
        </p:xfrm>
        <a:graphic>
          <a:graphicData uri="http://schemas.openxmlformats.org/drawingml/2006/table">
            <a:tbl>
              <a:tblPr/>
              <a:tblGrid>
                <a:gridCol w="1655762"/>
                <a:gridCol w="792163"/>
                <a:gridCol w="5903912"/>
              </a:tblGrid>
              <a:tr h="414338">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pitchFamily="2" charset="-122"/>
                        </a:rPr>
                        <a:t>Category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pitchFamily="2" charset="-122"/>
                        </a:rPr>
                        <a:t>Register Names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General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pitchFamily="2" charset="-122"/>
                        </a:rPr>
                        <a:t>AX,BX,CX,DX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4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pitchFamily="2" charset="-122"/>
                        </a:rPr>
                        <a:t>AH,AL,BH,BL,CH,CL,DH,DL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pitchFamily="2" charset="-122"/>
                        </a:rPr>
                        <a:t>Pointer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SP(stack pointer), BP(base pointer)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Index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SI(source index), DI(destination index)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Segment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CS(code), DS(data), SS(stack), ES(extra)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Instruction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IP(instruction pointer)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Flag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pitchFamily="2" charset="-122"/>
                        </a:rPr>
                        <a:t>FR(flag register)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矩形 1"/>
          <p:cNvSpPr/>
          <p:nvPr/>
        </p:nvSpPr>
        <p:spPr>
          <a:xfrm>
            <a:off x="468313" y="1916113"/>
            <a:ext cx="1133475" cy="369887"/>
          </a:xfrm>
          <a:prstGeom prst="rect">
            <a:avLst/>
          </a:prstGeom>
        </p:spPr>
        <p:txBody>
          <a:bodyPr wrap="none">
            <a:spAutoFit/>
          </a:bodyPr>
          <a:lstStyle/>
          <a:p>
            <a:pPr>
              <a:spcBef>
                <a:spcPct val="20000"/>
              </a:spcBef>
              <a:buClr>
                <a:schemeClr val="tx1"/>
              </a:buClr>
              <a:buSzPct val="75000"/>
              <a:defRPr/>
            </a:pPr>
            <a:r>
              <a:rPr lang="en-US" altLang="zh-CN" dirty="0">
                <a:solidFill>
                  <a:schemeClr val="tx2">
                    <a:lumMod val="60000"/>
                    <a:lumOff val="40000"/>
                  </a:schemeClr>
                </a:solidFill>
                <a:latin typeface="Arial" charset="0"/>
              </a:rPr>
              <a:t>Table 1-4</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endParaRPr lang="zh-CN" altLang="en-US" smtClean="0"/>
          </a:p>
        </p:txBody>
      </p:sp>
      <p:sp>
        <p:nvSpPr>
          <p:cNvPr id="33795" name="Rectangle 3"/>
          <p:cNvSpPr>
            <a:spLocks noGrp="1" noChangeArrowheads="1"/>
          </p:cNvSpPr>
          <p:nvPr>
            <p:ph idx="1"/>
          </p:nvPr>
        </p:nvSpPr>
        <p:spPr>
          <a:xfrm>
            <a:off x="827088" y="2205038"/>
            <a:ext cx="7983537" cy="4652962"/>
          </a:xfrm>
          <a:ln>
            <a:solidFill>
              <a:schemeClr val="accent1"/>
            </a:solidFill>
            <a:miter lim="800000"/>
            <a:headEnd/>
            <a:tailEnd/>
          </a:ln>
        </p:spPr>
        <p:txBody>
          <a:bodyPr/>
          <a:lstStyle/>
          <a:p>
            <a:pPr eaLnBrk="1" hangingPunct="1"/>
            <a:r>
              <a:rPr lang="en-US" altLang="zh-CN" sz="2400" smtClean="0"/>
              <a:t>Registers</a:t>
            </a:r>
          </a:p>
          <a:p>
            <a:pPr lvl="1" eaLnBrk="1" hangingPunct="1"/>
            <a:r>
              <a:rPr lang="en-US" altLang="zh-CN" sz="2000" smtClean="0"/>
              <a:t>The General-purpose registers are used to store operands or address of operands. They can be accessed in either 16-bit or 8-bit formats, and different names are used in different accessing formats.</a:t>
            </a:r>
          </a:p>
          <a:p>
            <a:pPr lvl="1" eaLnBrk="1" hangingPunct="1"/>
            <a:r>
              <a:rPr lang="en-US" altLang="zh-CN" sz="2000" smtClean="0"/>
              <a:t>The first letter of general-purpose register indicates its use: </a:t>
            </a:r>
          </a:p>
          <a:p>
            <a:pPr lvl="2" eaLnBrk="1" hangingPunct="1"/>
            <a:r>
              <a:rPr lang="en-US" altLang="zh-CN" smtClean="0"/>
              <a:t>A for accumulator;	</a:t>
            </a:r>
          </a:p>
          <a:p>
            <a:pPr lvl="2" eaLnBrk="1" hangingPunct="1"/>
            <a:r>
              <a:rPr lang="en-US" altLang="zh-CN" smtClean="0"/>
              <a:t>B for base addressing register;</a:t>
            </a:r>
          </a:p>
          <a:p>
            <a:pPr lvl="2" eaLnBrk="1" hangingPunct="1"/>
            <a:r>
              <a:rPr lang="en-US" altLang="zh-CN" smtClean="0"/>
              <a:t>C for counter in a loop; </a:t>
            </a:r>
          </a:p>
          <a:p>
            <a:pPr lvl="2" eaLnBrk="1" hangingPunct="1"/>
            <a:r>
              <a:rPr lang="en-US" altLang="zh-CN" smtClean="0"/>
              <a:t>D for data pointer in an I/O operation.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endParaRPr lang="zh-CN" altLang="en-US" smtClean="0"/>
          </a:p>
        </p:txBody>
      </p:sp>
      <p:sp>
        <p:nvSpPr>
          <p:cNvPr id="34819" name="内容占位符 2"/>
          <p:cNvSpPr>
            <a:spLocks noGrp="1"/>
          </p:cNvSpPr>
          <p:nvPr>
            <p:ph idx="1"/>
          </p:nvPr>
        </p:nvSpPr>
        <p:spPr>
          <a:xfrm>
            <a:off x="838200" y="2362200"/>
            <a:ext cx="7693025" cy="4090988"/>
          </a:xfrm>
        </p:spPr>
        <p:txBody>
          <a:bodyPr/>
          <a:lstStyle/>
          <a:p>
            <a:r>
              <a:rPr lang="en-US" altLang="zh-CN" smtClean="0"/>
              <a:t>Registers</a:t>
            </a:r>
          </a:p>
          <a:p>
            <a:pPr lvl="1" eaLnBrk="1" hangingPunct="1"/>
            <a:r>
              <a:rPr lang="en-US" altLang="zh-CN" smtClean="0"/>
              <a:t>Pointer Registers are used to locate operands inside stack segment.</a:t>
            </a:r>
          </a:p>
          <a:p>
            <a:pPr lvl="2" eaLnBrk="1" hangingPunct="1"/>
            <a:r>
              <a:rPr lang="en-US" altLang="zh-CN" smtClean="0"/>
              <a:t>The structure STACK will be discussed in detail in section 1.5</a:t>
            </a:r>
          </a:p>
          <a:p>
            <a:pPr lvl="3" eaLnBrk="1" hangingPunct="1"/>
            <a:r>
              <a:rPr lang="en-US" altLang="zh-CN" smtClean="0"/>
              <a:t>BP: base pointer, points to the beginning of the stack;</a:t>
            </a:r>
          </a:p>
          <a:p>
            <a:pPr lvl="3" eaLnBrk="1" hangingPunct="1"/>
            <a:r>
              <a:rPr lang="en-US" altLang="zh-CN" smtClean="0"/>
              <a:t>SP: stack pointer, points to the currently top slot of the stack, which is an empty slot and will be used by the next PUSH instruction;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p:txBody>
          <a:bodyPr/>
          <a:lstStyle/>
          <a:p>
            <a:pPr>
              <a:defRPr/>
            </a:pPr>
            <a:r>
              <a:rPr lang="en-US" altLang="zh-CN" dirty="0" smtClean="0"/>
              <a:t>Registers</a:t>
            </a:r>
          </a:p>
          <a:p>
            <a:pPr lvl="1" eaLnBrk="1" hangingPunct="1">
              <a:defRPr/>
            </a:pPr>
            <a:r>
              <a:rPr lang="en-US" altLang="zh-CN" dirty="0" smtClean="0"/>
              <a:t>Index registers.</a:t>
            </a:r>
          </a:p>
          <a:p>
            <a:pPr lvl="2" eaLnBrk="1" hangingPunct="1">
              <a:defRPr/>
            </a:pPr>
            <a:r>
              <a:rPr lang="en-US" altLang="zh-CN" dirty="0" smtClean="0"/>
              <a:t>As segment register points to the beginning address of a segment, there must be some other ways to locate a slot within the segment, especially when the program wants to access an array of string inside the memory.</a:t>
            </a:r>
          </a:p>
          <a:p>
            <a:pPr lvl="2" eaLnBrk="1" hangingPunct="1">
              <a:defRPr/>
            </a:pPr>
            <a:r>
              <a:rPr lang="en-US" altLang="zh-CN" dirty="0" smtClean="0"/>
              <a:t>Pointer registers are used in the program together with segment registers to locate operands inside segments, DS of ES. </a:t>
            </a:r>
          </a:p>
          <a:p>
            <a:pPr lvl="3" eaLnBrk="1" hangingPunct="1">
              <a:defRPr/>
            </a:pPr>
            <a:r>
              <a:rPr lang="en-US" altLang="zh-CN" dirty="0" smtClean="0"/>
              <a:t>SI: source index;	- DI: destination index</a:t>
            </a:r>
          </a:p>
          <a:p>
            <a:pPr marL="914400" lvl="2" indent="0" eaLnBrk="1" hangingPunct="1">
              <a:buFont typeface="Wingdings" panose="05000000000000000000" pitchFamily="2" charset="2"/>
              <a:buNone/>
              <a:defRPr/>
            </a:pPr>
            <a:endParaRPr lang="en-US" altLang="zh-CN" dirty="0" smtClean="0"/>
          </a:p>
          <a:p>
            <a:pPr lvl="2" eaLnBrk="1" hangingPunct="1">
              <a:defRPr/>
            </a:pPr>
            <a:endParaRPr lang="en-US" altLang="zh-CN"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endParaRPr lang="zh-CN" altLang="en-US" smtClean="0"/>
          </a:p>
        </p:txBody>
      </p:sp>
      <p:sp>
        <p:nvSpPr>
          <p:cNvPr id="36867" name="内容占位符 2"/>
          <p:cNvSpPr>
            <a:spLocks noGrp="1"/>
          </p:cNvSpPr>
          <p:nvPr>
            <p:ph idx="1"/>
          </p:nvPr>
        </p:nvSpPr>
        <p:spPr/>
        <p:txBody>
          <a:bodyPr/>
          <a:lstStyle/>
          <a:p>
            <a:r>
              <a:rPr lang="en-US" altLang="zh-CN" smtClean="0"/>
              <a:t>Registers</a:t>
            </a:r>
          </a:p>
          <a:p>
            <a:pPr lvl="1" eaLnBrk="1" hangingPunct="1"/>
            <a:r>
              <a:rPr lang="en-US" altLang="zh-CN" smtClean="0"/>
              <a:t>Segment Registers is used in memory management</a:t>
            </a:r>
          </a:p>
          <a:p>
            <a:pPr lvl="2" eaLnBrk="1" hangingPunct="1"/>
            <a:r>
              <a:rPr lang="en-US" altLang="zh-CN" smtClean="0"/>
              <a:t>Segment registers points to the beginning address of a program segment inside the memory:</a:t>
            </a:r>
          </a:p>
          <a:p>
            <a:pPr lvl="3" eaLnBrk="1" hangingPunct="1"/>
            <a:r>
              <a:rPr lang="en-US" altLang="zh-CN" smtClean="0"/>
              <a:t>CS : code segment; 	-  DS : data segment</a:t>
            </a:r>
          </a:p>
          <a:p>
            <a:pPr lvl="3" eaLnBrk="1" hangingPunct="1"/>
            <a:r>
              <a:rPr lang="en-US" altLang="zh-CN" smtClean="0"/>
              <a:t>SS : stack segment;  	-  ES : extra segment</a:t>
            </a:r>
          </a:p>
          <a:p>
            <a:pPr lvl="2" eaLnBrk="1" hangingPunct="1"/>
            <a:r>
              <a:rPr lang="en-US" altLang="zh-CN" smtClean="0"/>
              <a:t>The meaning of “segment” will be discussed in detail in section 1.4;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endParaRPr lang="zh-CN" altLang="en-US" smtClean="0"/>
          </a:p>
        </p:txBody>
      </p:sp>
      <p:sp>
        <p:nvSpPr>
          <p:cNvPr id="37891" name="内容占位符 2"/>
          <p:cNvSpPr>
            <a:spLocks noGrp="1"/>
          </p:cNvSpPr>
          <p:nvPr>
            <p:ph idx="1"/>
          </p:nvPr>
        </p:nvSpPr>
        <p:spPr>
          <a:xfrm>
            <a:off x="838200" y="2362200"/>
            <a:ext cx="7693025" cy="4451350"/>
          </a:xfrm>
        </p:spPr>
        <p:txBody>
          <a:bodyPr/>
          <a:lstStyle/>
          <a:p>
            <a:r>
              <a:rPr lang="en-US" altLang="zh-CN" smtClean="0"/>
              <a:t>Registers</a:t>
            </a:r>
          </a:p>
          <a:p>
            <a:pPr lvl="1" eaLnBrk="1" hangingPunct="1"/>
            <a:r>
              <a:rPr lang="en-US" altLang="zh-CN" smtClean="0"/>
              <a:t>IP: Program counter. </a:t>
            </a:r>
          </a:p>
          <a:p>
            <a:pPr lvl="2" eaLnBrk="1" hangingPunct="1"/>
            <a:r>
              <a:rPr lang="en-US" altLang="zh-CN" smtClean="0"/>
              <a:t>It is also called as “Instruction pointer” in Inter x86 family processors.</a:t>
            </a:r>
          </a:p>
          <a:p>
            <a:pPr lvl="2" eaLnBrk="1" hangingPunct="1"/>
            <a:r>
              <a:rPr lang="en-US" altLang="zh-CN" smtClean="0"/>
              <a:t>IP always points to the next instruction that is going to be loaded into processor;</a:t>
            </a:r>
          </a:p>
          <a:p>
            <a:pPr lvl="2" eaLnBrk="1" hangingPunct="1"/>
            <a:r>
              <a:rPr lang="en-US" altLang="zh-CN" smtClean="0"/>
              <a:t>After the load operation, IP is increased automatically by the address generator;</a:t>
            </a:r>
          </a:p>
          <a:p>
            <a:pPr lvl="2" eaLnBrk="1" hangingPunct="1"/>
            <a:r>
              <a:rPr lang="en-US" altLang="zh-CN" smtClean="0"/>
              <a:t>In program jumps, the address of the target is calculated by the ALU together with the address generator, and is send to the IP. After the load of the target instruction, IP is increased automatically.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endParaRPr lang="zh-CN" altLang="en-US" smtClean="0"/>
          </a:p>
        </p:txBody>
      </p:sp>
      <p:sp>
        <p:nvSpPr>
          <p:cNvPr id="38915" name="内容占位符 2"/>
          <p:cNvSpPr>
            <a:spLocks noGrp="1"/>
          </p:cNvSpPr>
          <p:nvPr>
            <p:ph idx="1"/>
          </p:nvPr>
        </p:nvSpPr>
        <p:spPr/>
        <p:txBody>
          <a:bodyPr/>
          <a:lstStyle/>
          <a:p>
            <a:r>
              <a:rPr lang="en-US" altLang="zh-CN" smtClean="0"/>
              <a:t>Registers</a:t>
            </a:r>
          </a:p>
          <a:p>
            <a:pPr lvl="1" eaLnBrk="1" hangingPunct="1"/>
            <a:r>
              <a:rPr lang="en-US" altLang="zh-CN" smtClean="0"/>
              <a:t>FR: Flag register</a:t>
            </a:r>
          </a:p>
          <a:p>
            <a:pPr lvl="2" eaLnBrk="1" hangingPunct="1"/>
            <a:r>
              <a:rPr lang="en-US" altLang="zh-CN" smtClean="0"/>
              <a:t> It holds flag bits that indicate the current status of CPU. Thus it is also referred to as “status register”</a:t>
            </a:r>
          </a:p>
          <a:p>
            <a:pPr lvl="2" eaLnBrk="1" hangingPunct="1"/>
            <a:r>
              <a:rPr lang="en-US" altLang="zh-CN" smtClean="0"/>
              <a:t>There are three groups of bits inside FR:</a:t>
            </a:r>
          </a:p>
          <a:p>
            <a:pPr lvl="3" eaLnBrk="1" hangingPunct="1"/>
            <a:r>
              <a:rPr lang="en-US" altLang="zh-CN" smtClean="0"/>
              <a:t>Conditional flags: CF, PF, AF, ZF, SF, and OF;</a:t>
            </a:r>
          </a:p>
          <a:p>
            <a:pPr lvl="3" eaLnBrk="1" hangingPunct="1"/>
            <a:r>
              <a:rPr lang="en-US" altLang="zh-CN" smtClean="0"/>
              <a:t>Control flags: DF, IF and TF;</a:t>
            </a:r>
          </a:p>
          <a:p>
            <a:pPr lvl="3" eaLnBrk="1" hangingPunct="1"/>
            <a:r>
              <a:rPr lang="en-US" altLang="zh-CN" smtClean="0"/>
              <a:t>Reserved bits and unused bits: bit1, 3, 5, 8, 12~15;</a:t>
            </a:r>
          </a:p>
          <a:p>
            <a:pPr lvl="2" eaLnBrk="1" hangingPunct="1"/>
            <a:r>
              <a:rPr lang="en-US" altLang="zh-CN" smtClean="0"/>
              <a:t>The meaning and function of each bits will be discussed in detail in section 1.6.</a:t>
            </a:r>
          </a:p>
          <a:p>
            <a:pPr lvl="3" eaLnBrk="1" hangingPunct="1"/>
            <a:endParaRPr lang="en-US" altLang="zh-CN" smtClean="0"/>
          </a:p>
          <a:p>
            <a:pPr lvl="2" eaLnBrk="1" hangingPunct="1"/>
            <a:endParaRPr lang="en-US" altLang="zh-CN"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p:cNvSpPr>
            <a:spLocks noGrp="1" noChangeArrowheads="1"/>
          </p:cNvSpPr>
          <p:nvPr>
            <p:ph type="title"/>
          </p:nvPr>
        </p:nvSpPr>
        <p:spPr/>
        <p:txBody>
          <a:bodyPr/>
          <a:lstStyle/>
          <a:p>
            <a:pPr eaLnBrk="1" hangingPunct="1"/>
            <a:r>
              <a:rPr lang="en-US" altLang="zh-CN" smtClean="0"/>
              <a:t>Intel 4004 to 8008/8085</a:t>
            </a:r>
          </a:p>
        </p:txBody>
      </p:sp>
      <p:pic>
        <p:nvPicPr>
          <p:cNvPr id="6147" name="Picture 6" descr="2004071401"/>
          <p:cNvPicPr>
            <a:picLocks noChangeAspect="1" noChangeArrowheads="1"/>
          </p:cNvPicPr>
          <p:nvPr>
            <p:ph sz="quarter" idx="1"/>
          </p:nvPr>
        </p:nvPicPr>
        <p:blipFill>
          <a:blip r:embed="rId3" cstate="print">
            <a:extLst>
              <a:ext uri="{28A0092B-C50C-407E-A947-70E740481C1C}">
                <a14:useLocalDpi xmlns:a14="http://schemas.microsoft.com/office/drawing/2010/main" val="0"/>
              </a:ext>
            </a:extLst>
          </a:blip>
          <a:srcRect/>
          <a:stretch>
            <a:fillRect/>
          </a:stretch>
        </p:blipFill>
        <p:spPr>
          <a:xfrm>
            <a:off x="755650" y="2492375"/>
            <a:ext cx="2179638" cy="163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48" name="Picture 7" descr="2004071402"/>
          <p:cNvPicPr>
            <a:picLocks noChangeAspect="1" noChangeArrowheads="1"/>
          </p:cNvPicPr>
          <p:nvPr>
            <p:ph sz="quarter" idx="2"/>
          </p:nvPr>
        </p:nvPicPr>
        <p:blipFill>
          <a:blip r:embed="rId4" cstate="print">
            <a:extLst>
              <a:ext uri="{28A0092B-C50C-407E-A947-70E740481C1C}">
                <a14:useLocalDpi xmlns:a14="http://schemas.microsoft.com/office/drawing/2010/main" val="0"/>
              </a:ext>
            </a:extLst>
          </a:blip>
          <a:srcRect/>
          <a:stretch>
            <a:fillRect/>
          </a:stretch>
        </p:blipFill>
        <p:spPr>
          <a:xfrm>
            <a:off x="3059113" y="2492375"/>
            <a:ext cx="2159000" cy="161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49" name="Rectangle 8"/>
          <p:cNvSpPr>
            <a:spLocks noGrp="1" noChangeArrowheads="1"/>
          </p:cNvSpPr>
          <p:nvPr>
            <p:ph type="body" sz="half" idx="3"/>
          </p:nvPr>
        </p:nvSpPr>
        <p:spPr/>
        <p:txBody>
          <a:bodyPr/>
          <a:lstStyle/>
          <a:p>
            <a:pPr eaLnBrk="1" hangingPunct="1"/>
            <a:r>
              <a:rPr lang="en-US" altLang="zh-CN" sz="2400" smtClean="0"/>
              <a:t>4004 a prototype of CPU, 4-bit data;</a:t>
            </a:r>
          </a:p>
          <a:p>
            <a:pPr eaLnBrk="1" hangingPunct="1"/>
            <a:r>
              <a:rPr lang="en-US" altLang="zh-CN" sz="2400" smtClean="0"/>
              <a:t>8008 a successful type of 8-bit CPU;</a:t>
            </a:r>
          </a:p>
          <a:p>
            <a:pPr eaLnBrk="1" hangingPunct="1"/>
            <a:r>
              <a:rPr lang="en-US" altLang="zh-CN" sz="2400" smtClean="0"/>
              <a:t>8085 the last type of 8-bit microprocessor;</a:t>
            </a:r>
          </a:p>
        </p:txBody>
      </p:sp>
      <p:pic>
        <p:nvPicPr>
          <p:cNvPr id="6150" name="Picture 9" descr="20040714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625" y="2349500"/>
            <a:ext cx="3359150" cy="196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4"/>
          <p:cNvSpPr>
            <a:spLocks noGrp="1" noChangeArrowheads="1"/>
          </p:cNvSpPr>
          <p:nvPr>
            <p:ph type="title"/>
          </p:nvPr>
        </p:nvSpPr>
        <p:spPr/>
        <p:txBody>
          <a:bodyPr/>
          <a:lstStyle/>
          <a:p>
            <a:pPr eaLnBrk="1" hangingPunct="1"/>
            <a:r>
              <a:rPr lang="en-US" altLang="zh-CN" smtClean="0"/>
              <a:t>The history of X86 CPU</a:t>
            </a:r>
          </a:p>
        </p:txBody>
      </p:sp>
      <p:sp>
        <p:nvSpPr>
          <p:cNvPr id="7171" name="Rectangle 6"/>
          <p:cNvSpPr>
            <a:spLocks noGrp="1" noChangeArrowheads="1"/>
          </p:cNvSpPr>
          <p:nvPr>
            <p:ph type="body" sz="half" idx="2"/>
          </p:nvPr>
        </p:nvSpPr>
        <p:spPr/>
        <p:txBody>
          <a:bodyPr/>
          <a:lstStyle/>
          <a:p>
            <a:pPr eaLnBrk="1" hangingPunct="1"/>
            <a:r>
              <a:rPr lang="en-US" altLang="zh-CN" sz="2400" smtClean="0"/>
              <a:t>Intel 8086 in 1978</a:t>
            </a:r>
          </a:p>
          <a:p>
            <a:pPr lvl="1" eaLnBrk="1" hangingPunct="1"/>
            <a:r>
              <a:rPr lang="en-US" altLang="zh-CN" sz="2000" smtClean="0"/>
              <a:t>The beginning of 16-bit ages of PC</a:t>
            </a:r>
          </a:p>
          <a:p>
            <a:pPr lvl="1" eaLnBrk="1" hangingPunct="1"/>
            <a:r>
              <a:rPr lang="en-US" altLang="zh-CN" sz="2000" smtClean="0"/>
              <a:t>20-bit width address </a:t>
            </a:r>
          </a:p>
          <a:p>
            <a:pPr lvl="1" eaLnBrk="1" hangingPunct="1"/>
            <a:r>
              <a:rPr lang="en-US" altLang="zh-CN" sz="2000" smtClean="0"/>
              <a:t>IBM PC prototype</a:t>
            </a:r>
          </a:p>
          <a:p>
            <a:pPr lvl="1" eaLnBrk="1" hangingPunct="1"/>
            <a:r>
              <a:rPr lang="en-US" altLang="zh-CN" sz="2000" smtClean="0"/>
              <a:t>Why 8088</a:t>
            </a:r>
          </a:p>
          <a:p>
            <a:pPr lvl="2" eaLnBrk="1" hangingPunct="1"/>
            <a:r>
              <a:rPr lang="en-US" altLang="zh-CN" sz="1800" smtClean="0"/>
              <a:t>8-bit peripherals</a:t>
            </a:r>
          </a:p>
          <a:p>
            <a:pPr lvl="1" eaLnBrk="1" hangingPunct="1"/>
            <a:r>
              <a:rPr lang="en-US" altLang="zh-CN" sz="2000" smtClean="0"/>
              <a:t>The beginning of compatible computers</a:t>
            </a:r>
          </a:p>
          <a:p>
            <a:pPr lvl="2" eaLnBrk="1" hangingPunct="1">
              <a:buFont typeface="Wingdings" panose="05000000000000000000" pitchFamily="2" charset="2"/>
              <a:buNone/>
            </a:pPr>
            <a:endParaRPr lang="en-US" altLang="zh-CN" sz="1800" smtClean="0"/>
          </a:p>
          <a:p>
            <a:pPr lvl="1" eaLnBrk="1" hangingPunct="1">
              <a:buFontTx/>
              <a:buNone/>
            </a:pPr>
            <a:endParaRPr lang="en-US" altLang="zh-CN" sz="2000" smtClean="0"/>
          </a:p>
        </p:txBody>
      </p:sp>
      <p:pic>
        <p:nvPicPr>
          <p:cNvPr id="7172" name="Picture 10" descr="200407140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50825" y="2781300"/>
            <a:ext cx="4464050" cy="3000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Grp="1" noChangeArrowheads="1"/>
          </p:cNvSpPr>
          <p:nvPr>
            <p:ph type="title"/>
          </p:nvPr>
        </p:nvSpPr>
        <p:spPr/>
        <p:txBody>
          <a:bodyPr/>
          <a:lstStyle/>
          <a:p>
            <a:pPr eaLnBrk="1" hangingPunct="1"/>
            <a:r>
              <a:rPr lang="en-US" altLang="zh-CN" smtClean="0"/>
              <a:t>The history of X86 CPU</a:t>
            </a:r>
          </a:p>
        </p:txBody>
      </p:sp>
      <p:sp>
        <p:nvSpPr>
          <p:cNvPr id="8195" name="Rectangle 3"/>
          <p:cNvSpPr>
            <a:spLocks noGrp="1" noChangeArrowheads="1"/>
          </p:cNvSpPr>
          <p:nvPr>
            <p:ph type="body" sz="half" idx="1"/>
          </p:nvPr>
        </p:nvSpPr>
        <p:spPr>
          <a:xfrm>
            <a:off x="539750" y="2349500"/>
            <a:ext cx="3770313" cy="3724275"/>
          </a:xfrm>
        </p:spPr>
        <p:txBody>
          <a:bodyPr/>
          <a:lstStyle/>
          <a:p>
            <a:pPr eaLnBrk="1" hangingPunct="1"/>
            <a:r>
              <a:rPr lang="en-US" altLang="zh-CN" sz="2400" smtClean="0"/>
              <a:t>The chance for Microsoft</a:t>
            </a:r>
          </a:p>
          <a:p>
            <a:pPr lvl="1" eaLnBrk="1" hangingPunct="1"/>
            <a:r>
              <a:rPr lang="en-US" altLang="zh-CN" sz="2000" smtClean="0"/>
              <a:t>IBM PC</a:t>
            </a:r>
          </a:p>
          <a:p>
            <a:pPr lvl="1" eaLnBrk="1" hangingPunct="1"/>
            <a:r>
              <a:rPr lang="en-US" altLang="zh-CN" sz="2000" smtClean="0"/>
              <a:t>Operating system</a:t>
            </a:r>
          </a:p>
          <a:p>
            <a:pPr lvl="1" eaLnBrk="1" hangingPunct="1"/>
            <a:r>
              <a:rPr lang="en-US" altLang="zh-CN" sz="2000" smtClean="0"/>
              <a:t>DOS</a:t>
            </a:r>
          </a:p>
          <a:p>
            <a:pPr lvl="1" eaLnBrk="1" hangingPunct="1"/>
            <a:r>
              <a:rPr lang="en-US" altLang="zh-CN" sz="2000" smtClean="0"/>
              <a:t>Paul Allen and Bill Gates</a:t>
            </a:r>
          </a:p>
        </p:txBody>
      </p:sp>
      <p:pic>
        <p:nvPicPr>
          <p:cNvPr id="8196" name="Picture 7" descr="起步：Microsoft 联合创始人 Paul Allen（左）和 Bill Gates"/>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356100" y="2420938"/>
            <a:ext cx="4537075" cy="3130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p:cNvSpPr>
            <a:spLocks noGrp="1" noChangeArrowheads="1"/>
          </p:cNvSpPr>
          <p:nvPr>
            <p:ph type="title"/>
          </p:nvPr>
        </p:nvSpPr>
        <p:spPr/>
        <p:txBody>
          <a:bodyPr/>
          <a:lstStyle/>
          <a:p>
            <a:pPr eaLnBrk="1" hangingPunct="1"/>
            <a:r>
              <a:rPr lang="en-US" altLang="zh-CN" smtClean="0"/>
              <a:t>The history of X86 CPU</a:t>
            </a:r>
          </a:p>
        </p:txBody>
      </p:sp>
      <p:graphicFrame>
        <p:nvGraphicFramePr>
          <p:cNvPr id="34906" name="Group 90"/>
          <p:cNvGraphicFramePr>
            <a:graphicFrameLocks noGrp="1"/>
          </p:cNvGraphicFramePr>
          <p:nvPr>
            <p:ph type="tbl" idx="1"/>
          </p:nvPr>
        </p:nvGraphicFramePr>
        <p:xfrm>
          <a:off x="179388" y="2362200"/>
          <a:ext cx="8785225" cy="4419600"/>
        </p:xfrm>
        <a:graphic>
          <a:graphicData uri="http://schemas.openxmlformats.org/drawingml/2006/table">
            <a:tbl>
              <a:tblPr/>
              <a:tblGrid>
                <a:gridCol w="1728787"/>
                <a:gridCol w="1368425"/>
                <a:gridCol w="1295400"/>
                <a:gridCol w="1465263"/>
                <a:gridCol w="1198562"/>
                <a:gridCol w="1728788"/>
              </a:tblGrid>
              <a:tr h="414373">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Product</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8086</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80286</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80386</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80486</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Pentium</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85">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Year</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1978</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1982</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1985</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1989</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1993</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73">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Technology</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NMOS</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NMOS</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CMOS</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CMOS</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BICMOS</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73">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Transistors</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29,000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134,000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275,000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1.2M</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3.1M</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85">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Clock Rate</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10MHz</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16MHz</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33MHz</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33MHz</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66MHz,133M</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73">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Memory(Phy)</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1M</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16M</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4G</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4G</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4G</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5004">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Memory</a:t>
                      </a:r>
                    </a:p>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(virtual)</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None</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1G</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64T</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64T</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64T</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73">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DB width(in/ext)</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16/16</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16/16</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32/32</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32/32</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32/64</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85">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AB width</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24</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32</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32</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32</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73">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Data width</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8/16</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8/16</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8/16/32</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8/16/32</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charset="0"/>
                          <a:ea typeface="宋体" pitchFamily="2" charset="-122"/>
                        </a:defRPr>
                      </a:lvl1pPr>
                      <a:lvl2pPr>
                        <a:spcBef>
                          <a:spcPct val="20000"/>
                        </a:spcBef>
                        <a:buClr>
                          <a:schemeClr val="tx1"/>
                        </a:buClr>
                        <a:buSzPct val="75000"/>
                        <a:defRPr sz="2000">
                          <a:solidFill>
                            <a:schemeClr val="tx1"/>
                          </a:solidFill>
                          <a:latin typeface="Arial" charset="0"/>
                          <a:ea typeface="宋体" pitchFamily="2" charset="-122"/>
                        </a:defRPr>
                      </a:lvl2pPr>
                      <a:lvl3pPr>
                        <a:spcBef>
                          <a:spcPct val="20000"/>
                        </a:spcBef>
                        <a:buClr>
                          <a:schemeClr val="tx1"/>
                        </a:buClr>
                        <a:buSzPct val="75000"/>
                        <a:buFont typeface="Wingdings" pitchFamily="2" charset="2"/>
                        <a:defRPr>
                          <a:solidFill>
                            <a:schemeClr val="tx1"/>
                          </a:solidFill>
                          <a:latin typeface="Arial" charset="0"/>
                          <a:ea typeface="宋体" pitchFamily="2" charset="-122"/>
                        </a:defRPr>
                      </a:lvl3pPr>
                      <a:lvl4pPr>
                        <a:spcBef>
                          <a:spcPct val="20000"/>
                        </a:spcBef>
                        <a:buClr>
                          <a:schemeClr val="tx1"/>
                        </a:buClr>
                        <a:buSzPct val="80000"/>
                        <a:defRPr sz="1600">
                          <a:solidFill>
                            <a:schemeClr val="tx1"/>
                          </a:solidFill>
                          <a:latin typeface="Arial" charset="0"/>
                          <a:ea typeface="宋体" pitchFamily="2" charset="-122"/>
                        </a:defRPr>
                      </a:lvl4pPr>
                      <a:lvl5pPr>
                        <a:spcBef>
                          <a:spcPct val="20000"/>
                        </a:spcBef>
                        <a:buClr>
                          <a:schemeClr val="tx1"/>
                        </a:buClr>
                        <a:buSzPct val="65000"/>
                        <a:buFont typeface="Wingdings" pitchFamily="2" charset="2"/>
                        <a:defRPr sz="1600">
                          <a:solidFill>
                            <a:schemeClr val="tx1"/>
                          </a:solidFill>
                          <a:latin typeface="Arial" charset="0"/>
                          <a:ea typeface="宋体" pitchFamily="2" charset="-122"/>
                        </a:defRPr>
                      </a:lvl5pPr>
                      <a:lvl6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6pPr>
                      <a:lvl7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7pPr>
                      <a:lvl8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8pPr>
                      <a:lvl9pPr fontAlgn="base">
                        <a:spcBef>
                          <a:spcPct val="20000"/>
                        </a:spcBef>
                        <a:spcAft>
                          <a:spcPct val="0"/>
                        </a:spcAft>
                        <a:buClr>
                          <a:schemeClr val="tx1"/>
                        </a:buClr>
                        <a:buSzPct val="65000"/>
                        <a:buFont typeface="Wingdings" pitchFamily="2" charset="2"/>
                        <a:defRPr sz="1600">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8/16/32</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p:cNvSpPr>
            <a:spLocks noGrp="1" noChangeArrowheads="1"/>
          </p:cNvSpPr>
          <p:nvPr>
            <p:ph type="title"/>
          </p:nvPr>
        </p:nvSpPr>
        <p:spPr/>
        <p:txBody>
          <a:bodyPr/>
          <a:lstStyle/>
          <a:p>
            <a:pPr eaLnBrk="1" hangingPunct="1"/>
            <a:r>
              <a:rPr lang="en-US" altLang="zh-CN" smtClean="0"/>
              <a:t>The history of X86 CPU</a:t>
            </a:r>
          </a:p>
        </p:txBody>
      </p:sp>
      <p:sp>
        <p:nvSpPr>
          <p:cNvPr id="10243" name="Rectangle 5"/>
          <p:cNvSpPr>
            <a:spLocks noGrp="1" noChangeArrowheads="1"/>
          </p:cNvSpPr>
          <p:nvPr>
            <p:ph type="body" sz="half" idx="2"/>
          </p:nvPr>
        </p:nvSpPr>
        <p:spPr>
          <a:xfrm>
            <a:off x="4284663" y="2362200"/>
            <a:ext cx="4608512" cy="3724275"/>
          </a:xfrm>
        </p:spPr>
        <p:txBody>
          <a:bodyPr/>
          <a:lstStyle/>
          <a:p>
            <a:pPr eaLnBrk="1" hangingPunct="1"/>
            <a:r>
              <a:rPr lang="en-US" altLang="zh-CN" sz="2400" smtClean="0"/>
              <a:t>Intel 80286 – 1982</a:t>
            </a:r>
          </a:p>
          <a:p>
            <a:pPr lvl="1" eaLnBrk="1" hangingPunct="1"/>
            <a:r>
              <a:rPr lang="en-US" altLang="zh-CN" sz="2000" smtClean="0"/>
              <a:t>The ending of 16-bit ages</a:t>
            </a:r>
          </a:p>
          <a:p>
            <a:pPr lvl="2" eaLnBrk="1" hangingPunct="1"/>
            <a:r>
              <a:rPr lang="en-US" altLang="zh-CN" sz="1800" smtClean="0"/>
              <a:t>16-bit internal and external data</a:t>
            </a:r>
          </a:p>
          <a:p>
            <a:pPr lvl="2" eaLnBrk="1" hangingPunct="1"/>
            <a:r>
              <a:rPr lang="en-US" altLang="zh-CN" sz="1800" smtClean="0"/>
              <a:t>24-bit AB  means 16 MB physical address</a:t>
            </a:r>
          </a:p>
          <a:p>
            <a:pPr lvl="2" eaLnBrk="1" hangingPunct="1"/>
            <a:r>
              <a:rPr lang="en-US" altLang="zh-CN" sz="1800" smtClean="0"/>
              <a:t>Virtual memory management unit (MMU) exits</a:t>
            </a:r>
          </a:p>
          <a:p>
            <a:pPr lvl="2" eaLnBrk="1" hangingPunct="1"/>
            <a:r>
              <a:rPr lang="en-US" altLang="zh-CN" sz="1800" smtClean="0"/>
              <a:t>Real and Protected mode</a:t>
            </a:r>
          </a:p>
          <a:p>
            <a:pPr lvl="1" eaLnBrk="1" hangingPunct="1"/>
            <a:r>
              <a:rPr lang="en-US" altLang="zh-CN" sz="2000" smtClean="0"/>
              <a:t>The CPU for IBM PC AT</a:t>
            </a:r>
          </a:p>
          <a:p>
            <a:pPr lvl="2" eaLnBrk="1" hangingPunct="1"/>
            <a:endParaRPr lang="en-US" altLang="zh-CN" sz="1800" smtClean="0"/>
          </a:p>
        </p:txBody>
      </p:sp>
      <p:pic>
        <p:nvPicPr>
          <p:cNvPr id="10244" name="Picture 6" descr="200407140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23850" y="2565400"/>
            <a:ext cx="3887788" cy="2916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p:cNvSpPr>
            <a:spLocks noGrp="1" noChangeArrowheads="1"/>
          </p:cNvSpPr>
          <p:nvPr>
            <p:ph type="title"/>
          </p:nvPr>
        </p:nvSpPr>
        <p:spPr/>
        <p:txBody>
          <a:bodyPr/>
          <a:lstStyle/>
          <a:p>
            <a:pPr eaLnBrk="1" hangingPunct="1"/>
            <a:r>
              <a:rPr lang="en-US" altLang="zh-CN" smtClean="0"/>
              <a:t>The history of X86 CPU</a:t>
            </a:r>
          </a:p>
        </p:txBody>
      </p:sp>
      <p:sp>
        <p:nvSpPr>
          <p:cNvPr id="11267" name="Rectangle 5"/>
          <p:cNvSpPr>
            <a:spLocks noGrp="1" noChangeArrowheads="1"/>
          </p:cNvSpPr>
          <p:nvPr>
            <p:ph type="body" sz="half" idx="2"/>
          </p:nvPr>
        </p:nvSpPr>
        <p:spPr>
          <a:xfrm>
            <a:off x="3995738" y="2362200"/>
            <a:ext cx="4535487" cy="3724275"/>
          </a:xfrm>
        </p:spPr>
        <p:txBody>
          <a:bodyPr/>
          <a:lstStyle/>
          <a:p>
            <a:pPr eaLnBrk="1" hangingPunct="1"/>
            <a:r>
              <a:rPr lang="en-US" altLang="zh-CN" sz="2400" smtClean="0"/>
              <a:t>The powerful the good</a:t>
            </a:r>
          </a:p>
          <a:p>
            <a:pPr lvl="1" eaLnBrk="1" hangingPunct="1">
              <a:buFontTx/>
              <a:buNone/>
            </a:pPr>
            <a:r>
              <a:rPr lang="en-US" altLang="zh-CN" sz="2000" smtClean="0"/>
              <a:t>80386 – 1985</a:t>
            </a:r>
          </a:p>
          <a:p>
            <a:pPr eaLnBrk="1" hangingPunct="1"/>
            <a:r>
              <a:rPr lang="en-US" altLang="zh-CN" sz="2400" smtClean="0"/>
              <a:t>The beginning of 32-bit ages</a:t>
            </a:r>
          </a:p>
          <a:p>
            <a:pPr lvl="1" eaLnBrk="1" hangingPunct="1"/>
            <a:r>
              <a:rPr lang="en-US" altLang="zh-CN" sz="2000" smtClean="0"/>
              <a:t>Last general-purpose processor</a:t>
            </a:r>
          </a:p>
          <a:p>
            <a:pPr lvl="1" eaLnBrk="1" hangingPunct="1"/>
            <a:r>
              <a:rPr lang="en-US" altLang="zh-CN" sz="2000" smtClean="0"/>
              <a:t>coprocessor: 80387 for float computing</a:t>
            </a:r>
          </a:p>
          <a:p>
            <a:pPr lvl="1" eaLnBrk="1" hangingPunct="1">
              <a:buFontTx/>
              <a:buNone/>
            </a:pPr>
            <a:endParaRPr lang="en-US" altLang="zh-CN" sz="2000" smtClean="0"/>
          </a:p>
          <a:p>
            <a:pPr lvl="1" eaLnBrk="1" hangingPunct="1">
              <a:buFontTx/>
              <a:buNone/>
            </a:pPr>
            <a:endParaRPr lang="en-US" altLang="zh-CN" sz="2000" smtClean="0"/>
          </a:p>
        </p:txBody>
      </p:sp>
      <p:pic>
        <p:nvPicPr>
          <p:cNvPr id="11268" name="Picture 6" descr="2004071406"/>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50825" y="2781300"/>
            <a:ext cx="3600450" cy="2430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Capsules</Template>
  <TotalTime>710</TotalTime>
  <Words>1458</Words>
  <Application>Microsoft Office PowerPoint</Application>
  <PresentationFormat>全屏显示(4:3)</PresentationFormat>
  <Paragraphs>335</Paragraphs>
  <Slides>36</Slides>
  <Notes>1</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3</vt:i4>
      </vt:variant>
      <vt:variant>
        <vt:lpstr>幻灯片标题</vt:lpstr>
      </vt:variant>
      <vt:variant>
        <vt:i4>36</vt:i4>
      </vt:variant>
    </vt:vector>
  </HeadingPairs>
  <TitlesOfParts>
    <vt:vector size="44" baseType="lpstr">
      <vt:lpstr>Arial</vt:lpstr>
      <vt:lpstr>宋体</vt:lpstr>
      <vt:lpstr>Wingdings</vt:lpstr>
      <vt:lpstr>Times New Roman</vt:lpstr>
      <vt:lpstr>Capsules</vt:lpstr>
      <vt:lpstr>Microsoft Graph 图表</vt:lpstr>
      <vt:lpstr>Microsoft Visio 绘图</vt:lpstr>
      <vt:lpstr>Microsoft Visio Drawing</vt:lpstr>
      <vt:lpstr>Microcomputer Principles  &amp; Computer Interface</vt:lpstr>
      <vt:lpstr>Chapter 1 The X86 Microprocessor</vt:lpstr>
      <vt:lpstr>The history of X86 CPU</vt:lpstr>
      <vt:lpstr>Intel 4004 to 8008/8085</vt:lpstr>
      <vt:lpstr>The history of X86 CPU</vt:lpstr>
      <vt:lpstr>The history of X86 CPU</vt:lpstr>
      <vt:lpstr>The history of X86 CPU</vt:lpstr>
      <vt:lpstr>The history of X86 CPU</vt:lpstr>
      <vt:lpstr>The history of X86 CPU</vt:lpstr>
      <vt:lpstr>The history of X86 CPU</vt:lpstr>
      <vt:lpstr>The history of X86 CPU</vt:lpstr>
      <vt:lpstr>The history of X86 CPU</vt:lpstr>
      <vt:lpstr>The history of X86 CPU</vt:lpstr>
      <vt:lpstr>The history of X86 CPU</vt:lpstr>
      <vt:lpstr>The history of X86 CPU</vt:lpstr>
      <vt:lpstr>The history of X86 CPU</vt:lpstr>
      <vt:lpstr>The history of X86 CPU</vt:lpstr>
      <vt:lpstr>The history of X86 CPU</vt:lpstr>
      <vt:lpstr>The history of X86 CPU</vt:lpstr>
      <vt:lpstr>The history of X86 CPU</vt:lpstr>
      <vt:lpstr>Section1.2 Inside the 8086</vt:lpstr>
      <vt:lpstr>Section1.2 Inside the 8086</vt:lpstr>
      <vt:lpstr>Section1.2 Inside the 8086</vt:lpstr>
      <vt:lpstr>PowerPoint 演示文稿</vt:lpstr>
      <vt:lpstr>PowerPoint 演示文稿</vt:lpstr>
      <vt:lpstr>Section1.2 Inside the 8086</vt:lpstr>
      <vt:lpstr>Section1.2 Inside the 8086</vt:lpstr>
      <vt:lpstr>Section1.2 Inside the 8086</vt:lpstr>
      <vt:lpstr>Section1.2 Inside the 8086</vt:lpstr>
      <vt:lpstr>Section1.2 Inside the 8086</vt:lpstr>
      <vt:lpstr>PowerPoint 演示文稿</vt:lpstr>
      <vt:lpstr>PowerPoint 演示文稿</vt:lpstr>
      <vt:lpstr>PowerPoint 演示文稿</vt:lpstr>
      <vt:lpstr>PowerPoint 演示文稿</vt:lpstr>
      <vt:lpstr>PowerPoint 演示文稿</vt:lpstr>
      <vt:lpstr>PowerPoint 演示文稿</vt:lpstr>
    </vt:vector>
  </TitlesOfParts>
  <Company>nwpu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Microcomputer Principles  &amp; Computer Interface</dc:title>
  <dc:creator>Razor</dc:creator>
  <cp:lastModifiedBy>LENOVO</cp:lastModifiedBy>
  <cp:revision>207</cp:revision>
  <dcterms:created xsi:type="dcterms:W3CDTF">2013-03-31T14:10:35Z</dcterms:created>
  <dcterms:modified xsi:type="dcterms:W3CDTF">2021-03-16T02:25:40Z</dcterms:modified>
</cp:coreProperties>
</file>