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6"/>
  </p:notesMasterIdLst>
  <p:sldIdLst>
    <p:sldId id="257" r:id="rId2"/>
    <p:sldId id="258" r:id="rId3"/>
    <p:sldId id="283" r:id="rId4"/>
    <p:sldId id="284" r:id="rId5"/>
    <p:sldId id="285" r:id="rId6"/>
    <p:sldId id="325" r:id="rId7"/>
    <p:sldId id="286" r:id="rId8"/>
    <p:sldId id="287" r:id="rId9"/>
    <p:sldId id="289" r:id="rId10"/>
    <p:sldId id="290" r:id="rId11"/>
    <p:sldId id="291" r:id="rId12"/>
    <p:sldId id="288" r:id="rId13"/>
    <p:sldId id="292" r:id="rId14"/>
    <p:sldId id="293" r:id="rId15"/>
    <p:sldId id="294" r:id="rId16"/>
    <p:sldId id="326" r:id="rId17"/>
    <p:sldId id="295" r:id="rId18"/>
    <p:sldId id="297" r:id="rId19"/>
    <p:sldId id="327" r:id="rId20"/>
    <p:sldId id="332" r:id="rId21"/>
    <p:sldId id="296" r:id="rId22"/>
    <p:sldId id="328" r:id="rId23"/>
    <p:sldId id="298" r:id="rId24"/>
    <p:sldId id="299" r:id="rId25"/>
    <p:sldId id="300" r:id="rId26"/>
    <p:sldId id="301" r:id="rId27"/>
    <p:sldId id="302" r:id="rId28"/>
    <p:sldId id="322" r:id="rId29"/>
    <p:sldId id="306" r:id="rId30"/>
    <p:sldId id="303" r:id="rId31"/>
    <p:sldId id="304" r:id="rId32"/>
    <p:sldId id="305" r:id="rId33"/>
    <p:sldId id="323" r:id="rId34"/>
    <p:sldId id="324"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29" r:id="rId48"/>
    <p:sldId id="330" r:id="rId49"/>
    <p:sldId id="331" r:id="rId50"/>
    <p:sldId id="319" r:id="rId51"/>
    <p:sldId id="320" r:id="rId52"/>
    <p:sldId id="333" r:id="rId53"/>
    <p:sldId id="334" r:id="rId54"/>
    <p:sldId id="321" r:id="rId5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77103"/>
    <a:srgbClr val="DF90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26C5103C-82B4-4F28-B35A-6E098744D9D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6387" name="Rectangle 3">
            <a:extLst>
              <a:ext uri="{FF2B5EF4-FFF2-40B4-BE49-F238E27FC236}">
                <a16:creationId xmlns:a16="http://schemas.microsoft.com/office/drawing/2014/main" xmlns="" id="{2964D056-342A-4F73-9A1C-1C8876B0439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a:extLst>
              <a:ext uri="{FF2B5EF4-FFF2-40B4-BE49-F238E27FC236}">
                <a16:creationId xmlns:a16="http://schemas.microsoft.com/office/drawing/2014/main" xmlns="" id="{FE1BA481-FDC3-45CD-A194-0FEE76464EB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90" name="Rectangle 6">
            <a:extLst>
              <a:ext uri="{FF2B5EF4-FFF2-40B4-BE49-F238E27FC236}">
                <a16:creationId xmlns:a16="http://schemas.microsoft.com/office/drawing/2014/main" xmlns="" id="{3473D396-A607-448A-8257-5AF6E4BAD95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6391" name="Rectangle 7">
            <a:extLst>
              <a:ext uri="{FF2B5EF4-FFF2-40B4-BE49-F238E27FC236}">
                <a16:creationId xmlns:a16="http://schemas.microsoft.com/office/drawing/2014/main" xmlns="" id="{ADE685DC-C2AA-4C02-9CAF-2E7F5F903FC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CE69DB9-C72B-420A-BEA2-83C5F4E6809F}" type="slidenum">
              <a:rPr lang="en-US" altLang="zh-CN"/>
              <a:pPr>
                <a:defRPr/>
              </a:pPr>
              <a:t>‹#›</a:t>
            </a:fld>
            <a:endParaRPr lang="en-US" altLang="zh-CN"/>
          </a:p>
        </p:txBody>
      </p:sp>
    </p:spTree>
    <p:extLst>
      <p:ext uri="{BB962C8B-B14F-4D97-AF65-F5344CB8AC3E}">
        <p14:creationId xmlns:p14="http://schemas.microsoft.com/office/powerpoint/2010/main" val="32732452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xmlns="" id="{E5BAEF07-70B7-41AB-9449-75054913C03C}"/>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a:latin typeface="Times New Roman" pitchFamily="18" charset="0"/>
              </a:endParaRPr>
            </a:p>
          </p:txBody>
        </p:sp>
        <p:sp>
          <p:nvSpPr>
            <p:cNvPr id="6" name="AutoShape 4">
              <a:extLst>
                <a:ext uri="{FF2B5EF4-FFF2-40B4-BE49-F238E27FC236}">
                  <a16:creationId xmlns:a16="http://schemas.microsoft.com/office/drawing/2014/main" xmlns="" id="{84E9507C-7C07-4ED6-8761-40700C67DBAF}"/>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xmlns="" id="{89A089A8-9D83-4328-A433-8E0739CD4C99}"/>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9" name="AutoShape 7">
              <a:extLst>
                <a:ext uri="{FF2B5EF4-FFF2-40B4-BE49-F238E27FC236}">
                  <a16:creationId xmlns:a16="http://schemas.microsoft.com/office/drawing/2014/main" xmlns="" id="{62339B55-CBE7-427F-8D11-EC1F9B8317AC}"/>
                </a:ext>
              </a:extLst>
            </p:cNvPr>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sp>
        <p:nvSpPr>
          <p:cNvPr id="6152"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zh-CN" altLang="en-US" noProof="0"/>
              <a:t>单击此处编辑母版副标题样式</a:t>
            </a:r>
          </a:p>
        </p:txBody>
      </p:sp>
      <p:sp>
        <p:nvSpPr>
          <p:cNvPr id="6156"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zh-CN" altLang="en-US" noProof="0"/>
              <a:t>单击此处编辑母版标题样式</a:t>
            </a:r>
          </a:p>
        </p:txBody>
      </p:sp>
      <p:sp>
        <p:nvSpPr>
          <p:cNvPr id="10" name="Rectangle 9">
            <a:extLst>
              <a:ext uri="{FF2B5EF4-FFF2-40B4-BE49-F238E27FC236}">
                <a16:creationId xmlns:a16="http://schemas.microsoft.com/office/drawing/2014/main" xmlns="" id="{5928CFDC-ED9B-4F6F-BAB6-A32288ADE558}"/>
              </a:ext>
            </a:extLst>
          </p:cNvPr>
          <p:cNvSpPr>
            <a:spLocks noGrp="1" noChangeArrowheads="1"/>
          </p:cNvSpPr>
          <p:nvPr>
            <p:ph type="dt" sz="quarter" idx="10"/>
          </p:nvPr>
        </p:nvSpPr>
        <p:spPr/>
        <p:txBody>
          <a:bodyPr/>
          <a:lstStyle>
            <a:lvl1pPr>
              <a:defRPr>
                <a:solidFill>
                  <a:schemeClr val="bg1"/>
                </a:solidFill>
              </a:defRPr>
            </a:lvl1pPr>
          </a:lstStyle>
          <a:p>
            <a:pPr>
              <a:defRPr/>
            </a:pPr>
            <a:endParaRPr lang="en-US" altLang="zh-CN"/>
          </a:p>
        </p:txBody>
      </p:sp>
      <p:sp>
        <p:nvSpPr>
          <p:cNvPr id="11" name="Rectangle 10">
            <a:extLst>
              <a:ext uri="{FF2B5EF4-FFF2-40B4-BE49-F238E27FC236}">
                <a16:creationId xmlns:a16="http://schemas.microsoft.com/office/drawing/2014/main" xmlns="" id="{F8085FBD-B94C-4264-A665-8AA74256702A}"/>
              </a:ext>
            </a:extLst>
          </p:cNvPr>
          <p:cNvSpPr>
            <a:spLocks noGrp="1" noChangeArrowheads="1"/>
          </p:cNvSpPr>
          <p:nvPr>
            <p:ph type="ftr" sz="quarter" idx="11"/>
          </p:nvPr>
        </p:nvSpPr>
        <p:spPr/>
        <p:txBody>
          <a:bodyPr/>
          <a:lstStyle>
            <a:lvl1pPr algn="r">
              <a:defRPr/>
            </a:lvl1pPr>
          </a:lstStyle>
          <a:p>
            <a:pPr>
              <a:defRPr/>
            </a:pPr>
            <a:endParaRPr lang="en-US" altLang="zh-CN"/>
          </a:p>
        </p:txBody>
      </p:sp>
      <p:sp>
        <p:nvSpPr>
          <p:cNvPr id="12" name="Rectangle 11">
            <a:extLst>
              <a:ext uri="{FF2B5EF4-FFF2-40B4-BE49-F238E27FC236}">
                <a16:creationId xmlns:a16="http://schemas.microsoft.com/office/drawing/2014/main" xmlns="" id="{9DB64D74-B5B0-4E4E-9FEB-47B2463E55C7}"/>
              </a:ext>
            </a:extLst>
          </p:cNvPr>
          <p:cNvSpPr>
            <a:spLocks noGrp="1" noChangeArrowheads="1"/>
          </p:cNvSpPr>
          <p:nvPr>
            <p:ph type="sldNum" sz="quarter" idx="12"/>
          </p:nvPr>
        </p:nvSpPr>
        <p:spPr>
          <a:xfrm>
            <a:off x="76200" y="6248400"/>
            <a:ext cx="587375" cy="488950"/>
          </a:xfrm>
        </p:spPr>
        <p:txBody>
          <a:bodyPr anchorCtr="0"/>
          <a:lstStyle>
            <a:lvl1pPr>
              <a:defRPr/>
            </a:lvl1pPr>
          </a:lstStyle>
          <a:p>
            <a:pPr>
              <a:defRPr/>
            </a:pPr>
            <a:fld id="{01AFE3C4-F768-4020-B2B2-4673D20D6AA5}" type="slidenum">
              <a:rPr lang="en-US" altLang="zh-CN"/>
              <a:pPr>
                <a:defRPr/>
              </a:pPr>
              <a:t>‹#›</a:t>
            </a:fld>
            <a:endParaRPr lang="en-US" altLang="zh-CN"/>
          </a:p>
        </p:txBody>
      </p:sp>
    </p:spTree>
    <p:extLst>
      <p:ext uri="{BB962C8B-B14F-4D97-AF65-F5344CB8AC3E}">
        <p14:creationId xmlns:p14="http://schemas.microsoft.com/office/powerpoint/2010/main" val="47843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EC8B0B9E-26BF-4A98-996F-8D36CDF2A906}" type="slidenum">
              <a:rPr lang="en-US" altLang="zh-CN"/>
              <a:pPr>
                <a:defRPr/>
              </a:pPr>
              <a:t>‹#›</a:t>
            </a:fld>
            <a:endParaRPr lang="en-US" altLang="zh-CN"/>
          </a:p>
        </p:txBody>
      </p:sp>
    </p:spTree>
    <p:extLst>
      <p:ext uri="{BB962C8B-B14F-4D97-AF65-F5344CB8AC3E}">
        <p14:creationId xmlns:p14="http://schemas.microsoft.com/office/powerpoint/2010/main" val="247452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0" y="762000"/>
            <a:ext cx="5791200" cy="5324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B613014E-AEDC-499A-9471-528E684E6642}" type="slidenum">
              <a:rPr lang="en-US" altLang="zh-CN"/>
              <a:pPr>
                <a:defRPr/>
              </a:pPr>
              <a:t>‹#›</a:t>
            </a:fld>
            <a:endParaRPr lang="en-US" altLang="zh-CN"/>
          </a:p>
        </p:txBody>
      </p:sp>
    </p:spTree>
    <p:extLst>
      <p:ext uri="{BB962C8B-B14F-4D97-AF65-F5344CB8AC3E}">
        <p14:creationId xmlns:p14="http://schemas.microsoft.com/office/powerpoint/2010/main" val="631286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2362200"/>
            <a:ext cx="3770313" cy="3724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0913" y="2362200"/>
            <a:ext cx="3770312" cy="3724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7FE07265-4F0C-4A19-A454-477288207082}" type="slidenum">
              <a:rPr lang="en-US" altLang="zh-CN"/>
              <a:pPr>
                <a:defRPr/>
              </a:pPr>
              <a:t>‹#›</a:t>
            </a:fld>
            <a:endParaRPr lang="en-US" altLang="zh-CN"/>
          </a:p>
        </p:txBody>
      </p:sp>
    </p:spTree>
    <p:extLst>
      <p:ext uri="{BB962C8B-B14F-4D97-AF65-F5344CB8AC3E}">
        <p14:creationId xmlns:p14="http://schemas.microsoft.com/office/powerpoint/2010/main" val="3074993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a:t>单击此处编辑母版标题样式</a:t>
            </a:r>
          </a:p>
        </p:txBody>
      </p:sp>
      <p:sp>
        <p:nvSpPr>
          <p:cNvPr id="3" name="内容占位符 2"/>
          <p:cNvSpPr>
            <a:spLocks noGrp="1"/>
          </p:cNvSpPr>
          <p:nvPr>
            <p:ph sz="quarter" idx="1"/>
          </p:nvPr>
        </p:nvSpPr>
        <p:spPr>
          <a:xfrm>
            <a:off x="838200" y="2362200"/>
            <a:ext cx="3770313" cy="1785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60913" y="2362200"/>
            <a:ext cx="3770312" cy="1785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838200" y="4300538"/>
            <a:ext cx="7693025" cy="1785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7BEC664F-0BC1-48EF-8454-F5F29E7E952B}" type="slidenum">
              <a:rPr lang="en-US" altLang="zh-CN"/>
              <a:pPr>
                <a:defRPr/>
              </a:pPr>
              <a:t>‹#›</a:t>
            </a:fld>
            <a:endParaRPr lang="en-US" altLang="zh-CN"/>
          </a:p>
        </p:txBody>
      </p:sp>
    </p:spTree>
    <p:extLst>
      <p:ext uri="{BB962C8B-B14F-4D97-AF65-F5344CB8AC3E}">
        <p14:creationId xmlns:p14="http://schemas.microsoft.com/office/powerpoint/2010/main" val="1171493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2362200"/>
            <a:ext cx="3770313" cy="3724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60913" y="2362200"/>
            <a:ext cx="3770312" cy="1785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60913" y="4300538"/>
            <a:ext cx="3770312" cy="1785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1DB4A2C9-78B1-4508-8A58-908EE52A3155}" type="slidenum">
              <a:rPr lang="en-US" altLang="zh-CN"/>
              <a:pPr>
                <a:defRPr/>
              </a:pPr>
              <a:t>‹#›</a:t>
            </a:fld>
            <a:endParaRPr lang="en-US" altLang="zh-CN"/>
          </a:p>
        </p:txBody>
      </p:sp>
    </p:spTree>
    <p:extLst>
      <p:ext uri="{BB962C8B-B14F-4D97-AF65-F5344CB8AC3E}">
        <p14:creationId xmlns:p14="http://schemas.microsoft.com/office/powerpoint/2010/main" val="2240749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2362200"/>
            <a:ext cx="7693025" cy="1785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38200" y="4300538"/>
            <a:ext cx="7693025" cy="1785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EB74126A-E47B-4BBE-BE59-55A4284C11ED}" type="slidenum">
              <a:rPr lang="en-US" altLang="zh-CN"/>
              <a:pPr>
                <a:defRPr/>
              </a:pPr>
              <a:t>‹#›</a:t>
            </a:fld>
            <a:endParaRPr lang="en-US" altLang="zh-CN"/>
          </a:p>
        </p:txBody>
      </p:sp>
    </p:spTree>
    <p:extLst>
      <p:ext uri="{BB962C8B-B14F-4D97-AF65-F5344CB8AC3E}">
        <p14:creationId xmlns:p14="http://schemas.microsoft.com/office/powerpoint/2010/main" val="156313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BCD9D1BA-5ACA-4D07-B57C-15FFF1AC7524}" type="slidenum">
              <a:rPr lang="en-US" altLang="zh-CN"/>
              <a:pPr>
                <a:defRPr/>
              </a:pPr>
              <a:t>‹#›</a:t>
            </a:fld>
            <a:endParaRPr lang="en-US" altLang="zh-CN"/>
          </a:p>
        </p:txBody>
      </p:sp>
    </p:spTree>
    <p:extLst>
      <p:ext uri="{BB962C8B-B14F-4D97-AF65-F5344CB8AC3E}">
        <p14:creationId xmlns:p14="http://schemas.microsoft.com/office/powerpoint/2010/main" val="259566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5E12811B-E911-4D0B-ACE3-CF0790F4F044}" type="slidenum">
              <a:rPr lang="en-US" altLang="zh-CN"/>
              <a:pPr>
                <a:defRPr/>
              </a:pPr>
              <a:t>‹#›</a:t>
            </a:fld>
            <a:endParaRPr lang="en-US" altLang="zh-CN"/>
          </a:p>
        </p:txBody>
      </p:sp>
    </p:spTree>
    <p:extLst>
      <p:ext uri="{BB962C8B-B14F-4D97-AF65-F5344CB8AC3E}">
        <p14:creationId xmlns:p14="http://schemas.microsoft.com/office/powerpoint/2010/main" val="2320419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67503FE9-2029-401D-AD1E-AA91C938881D}" type="slidenum">
              <a:rPr lang="en-US" altLang="zh-CN"/>
              <a:pPr>
                <a:defRPr/>
              </a:pPr>
              <a:t>‹#›</a:t>
            </a:fld>
            <a:endParaRPr lang="en-US" altLang="zh-CN"/>
          </a:p>
        </p:txBody>
      </p:sp>
    </p:spTree>
    <p:extLst>
      <p:ext uri="{BB962C8B-B14F-4D97-AF65-F5344CB8AC3E}">
        <p14:creationId xmlns:p14="http://schemas.microsoft.com/office/powerpoint/2010/main" val="135018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6CA320DE-0DE2-43E8-80AD-23FEF690EFAA}" type="slidenum">
              <a:rPr lang="en-US" altLang="zh-CN"/>
              <a:pPr>
                <a:defRPr/>
              </a:pPr>
              <a:t>‹#›</a:t>
            </a:fld>
            <a:endParaRPr lang="en-US" altLang="zh-CN"/>
          </a:p>
        </p:txBody>
      </p:sp>
    </p:spTree>
    <p:extLst>
      <p:ext uri="{BB962C8B-B14F-4D97-AF65-F5344CB8AC3E}">
        <p14:creationId xmlns:p14="http://schemas.microsoft.com/office/powerpoint/2010/main" val="313435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4B01CFCE-CFDA-4043-9CAA-0D3AEFA6F3A7}" type="slidenum">
              <a:rPr lang="en-US" altLang="zh-CN"/>
              <a:pPr>
                <a:defRPr/>
              </a:pPr>
              <a:t>‹#›</a:t>
            </a:fld>
            <a:endParaRPr lang="en-US" altLang="zh-CN"/>
          </a:p>
        </p:txBody>
      </p:sp>
    </p:spTree>
    <p:extLst>
      <p:ext uri="{BB962C8B-B14F-4D97-AF65-F5344CB8AC3E}">
        <p14:creationId xmlns:p14="http://schemas.microsoft.com/office/powerpoint/2010/main" val="1770198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FFF7315B-F04A-40DD-8CC3-11C8C4DCCB73}" type="slidenum">
              <a:rPr lang="en-US" altLang="zh-CN"/>
              <a:pPr>
                <a:defRPr/>
              </a:pPr>
              <a:t>‹#›</a:t>
            </a:fld>
            <a:endParaRPr lang="en-US" altLang="zh-CN"/>
          </a:p>
        </p:txBody>
      </p:sp>
    </p:spTree>
    <p:extLst>
      <p:ext uri="{BB962C8B-B14F-4D97-AF65-F5344CB8AC3E}">
        <p14:creationId xmlns:p14="http://schemas.microsoft.com/office/powerpoint/2010/main" val="1927491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A3E494A1-8ABE-4EB0-A0E4-0B14D0C89FB0}" type="slidenum">
              <a:rPr lang="en-US" altLang="zh-CN"/>
              <a:pPr>
                <a:defRPr/>
              </a:pPr>
              <a:t>‹#›</a:t>
            </a:fld>
            <a:endParaRPr lang="en-US" altLang="zh-CN"/>
          </a:p>
        </p:txBody>
      </p:sp>
    </p:spTree>
    <p:extLst>
      <p:ext uri="{BB962C8B-B14F-4D97-AF65-F5344CB8AC3E}">
        <p14:creationId xmlns:p14="http://schemas.microsoft.com/office/powerpoint/2010/main" val="304250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xmlns="" id="{8DADC1DC-F6D8-46F6-899C-794DDD086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12"/>
          </p:nvPr>
        </p:nvSpPr>
        <p:spPr>
          <a:ln/>
        </p:spPr>
        <p:txBody>
          <a:bodyPr/>
          <a:lstStyle>
            <a:lvl1pPr>
              <a:defRPr/>
            </a:lvl1pPr>
          </a:lstStyle>
          <a:p>
            <a:pPr>
              <a:defRPr/>
            </a:pPr>
            <a:fld id="{AEED1E02-E60E-4C03-9242-E68CB03D0C37}" type="slidenum">
              <a:rPr lang="en-US" altLang="zh-CN"/>
              <a:pPr>
                <a:defRPr/>
              </a:pPr>
              <a:t>‹#›</a:t>
            </a:fld>
            <a:endParaRPr lang="en-US" altLang="zh-CN"/>
          </a:p>
        </p:txBody>
      </p:sp>
    </p:spTree>
    <p:extLst>
      <p:ext uri="{BB962C8B-B14F-4D97-AF65-F5344CB8AC3E}">
        <p14:creationId xmlns:p14="http://schemas.microsoft.com/office/powerpoint/2010/main" val="66392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xmlns="" id="{506D8F6F-C220-455C-91F9-F68692F5F3E7}"/>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7"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33" name="Group 6"/>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xmlns="" id="{A14DDBAC-D86D-445A-89E4-CDE0B5EA4DCC}"/>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5" name="AutoShape 8">
                <a:extLst>
                  <a:ext uri="{FF2B5EF4-FFF2-40B4-BE49-F238E27FC236}">
                    <a16:creationId xmlns:a16="http://schemas.microsoft.com/office/drawing/2014/main" xmlns="" id="{465338C0-CD13-4BE3-AE39-4BD1066D206F}"/>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31" name="Rectangle 11">
            <a:extLst>
              <a:ext uri="{FF2B5EF4-FFF2-40B4-BE49-F238E27FC236}">
                <a16:creationId xmlns:a16="http://schemas.microsoft.com/office/drawing/2014/main" xmlns="" id="{8DADC1DC-F6D8-46F6-899C-794DDD08639F}"/>
              </a:ext>
            </a:extLst>
          </p:cNvPr>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pPr>
              <a:defRPr/>
            </a:pPr>
            <a:endParaRPr lang="en-US" altLang="zh-CN"/>
          </a:p>
        </p:txBody>
      </p:sp>
      <p:sp>
        <p:nvSpPr>
          <p:cNvPr id="5132" name="Rectangle 12">
            <a:extLst>
              <a:ext uri="{FF2B5EF4-FFF2-40B4-BE49-F238E27FC236}">
                <a16:creationId xmlns:a16="http://schemas.microsoft.com/office/drawing/2014/main" xmlns="" id="{95D46C57-032C-42B6-B026-CE383E3FD7C3}"/>
              </a:ext>
            </a:extLst>
          </p:cNvPr>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5133" name="Rectangle 13">
            <a:extLst>
              <a:ext uri="{FF2B5EF4-FFF2-40B4-BE49-F238E27FC236}">
                <a16:creationId xmlns:a16="http://schemas.microsoft.com/office/drawing/2014/main" xmlns="" id="{BDF321D1-332D-4FAD-920F-A5503233C7EC}"/>
              </a:ext>
            </a:extLst>
          </p:cNvPr>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pPr>
              <a:defRPr/>
            </a:pPr>
            <a:fld id="{22CAF20F-4290-4370-89D2-C8BDA1962F2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11.emf"/><Relationship Id="rId5" Type="http://schemas.openxmlformats.org/officeDocument/2006/relationships/oleObject" Target="../embeddings/oleObject11.bin"/><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5.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5.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ctrTitle"/>
          </p:nvPr>
        </p:nvSpPr>
        <p:spPr/>
        <p:txBody>
          <a:bodyPr/>
          <a:lstStyle/>
          <a:p>
            <a:pPr eaLnBrk="1" hangingPunct="1"/>
            <a:r>
              <a:rPr lang="en-US" altLang="zh-CN" sz="3200" smtClean="0"/>
              <a:t>Microcomputer Principles </a:t>
            </a:r>
            <a:br>
              <a:rPr lang="en-US" altLang="zh-CN" sz="3200" smtClean="0"/>
            </a:br>
            <a:r>
              <a:rPr lang="en-US" altLang="zh-CN" sz="3200" smtClean="0"/>
              <a:t>&amp;</a:t>
            </a:r>
            <a:br>
              <a:rPr lang="en-US" altLang="zh-CN" sz="3200" smtClean="0"/>
            </a:br>
            <a:r>
              <a:rPr lang="en-US" altLang="zh-CN" sz="3200" smtClean="0"/>
              <a:t>Computer Interface</a:t>
            </a:r>
          </a:p>
        </p:txBody>
      </p:sp>
      <p:sp>
        <p:nvSpPr>
          <p:cNvPr id="4099" name="Rectangle 3"/>
          <p:cNvSpPr>
            <a:spLocks noGrp="1" noChangeArrowheads="1"/>
          </p:cNvSpPr>
          <p:nvPr>
            <p:ph type="subTitle" idx="1"/>
          </p:nvPr>
        </p:nvSpPr>
        <p:spPr/>
        <p:txBody>
          <a:bodyPr/>
          <a:lstStyle/>
          <a:p>
            <a:pPr eaLnBrk="1" hangingPunct="1"/>
            <a:r>
              <a:rPr lang="en-US" altLang="zh-CN" smtClean="0"/>
              <a:t>Lu Yin</a:t>
            </a:r>
          </a:p>
          <a:p>
            <a:pPr eaLnBrk="1" hangingPunct="1"/>
            <a:r>
              <a:rPr lang="en-US" altLang="zh-CN" smtClean="0"/>
              <a:t>luyin@nwpu.edu.cn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13315" name="Rectangle 3"/>
          <p:cNvSpPr>
            <a:spLocks noGrp="1" noChangeArrowheads="1"/>
          </p:cNvSpPr>
          <p:nvPr>
            <p:ph type="body" idx="1"/>
          </p:nvPr>
        </p:nvSpPr>
        <p:spPr>
          <a:xfrm>
            <a:off x="755650" y="2362200"/>
            <a:ext cx="7775575" cy="3875088"/>
          </a:xfrm>
        </p:spPr>
        <p:txBody>
          <a:bodyPr/>
          <a:lstStyle/>
          <a:p>
            <a:pPr eaLnBrk="1" hangingPunct="1"/>
            <a:r>
              <a:rPr lang="en-US" altLang="zh-CN" sz="2400" smtClean="0"/>
              <a:t>Origin and definition of the segment</a:t>
            </a:r>
          </a:p>
          <a:p>
            <a:pPr lvl="1" eaLnBrk="1" hangingPunct="1"/>
            <a:r>
              <a:rPr lang="en-US" altLang="zh-CN" sz="2000" smtClean="0"/>
              <a:t>A segment is an area of memory that includes up to 64K bytes and begins on an address evenly divisible by 16 (addr. ends in 0H);</a:t>
            </a:r>
          </a:p>
          <a:p>
            <a:pPr lvl="1" eaLnBrk="1" hangingPunct="1"/>
            <a:r>
              <a:rPr lang="en-US" altLang="zh-CN" sz="2000" smtClean="0"/>
              <a:t>8-bit processor can only locate 64K bytes;</a:t>
            </a:r>
          </a:p>
          <a:p>
            <a:pPr lvl="1" eaLnBrk="1" hangingPunct="1"/>
            <a:r>
              <a:rPr lang="en-US" altLang="zh-CN" sz="2000" smtClean="0"/>
              <a:t>16-bit 8086/8088 can locate 1M bytes (20-bit address bus), and assigns each segment 64K bytes;</a:t>
            </a:r>
          </a:p>
          <a:p>
            <a:pPr eaLnBrk="1" hangingPunct="1"/>
            <a:r>
              <a:rPr lang="en-US" altLang="zh-CN" sz="2400" smtClean="0"/>
              <a:t>How to move the 64K window to cover 1M?</a:t>
            </a:r>
          </a:p>
          <a:p>
            <a:pPr lvl="1" eaLnBrk="1" hangingPunct="1"/>
            <a:r>
              <a:rPr lang="en-US" altLang="zh-CN" sz="2000" smtClean="0"/>
              <a:t>Logical address vs. Physical address</a:t>
            </a:r>
          </a:p>
          <a:p>
            <a:pPr lvl="1" eaLnBrk="1" hangingPunct="1"/>
            <a:r>
              <a:rPr lang="en-US" altLang="zh-CN" sz="2000" smtClean="0"/>
              <a:t>Logical address converting</a:t>
            </a:r>
          </a:p>
          <a:p>
            <a:pPr lvl="1" eaLnBrk="1" hangingPunct="1"/>
            <a:endParaRPr lang="en-US" altLang="zh-CN" sz="2000" smtClean="0"/>
          </a:p>
          <a:p>
            <a:pPr lvl="1" eaLnBrk="1" hangingPunct="1"/>
            <a:endParaRPr lang="en-US" altLang="zh-CN" sz="20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14339" name="Rectangle 3"/>
          <p:cNvSpPr>
            <a:spLocks noGrp="1" noChangeArrowheads="1"/>
          </p:cNvSpPr>
          <p:nvPr>
            <p:ph type="body" idx="1"/>
          </p:nvPr>
        </p:nvSpPr>
        <p:spPr/>
        <p:txBody>
          <a:bodyPr/>
          <a:lstStyle/>
          <a:p>
            <a:pPr eaLnBrk="1" hangingPunct="1"/>
            <a:r>
              <a:rPr lang="en-US" altLang="zh-CN" smtClean="0"/>
              <a:t>Logical address and Physical address</a:t>
            </a:r>
          </a:p>
          <a:p>
            <a:pPr lvl="1" eaLnBrk="1" hangingPunct="1"/>
            <a:r>
              <a:rPr lang="en-US" altLang="zh-CN" smtClean="0"/>
              <a:t>There are three types of addresses mentioned in Intel literature</a:t>
            </a:r>
          </a:p>
          <a:p>
            <a:pPr lvl="2" eaLnBrk="1" hangingPunct="1"/>
            <a:r>
              <a:rPr lang="en-US" altLang="zh-CN" smtClean="0"/>
              <a:t>Physical address – 20-bit address been put on the address pins; ranges from 00000H to FFFFFH;</a:t>
            </a:r>
          </a:p>
          <a:p>
            <a:pPr lvl="2" eaLnBrk="1" hangingPunct="1"/>
            <a:r>
              <a:rPr lang="en-US" altLang="zh-CN" smtClean="0"/>
              <a:t>offset address – a location within a 64K-byte segment; it ranges from 0000H to FFFFH;</a:t>
            </a:r>
          </a:p>
          <a:p>
            <a:pPr lvl="2" eaLnBrk="1" hangingPunct="1"/>
            <a:r>
              <a:rPr lang="en-US" altLang="zh-CN" smtClean="0"/>
              <a:t>logical address – consists of a segment value and an offset address , eg. in the code segment, a logical address for an instruction is CS:IP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15363" name="Rectangle 3"/>
          <p:cNvSpPr>
            <a:spLocks noGrp="1" noChangeArrowheads="1"/>
          </p:cNvSpPr>
          <p:nvPr>
            <p:ph type="body" sz="half" idx="1"/>
          </p:nvPr>
        </p:nvSpPr>
        <p:spPr>
          <a:xfrm>
            <a:off x="838200" y="2362200"/>
            <a:ext cx="7621588" cy="922338"/>
          </a:xfrm>
        </p:spPr>
        <p:txBody>
          <a:bodyPr/>
          <a:lstStyle/>
          <a:p>
            <a:pPr eaLnBrk="1" hangingPunct="1"/>
            <a:r>
              <a:rPr lang="en-US" altLang="zh-CN" sz="2400" smtClean="0"/>
              <a:t>Code Segment</a:t>
            </a:r>
          </a:p>
          <a:p>
            <a:pPr lvl="1" eaLnBrk="1" hangingPunct="1"/>
            <a:r>
              <a:rPr lang="en-US" altLang="zh-CN" sz="2000" smtClean="0"/>
              <a:t>CS(code segment):IP(instruction pointer)</a:t>
            </a:r>
          </a:p>
          <a:p>
            <a:pPr lvl="1" eaLnBrk="1" hangingPunct="1"/>
            <a:endParaRPr lang="en-US" altLang="zh-CN" sz="2000" smtClean="0"/>
          </a:p>
        </p:txBody>
      </p:sp>
      <p:graphicFrame>
        <p:nvGraphicFramePr>
          <p:cNvPr id="15364" name="Object 4"/>
          <p:cNvGraphicFramePr>
            <a:graphicFrameLocks noChangeAspect="1"/>
          </p:cNvGraphicFramePr>
          <p:nvPr>
            <p:ph sz="half" idx="2"/>
          </p:nvPr>
        </p:nvGraphicFramePr>
        <p:xfrm>
          <a:off x="2843213" y="3213100"/>
          <a:ext cx="3384550" cy="957263"/>
        </p:xfrm>
        <a:graphic>
          <a:graphicData uri="http://schemas.openxmlformats.org/presentationml/2006/ole">
            <mc:AlternateContent xmlns:mc="http://schemas.openxmlformats.org/markup-compatibility/2006">
              <mc:Choice xmlns:v="urn:schemas-microsoft-com:vml" Requires="v">
                <p:oleObj spid="_x0000_s15366" name="Visio" r:id="rId3" imgW="1651363" imgH="466453" progId="Visio.Drawing.11">
                  <p:embed/>
                </p:oleObj>
              </mc:Choice>
              <mc:Fallback>
                <p:oleObj name="Visio" r:id="rId3" imgW="1651363" imgH="46645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213100"/>
                        <a:ext cx="338455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Rectangle 6"/>
          <p:cNvSpPr>
            <a:spLocks noChangeArrowheads="1"/>
          </p:cNvSpPr>
          <p:nvPr/>
        </p:nvSpPr>
        <p:spPr bwMode="auto">
          <a:xfrm>
            <a:off x="900113" y="4365625"/>
            <a:ext cx="4729162" cy="14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a:t>Physical address = CS &lt;&lt; 1 + IP</a:t>
            </a:r>
          </a:p>
          <a:p>
            <a:pPr lvl="1" eaLnBrk="1" hangingPunct="1">
              <a:buFont typeface="Wingdings" panose="05000000000000000000" pitchFamily="2" charset="2"/>
              <a:buNone/>
            </a:pPr>
            <a:r>
              <a:rPr lang="en-US" altLang="zh-CN" sz="2000"/>
              <a:t>phy addr. = (2500H &lt;&lt; 1) + (95F3H)</a:t>
            </a:r>
          </a:p>
          <a:p>
            <a:pPr lvl="1" eaLnBrk="1" hangingPunct="1">
              <a:buFont typeface="Wingdings" panose="05000000000000000000" pitchFamily="2" charset="2"/>
              <a:buNone/>
            </a:pPr>
            <a:r>
              <a:rPr lang="en-US" altLang="zh-CN" sz="2000"/>
              <a:t>                = 25000H + 95F3H</a:t>
            </a:r>
          </a:p>
          <a:p>
            <a:pPr lvl="1" eaLnBrk="1" hangingPunct="1">
              <a:buFont typeface="Wingdings" panose="05000000000000000000" pitchFamily="2" charset="2"/>
              <a:buNone/>
            </a:pPr>
            <a:r>
              <a:rPr lang="en-US" altLang="zh-CN" sz="2000"/>
              <a:t>                = 2E5F3H</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16387" name="Rectangle 3"/>
          <p:cNvSpPr>
            <a:spLocks noGrp="1" noChangeArrowheads="1"/>
          </p:cNvSpPr>
          <p:nvPr>
            <p:ph type="body" idx="1"/>
          </p:nvPr>
        </p:nvSpPr>
        <p:spPr/>
        <p:txBody>
          <a:bodyPr/>
          <a:lstStyle/>
          <a:p>
            <a:pPr eaLnBrk="1" hangingPunct="1"/>
            <a:r>
              <a:rPr lang="en-US" altLang="zh-CN" smtClean="0"/>
              <a:t>Example 1-1</a:t>
            </a:r>
          </a:p>
          <a:p>
            <a:pPr lvl="1" eaLnBrk="1" hangingPunct="1"/>
            <a:r>
              <a:rPr lang="en-US" altLang="zh-CN" smtClean="0"/>
              <a:t>If CS=24F6H and IP=634AH, </a:t>
            </a:r>
          </a:p>
          <a:p>
            <a:pPr lvl="2" eaLnBrk="1" hangingPunct="1"/>
            <a:r>
              <a:rPr lang="en-US" altLang="zh-CN" smtClean="0"/>
              <a:t>(a) show the logical address;</a:t>
            </a:r>
          </a:p>
          <a:p>
            <a:pPr lvl="2" eaLnBrk="1" hangingPunct="1"/>
            <a:r>
              <a:rPr lang="en-US" altLang="zh-CN" smtClean="0"/>
              <a:t>(b) show the offset address;</a:t>
            </a:r>
          </a:p>
          <a:p>
            <a:pPr lvl="2" eaLnBrk="1" hangingPunct="1"/>
            <a:r>
              <a:rPr lang="en-US" altLang="zh-CN" smtClean="0"/>
              <a:t>(c) calculate the physical address;</a:t>
            </a:r>
          </a:p>
          <a:p>
            <a:pPr lvl="2" eaLnBrk="1" hangingPunct="1"/>
            <a:r>
              <a:rPr lang="en-US" altLang="zh-CN" smtClean="0"/>
              <a:t>(d) show the lower range of the code segment;</a:t>
            </a:r>
          </a:p>
          <a:p>
            <a:pPr lvl="2" eaLnBrk="1" hangingPunct="1"/>
            <a:r>
              <a:rPr lang="en-US" altLang="zh-CN" smtClean="0"/>
              <a:t>(e) show the upper range of the code segment.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graphicFrame>
        <p:nvGraphicFramePr>
          <p:cNvPr id="17411" name="Object 5"/>
          <p:cNvGraphicFramePr>
            <a:graphicFrameLocks noChangeAspect="1"/>
          </p:cNvGraphicFramePr>
          <p:nvPr>
            <p:ph idx="1"/>
          </p:nvPr>
        </p:nvGraphicFramePr>
        <p:xfrm>
          <a:off x="838200" y="2898775"/>
          <a:ext cx="7693025" cy="2651125"/>
        </p:xfrm>
        <a:graphic>
          <a:graphicData uri="http://schemas.openxmlformats.org/presentationml/2006/ole">
            <mc:AlternateContent xmlns:mc="http://schemas.openxmlformats.org/markup-compatibility/2006">
              <mc:Choice xmlns:v="urn:schemas-microsoft-com:vml" Requires="v">
                <p:oleObj spid="_x0000_s17412" name="Visio" r:id="rId3" imgW="3920490" imgH="1351461" progId="Visio.Drawing.11">
                  <p:embed/>
                </p:oleObj>
              </mc:Choice>
              <mc:Fallback>
                <p:oleObj name="Visio" r:id="rId3" imgW="3920490" imgH="1351461"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98775"/>
                        <a:ext cx="7693025" cy="265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4"/>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graphicFrame>
        <p:nvGraphicFramePr>
          <p:cNvPr id="18435" name="Object 5"/>
          <p:cNvGraphicFramePr>
            <a:graphicFrameLocks noChangeAspect="1"/>
          </p:cNvGraphicFramePr>
          <p:nvPr>
            <p:ph idx="1"/>
          </p:nvPr>
        </p:nvGraphicFramePr>
        <p:xfrm>
          <a:off x="838200" y="2590800"/>
          <a:ext cx="7693025" cy="3267075"/>
        </p:xfrm>
        <a:graphic>
          <a:graphicData uri="http://schemas.openxmlformats.org/presentationml/2006/ole">
            <mc:AlternateContent xmlns:mc="http://schemas.openxmlformats.org/markup-compatibility/2006">
              <mc:Choice xmlns:v="urn:schemas-microsoft-com:vml" Requires="v">
                <p:oleObj spid="_x0000_s18436" name="Visio" r:id="rId3" imgW="3252651" imgH="1380853" progId="Visio.Drawing.11">
                  <p:embed/>
                </p:oleObj>
              </mc:Choice>
              <mc:Fallback>
                <p:oleObj name="Visio" r:id="rId3" imgW="3252651" imgH="138085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90800"/>
                        <a:ext cx="7693025"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en-US" altLang="zh-CN" sz="3200" smtClean="0"/>
              <a:t>Section 1.4 </a:t>
            </a:r>
            <a:br>
              <a:rPr lang="en-US" altLang="zh-CN" sz="3200" smtClean="0"/>
            </a:br>
            <a:r>
              <a:rPr lang="en-US" altLang="zh-CN" sz="3200" smtClean="0"/>
              <a:t>Introduction to Program Segments</a:t>
            </a:r>
            <a:endParaRPr lang="zh-CN" altLang="en-US" sz="3200" smtClean="0"/>
          </a:p>
        </p:txBody>
      </p:sp>
      <p:sp>
        <p:nvSpPr>
          <p:cNvPr id="19459" name="Rectangle 3"/>
          <p:cNvSpPr>
            <a:spLocks noGrp="1" noChangeArrowheads="1"/>
          </p:cNvSpPr>
          <p:nvPr>
            <p:ph idx="1"/>
          </p:nvPr>
        </p:nvSpPr>
        <p:spPr/>
        <p:txBody>
          <a:bodyPr/>
          <a:lstStyle/>
          <a:p>
            <a:pPr eaLnBrk="1" hangingPunct="1">
              <a:lnSpc>
                <a:spcPct val="80000"/>
              </a:lnSpc>
            </a:pPr>
            <a:r>
              <a:rPr lang="en-US" altLang="zh-CN" sz="2400" smtClean="0"/>
              <a:t>In order of make the program capable of processing various data sets, an area of memory is set aside strictly for data. Thus data segment is created. </a:t>
            </a:r>
          </a:p>
          <a:p>
            <a:pPr eaLnBrk="1" hangingPunct="1">
              <a:lnSpc>
                <a:spcPct val="80000"/>
              </a:lnSpc>
            </a:pPr>
            <a:r>
              <a:rPr lang="en-US" altLang="zh-CN" sz="2400" smtClean="0"/>
              <a:t>Most data values of operands is stored in data segment. </a:t>
            </a:r>
          </a:p>
          <a:p>
            <a:pPr lvl="1" eaLnBrk="1" hangingPunct="1">
              <a:lnSpc>
                <a:spcPct val="80000"/>
              </a:lnSpc>
            </a:pPr>
            <a:r>
              <a:rPr lang="en-US" altLang="zh-CN" sz="1800" smtClean="0"/>
              <a:t>The operand is the a part of assembly language instruction, and it use various addressing modes to address the data values stored in the data segment. </a:t>
            </a:r>
          </a:p>
          <a:p>
            <a:pPr eaLnBrk="1" hangingPunct="1">
              <a:lnSpc>
                <a:spcPct val="80000"/>
              </a:lnSpc>
            </a:pPr>
            <a:r>
              <a:rPr lang="en-US" altLang="zh-CN" sz="2400" smtClean="0"/>
              <a:t>Data segment register (DS) is used in calculating physical address of data values. </a:t>
            </a:r>
          </a:p>
          <a:p>
            <a:pPr lvl="1" eaLnBrk="1" hangingPunct="1">
              <a:lnSpc>
                <a:spcPct val="80000"/>
              </a:lnSpc>
            </a:pPr>
            <a:endParaRPr lang="en-US" altLang="zh-CN" sz="18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20483" name="Rectangle 4"/>
          <p:cNvSpPr>
            <a:spLocks noGrp="1" noChangeArrowheads="1"/>
          </p:cNvSpPr>
          <p:nvPr>
            <p:ph type="body" sz="half" idx="1"/>
          </p:nvPr>
        </p:nvSpPr>
        <p:spPr>
          <a:xfrm>
            <a:off x="838200" y="2362200"/>
            <a:ext cx="7621588" cy="922338"/>
          </a:xfrm>
          <a:noFill/>
        </p:spPr>
        <p:txBody>
          <a:bodyPr/>
          <a:lstStyle/>
          <a:p>
            <a:pPr eaLnBrk="1" hangingPunct="1"/>
            <a:r>
              <a:rPr lang="en-US" altLang="zh-CN" sz="2400" smtClean="0"/>
              <a:t>Data Segment</a:t>
            </a:r>
          </a:p>
          <a:p>
            <a:pPr lvl="1" eaLnBrk="1" hangingPunct="1"/>
            <a:r>
              <a:rPr lang="en-US" altLang="zh-CN" sz="2000" smtClean="0"/>
              <a:t>DS(data segment):offset</a:t>
            </a:r>
          </a:p>
          <a:p>
            <a:pPr lvl="1" eaLnBrk="1" hangingPunct="1"/>
            <a:endParaRPr lang="en-US" altLang="zh-CN" sz="2000" smtClean="0"/>
          </a:p>
        </p:txBody>
      </p:sp>
      <p:graphicFrame>
        <p:nvGraphicFramePr>
          <p:cNvPr id="20484" name="Object 5"/>
          <p:cNvGraphicFramePr>
            <a:graphicFrameLocks noChangeAspect="1"/>
          </p:cNvGraphicFramePr>
          <p:nvPr/>
        </p:nvGraphicFramePr>
        <p:xfrm>
          <a:off x="2843213" y="3213100"/>
          <a:ext cx="3384550" cy="957263"/>
        </p:xfrm>
        <a:graphic>
          <a:graphicData uri="http://schemas.openxmlformats.org/presentationml/2006/ole">
            <mc:AlternateContent xmlns:mc="http://schemas.openxmlformats.org/markup-compatibility/2006">
              <mc:Choice xmlns:v="urn:schemas-microsoft-com:vml" Requires="v">
                <p:oleObj spid="_x0000_s20486" name="Visio" r:id="rId3" imgW="1654629" imgH="496933" progId="Visio.Drawing.11">
                  <p:embed/>
                </p:oleObj>
              </mc:Choice>
              <mc:Fallback>
                <p:oleObj name="Visio" r:id="rId3" imgW="1654629" imgH="49693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213100"/>
                        <a:ext cx="338455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5" name="Rectangle 6"/>
          <p:cNvSpPr>
            <a:spLocks noChangeArrowheads="1"/>
          </p:cNvSpPr>
          <p:nvPr/>
        </p:nvSpPr>
        <p:spPr bwMode="auto">
          <a:xfrm>
            <a:off x="900113" y="4365625"/>
            <a:ext cx="4714875" cy="14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a:t>Physical address = DS &lt;&lt; 1 + offset</a:t>
            </a:r>
          </a:p>
          <a:p>
            <a:pPr lvl="1" eaLnBrk="1" hangingPunct="1">
              <a:buFont typeface="Wingdings" panose="05000000000000000000" pitchFamily="2" charset="2"/>
              <a:buNone/>
            </a:pPr>
            <a:r>
              <a:rPr lang="en-US" altLang="zh-CN" sz="2000"/>
              <a:t>phy addr. = (0200H &lt;&lt; 1) + (0201H)</a:t>
            </a:r>
          </a:p>
          <a:p>
            <a:pPr lvl="1" eaLnBrk="1" hangingPunct="1">
              <a:buFont typeface="Wingdings" panose="05000000000000000000" pitchFamily="2" charset="2"/>
              <a:buNone/>
            </a:pPr>
            <a:r>
              <a:rPr lang="en-US" altLang="zh-CN" sz="2000"/>
              <a:t>                = 02000H + 0201H</a:t>
            </a:r>
          </a:p>
          <a:p>
            <a:pPr lvl="1" eaLnBrk="1" hangingPunct="1">
              <a:buFont typeface="Wingdings" panose="05000000000000000000" pitchFamily="2" charset="2"/>
              <a:buNone/>
            </a:pPr>
            <a:r>
              <a:rPr lang="en-US" altLang="zh-CN" sz="2000"/>
              <a:t>                = 02201H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21507" name="Rectangle 4"/>
          <p:cNvSpPr>
            <a:spLocks noGrp="1" noChangeArrowheads="1"/>
          </p:cNvSpPr>
          <p:nvPr>
            <p:ph type="body" idx="1"/>
          </p:nvPr>
        </p:nvSpPr>
        <p:spPr>
          <a:noFill/>
        </p:spPr>
        <p:txBody>
          <a:bodyPr/>
          <a:lstStyle/>
          <a:p>
            <a:pPr eaLnBrk="1" hangingPunct="1"/>
            <a:r>
              <a:rPr lang="en-US" altLang="zh-CN" smtClean="0"/>
              <a:t>Example 1-3</a:t>
            </a:r>
          </a:p>
          <a:p>
            <a:pPr lvl="1" eaLnBrk="1" hangingPunct="1"/>
            <a:r>
              <a:rPr lang="en-US" altLang="zh-CN" smtClean="0"/>
              <a:t>If DS=7FA2H and offset=483EH, </a:t>
            </a:r>
          </a:p>
          <a:p>
            <a:pPr lvl="2" eaLnBrk="1" hangingPunct="1"/>
            <a:r>
              <a:rPr lang="en-US" altLang="zh-CN" smtClean="0"/>
              <a:t>(a) calculate the physical address;</a:t>
            </a:r>
          </a:p>
          <a:p>
            <a:pPr lvl="2" eaLnBrk="1" hangingPunct="1"/>
            <a:r>
              <a:rPr lang="en-US" altLang="zh-CN" smtClean="0"/>
              <a:t>(b) calculate the lower range;</a:t>
            </a:r>
          </a:p>
          <a:p>
            <a:pPr lvl="2" eaLnBrk="1" hangingPunct="1"/>
            <a:r>
              <a:rPr lang="en-US" altLang="zh-CN" smtClean="0"/>
              <a:t>(c) calculate the upper range;</a:t>
            </a:r>
          </a:p>
          <a:p>
            <a:pPr lvl="2" eaLnBrk="1" hangingPunct="1"/>
            <a:r>
              <a:rPr lang="en-US" altLang="zh-CN" smtClean="0"/>
              <a:t>(d) show the logical address;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noChangeArrowheads="1"/>
          </p:cNvSpPr>
          <p:nvPr>
            <p:ph idx="1"/>
          </p:nvPr>
        </p:nvSpPr>
        <p:spPr>
          <a:xfrm>
            <a:off x="838200" y="2362200"/>
            <a:ext cx="3878263" cy="3724275"/>
          </a:xfrm>
        </p:spPr>
        <p:txBody>
          <a:bodyPr/>
          <a:lstStyle/>
          <a:p>
            <a:r>
              <a:rPr lang="en-US" altLang="zh-CN" sz="1800" smtClean="0"/>
              <a:t>The following program try to calculate the sum of set of data. However, all the data values is build into source codes, and stored in the code segment. </a:t>
            </a:r>
          </a:p>
          <a:p>
            <a:r>
              <a:rPr lang="en-US" altLang="zh-CN" sz="1800" smtClean="0"/>
              <a:t>As a result, this program can not be reused to process an other set of data, unless re-write the source code and re-assemble the program. </a:t>
            </a:r>
            <a:endParaRPr lang="zh-CN" altLang="en-US" sz="1800" smtClean="0"/>
          </a:p>
        </p:txBody>
      </p:sp>
      <p:sp>
        <p:nvSpPr>
          <p:cNvPr id="22531"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graphicFrame>
        <p:nvGraphicFramePr>
          <p:cNvPr id="5" name="Group 58">
            <a:extLst>
              <a:ext uri="{FF2B5EF4-FFF2-40B4-BE49-F238E27FC236}">
                <a16:creationId xmlns:a16="http://schemas.microsoft.com/office/drawing/2014/main" xmlns="" id="{CC68FEC7-F312-414C-BA55-EBDA286522D6}"/>
              </a:ext>
            </a:extLst>
          </p:cNvPr>
          <p:cNvGraphicFramePr>
            <a:graphicFrameLocks/>
          </p:cNvGraphicFramePr>
          <p:nvPr/>
        </p:nvGraphicFramePr>
        <p:xfrm>
          <a:off x="4643438" y="2708275"/>
          <a:ext cx="4392612" cy="2378075"/>
        </p:xfrm>
        <a:graphic>
          <a:graphicData uri="http://schemas.openxmlformats.org/drawingml/2006/table">
            <a:tbl>
              <a:tblPr/>
              <a:tblGrid>
                <a:gridCol w="4392612">
                  <a:extLst>
                    <a:ext uri="{9D8B030D-6E8A-4147-A177-3AD203B41FA5}">
                      <a16:colId xmlns:a16="http://schemas.microsoft.com/office/drawing/2014/main" xmlns="" val="20000"/>
                    </a:ext>
                  </a:extLst>
                </a:gridCol>
              </a:tblGrid>
              <a:tr h="396346">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MOV AL,0         ;clear AL</a:t>
                      </a:r>
                    </a:p>
                  </a:txBody>
                  <a:tcPr marL="91443" marR="91443" marT="45732" marB="45732"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346">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MOV AL, 25H;  load first data into AL </a:t>
                      </a:r>
                    </a:p>
                  </a:txBody>
                  <a:tcPr marL="91443" marR="91443" marT="45732" marB="45732"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346">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ADD AL,12H; add 12H to AL </a:t>
                      </a:r>
                    </a:p>
                  </a:txBody>
                  <a:tcPr marL="91443" marR="91443" marT="45732" marB="45732"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6346">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ADD AL, 15H</a:t>
                      </a:r>
                    </a:p>
                  </a:txBody>
                  <a:tcPr marL="91443" marR="91443" marT="45732" marB="45732"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346">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ADD AL, 1FH;</a:t>
                      </a:r>
                    </a:p>
                  </a:txBody>
                  <a:tcPr marL="91443" marR="91443" marT="45732" marB="45732"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6346">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ADD AL, 2BH</a:t>
                      </a:r>
                    </a:p>
                  </a:txBody>
                  <a:tcPr marL="91443" marR="91443" marT="45732" marB="45732"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pPr eaLnBrk="1" hangingPunct="1"/>
            <a:r>
              <a:rPr lang="en-US" altLang="zh-CN" sz="3200" smtClean="0"/>
              <a:t>Chapter 1</a:t>
            </a:r>
            <a:br>
              <a:rPr lang="en-US" altLang="zh-CN" sz="3200" smtClean="0"/>
            </a:br>
            <a:r>
              <a:rPr lang="en-US" altLang="zh-CN" sz="3200" smtClean="0"/>
              <a:t>The X86 Microprocessor</a:t>
            </a:r>
          </a:p>
        </p:txBody>
      </p:sp>
      <p:sp>
        <p:nvSpPr>
          <p:cNvPr id="5123" name="Rectangle 3"/>
          <p:cNvSpPr>
            <a:spLocks noGrp="1" noChangeArrowheads="1"/>
          </p:cNvSpPr>
          <p:nvPr>
            <p:ph type="body" idx="1"/>
          </p:nvPr>
        </p:nvSpPr>
        <p:spPr/>
        <p:txBody>
          <a:bodyPr/>
          <a:lstStyle/>
          <a:p>
            <a:pPr eaLnBrk="1" hangingPunct="1"/>
            <a:r>
              <a:rPr lang="en-US" altLang="zh-CN" smtClean="0"/>
              <a:t>Contains</a:t>
            </a:r>
          </a:p>
          <a:p>
            <a:pPr lvl="1" eaLnBrk="1" hangingPunct="1"/>
            <a:r>
              <a:rPr lang="en-US" altLang="zh-CN" smtClean="0"/>
              <a:t>The history of X86 family</a:t>
            </a:r>
          </a:p>
          <a:p>
            <a:pPr lvl="1" eaLnBrk="1" hangingPunct="1"/>
            <a:r>
              <a:rPr lang="en-US" altLang="zh-CN" smtClean="0"/>
              <a:t>The internal instructions of X86 quick view</a:t>
            </a:r>
          </a:p>
          <a:p>
            <a:pPr lvl="1" eaLnBrk="1" hangingPunct="1"/>
            <a:r>
              <a:rPr lang="en-US" altLang="zh-CN" smtClean="0"/>
              <a:t>Programming in assembly  language quick view</a:t>
            </a:r>
          </a:p>
          <a:p>
            <a:pPr eaLnBrk="1" hangingPunct="1"/>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endParaRPr lang="zh-CN" altLang="en-US" smtClean="0"/>
          </a:p>
        </p:txBody>
      </p:sp>
      <p:sp>
        <p:nvSpPr>
          <p:cNvPr id="23555" name="Rectangle 3"/>
          <p:cNvSpPr>
            <a:spLocks noGrp="1" noChangeArrowheads="1"/>
          </p:cNvSpPr>
          <p:nvPr>
            <p:ph type="body" idx="1"/>
          </p:nvPr>
        </p:nvSpPr>
        <p:spPr/>
        <p:txBody>
          <a:bodyPr/>
          <a:lstStyle/>
          <a:p>
            <a:r>
              <a:rPr lang="en-US" altLang="zh-CN" smtClean="0"/>
              <a:t>The architecture of modern computers</a:t>
            </a:r>
          </a:p>
          <a:p>
            <a:pPr lvl="1"/>
            <a:r>
              <a:rPr lang="en-US" altLang="zh-CN" smtClean="0"/>
              <a:t>John von Neumann Architecture</a:t>
            </a:r>
          </a:p>
          <a:p>
            <a:pPr lvl="2"/>
            <a:r>
              <a:rPr lang="en-US" altLang="zh-CN" smtClean="0"/>
              <a:t>Programs are stored in the memory;</a:t>
            </a:r>
          </a:p>
          <a:p>
            <a:pPr lvl="2"/>
            <a:r>
              <a:rPr lang="en-US" altLang="zh-CN" smtClean="0"/>
              <a:t>The instructions are executed one after another;</a:t>
            </a:r>
          </a:p>
          <a:p>
            <a:pPr lvl="1"/>
            <a:r>
              <a:rPr lang="en-US" altLang="zh-CN" smtClean="0"/>
              <a:t>Protected Mode</a:t>
            </a:r>
          </a:p>
          <a:p>
            <a:pPr lvl="2"/>
            <a:r>
              <a:rPr lang="en-US" altLang="zh-CN" smtClean="0"/>
              <a:t>Memory blocks are authorized with different accessing privileges;</a:t>
            </a:r>
          </a:p>
          <a:p>
            <a:pPr lvl="2"/>
            <a:r>
              <a:rPr lang="en-US" altLang="zh-CN" smtClean="0"/>
              <a:t>Thus the program segments can not be modified during execution.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24579" name="Rectangle 3"/>
          <p:cNvSpPr>
            <a:spLocks noGrp="1" noChangeArrowheads="1"/>
          </p:cNvSpPr>
          <p:nvPr>
            <p:ph type="body" sz="half" idx="3"/>
          </p:nvPr>
        </p:nvSpPr>
        <p:spPr>
          <a:xfrm>
            <a:off x="827088" y="2349500"/>
            <a:ext cx="7693025" cy="1511300"/>
          </a:xfrm>
        </p:spPr>
        <p:txBody>
          <a:bodyPr/>
          <a:lstStyle/>
          <a:p>
            <a:pPr eaLnBrk="1" hangingPunct="1">
              <a:lnSpc>
                <a:spcPct val="80000"/>
              </a:lnSpc>
            </a:pPr>
            <a:r>
              <a:rPr lang="en-US" altLang="zh-CN" sz="2000" smtClean="0"/>
              <a:t>The program can be modified into the following mode:</a:t>
            </a:r>
          </a:p>
          <a:p>
            <a:pPr lvl="1" eaLnBrk="1" hangingPunct="1">
              <a:lnSpc>
                <a:spcPct val="80000"/>
              </a:lnSpc>
            </a:pPr>
            <a:r>
              <a:rPr lang="en-US" altLang="zh-CN" sz="1800" smtClean="0"/>
              <a:t>All the data needs to be processed is stored in the data segment;</a:t>
            </a:r>
          </a:p>
          <a:p>
            <a:pPr lvl="1" eaLnBrk="1" hangingPunct="1">
              <a:lnSpc>
                <a:spcPct val="80000"/>
              </a:lnSpc>
            </a:pPr>
            <a:r>
              <a:rPr lang="en-US" altLang="zh-CN" sz="1800" smtClean="0"/>
              <a:t>Data pointer is used in the program to access the data value;</a:t>
            </a:r>
          </a:p>
          <a:p>
            <a:pPr lvl="1" eaLnBrk="1" hangingPunct="1">
              <a:lnSpc>
                <a:spcPct val="80000"/>
              </a:lnSpc>
            </a:pPr>
            <a:r>
              <a:rPr lang="en-US" altLang="zh-CN" sz="1800" smtClean="0"/>
              <a:t>In such a procedure, different set of data can be processed with the same program by changing data segment register. </a:t>
            </a:r>
          </a:p>
        </p:txBody>
      </p:sp>
      <p:graphicFrame>
        <p:nvGraphicFramePr>
          <p:cNvPr id="74783" name="Group 31">
            <a:extLst>
              <a:ext uri="{FF2B5EF4-FFF2-40B4-BE49-F238E27FC236}">
                <a16:creationId xmlns:a16="http://schemas.microsoft.com/office/drawing/2014/main" xmlns="" id="{D8DE7AC6-C3D3-4207-A8DE-F0F71F7C8FC3}"/>
              </a:ext>
            </a:extLst>
          </p:cNvPr>
          <p:cNvGraphicFramePr>
            <a:graphicFrameLocks noGrp="1"/>
          </p:cNvGraphicFramePr>
          <p:nvPr>
            <p:ph sz="quarter" idx="1"/>
          </p:nvPr>
        </p:nvGraphicFramePr>
        <p:xfrm>
          <a:off x="827088" y="4005263"/>
          <a:ext cx="2232025" cy="1981200"/>
        </p:xfrm>
        <a:graphic>
          <a:graphicData uri="http://schemas.openxmlformats.org/drawingml/2006/table">
            <a:tbl>
              <a:tblPr/>
              <a:tblGrid>
                <a:gridCol w="2232025">
                  <a:extLst>
                    <a:ext uri="{9D8B030D-6E8A-4147-A177-3AD203B41FA5}">
                      <a16:colId xmlns:a16="http://schemas.microsoft.com/office/drawing/2014/main" xmlns="" val="20000"/>
                    </a:ext>
                  </a:extLst>
                </a:gridCol>
              </a:tblGrid>
              <a:tr h="3889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DS:0200 = 25</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73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DS:0201 = 12</a:t>
                      </a:r>
                    </a:p>
                  </a:txBody>
                  <a:tcP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0525">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DS:0202 = 15</a:t>
                      </a:r>
                    </a:p>
                  </a:txBody>
                  <a:tcP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73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DS:0203 = 1F</a:t>
                      </a:r>
                    </a:p>
                  </a:txBody>
                  <a:tcP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89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DS:0204 = 2B</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74810" name="Group 58">
            <a:extLst>
              <a:ext uri="{FF2B5EF4-FFF2-40B4-BE49-F238E27FC236}">
                <a16:creationId xmlns:a16="http://schemas.microsoft.com/office/drawing/2014/main" xmlns="" id="{7CFF5CB7-49C2-43B0-9094-0D9BE9C8ED6D}"/>
              </a:ext>
            </a:extLst>
          </p:cNvPr>
          <p:cNvGraphicFramePr>
            <a:graphicFrameLocks noGrp="1"/>
          </p:cNvGraphicFramePr>
          <p:nvPr>
            <p:ph sz="quarter" idx="2"/>
          </p:nvPr>
        </p:nvGraphicFramePr>
        <p:xfrm>
          <a:off x="3419475" y="3860800"/>
          <a:ext cx="5256213" cy="2378075"/>
        </p:xfrm>
        <a:graphic>
          <a:graphicData uri="http://schemas.openxmlformats.org/drawingml/2006/table">
            <a:tbl>
              <a:tblPr/>
              <a:tblGrid>
                <a:gridCol w="5256213">
                  <a:extLst>
                    <a:ext uri="{9D8B030D-6E8A-4147-A177-3AD203B41FA5}">
                      <a16:colId xmlns:a16="http://schemas.microsoft.com/office/drawing/2014/main" xmlns="" val="20000"/>
                    </a:ext>
                  </a:extLst>
                </a:gridCol>
              </a:tblGrid>
              <a:tr h="396346">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MOV AL,0         ;clear AL</a:t>
                      </a:r>
                    </a:p>
                  </a:txBody>
                  <a:tcPr marT="45732" marB="45732"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346">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ADD AL,[0200]  ;add 12 to AL</a:t>
                      </a:r>
                    </a:p>
                  </a:txBody>
                  <a:tcPr marT="45732" marB="45732"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346">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ADD AL,[0201]</a:t>
                      </a:r>
                    </a:p>
                  </a:txBody>
                  <a:tcPr marT="45732" marB="45732"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6346">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ADD AL,[0202]</a:t>
                      </a:r>
                    </a:p>
                  </a:txBody>
                  <a:tcPr marT="45732" marB="45732"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346">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ADD AL,[0203]</a:t>
                      </a:r>
                    </a:p>
                  </a:txBody>
                  <a:tcPr marT="45732" marB="45732"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6346">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ADD AL,[0204]</a:t>
                      </a:r>
                    </a:p>
                  </a:txBody>
                  <a:tcPr marT="45732" marB="45732"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25603" name="Rectangle 3"/>
          <p:cNvSpPr txBox="1">
            <a:spLocks noChangeArrowheads="1"/>
          </p:cNvSpPr>
          <p:nvPr/>
        </p:nvSpPr>
        <p:spPr bwMode="auto">
          <a:xfrm>
            <a:off x="755650" y="2349500"/>
            <a:ext cx="769302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000"/>
              <a:t>And moreover, if regard the data as a byte array, the program can be re-write in the following mode:</a:t>
            </a:r>
          </a:p>
          <a:p>
            <a:pPr lvl="1" eaLnBrk="1" hangingPunct="1">
              <a:lnSpc>
                <a:spcPct val="80000"/>
              </a:lnSpc>
            </a:pPr>
            <a:r>
              <a:rPr lang="en-US" altLang="zh-CN" sz="1800"/>
              <a:t>A register is used as a pointer, and holds the offset address;</a:t>
            </a:r>
          </a:p>
          <a:p>
            <a:pPr lvl="1" eaLnBrk="1" hangingPunct="1">
              <a:lnSpc>
                <a:spcPct val="80000"/>
              </a:lnSpc>
            </a:pPr>
            <a:r>
              <a:rPr lang="en-US" altLang="zh-CN" sz="1800"/>
              <a:t>After each round of addition, the pointer is moved to point at the next member;</a:t>
            </a:r>
          </a:p>
          <a:p>
            <a:pPr lvl="1" eaLnBrk="1" hangingPunct="1">
              <a:lnSpc>
                <a:spcPct val="80000"/>
              </a:lnSpc>
            </a:pPr>
            <a:r>
              <a:rPr lang="en-US" altLang="zh-CN" sz="1800"/>
              <a:t>BX, SI or DI is suggested to be used as the pointer register.</a:t>
            </a:r>
          </a:p>
        </p:txBody>
      </p:sp>
      <p:graphicFrame>
        <p:nvGraphicFramePr>
          <p:cNvPr id="8" name="Group 58">
            <a:extLst>
              <a:ext uri="{FF2B5EF4-FFF2-40B4-BE49-F238E27FC236}">
                <a16:creationId xmlns:a16="http://schemas.microsoft.com/office/drawing/2014/main" xmlns="" id="{D7EA6AAA-20CF-40A7-BF9A-C79CFC16EE0B}"/>
              </a:ext>
            </a:extLst>
          </p:cNvPr>
          <p:cNvGraphicFramePr>
            <a:graphicFrameLocks/>
          </p:cNvGraphicFramePr>
          <p:nvPr/>
        </p:nvGraphicFramePr>
        <p:xfrm>
          <a:off x="2627313" y="4029075"/>
          <a:ext cx="6121400" cy="2854325"/>
        </p:xfrm>
        <a:graphic>
          <a:graphicData uri="http://schemas.openxmlformats.org/drawingml/2006/table">
            <a:tbl>
              <a:tblPr/>
              <a:tblGrid>
                <a:gridCol w="6121400">
                  <a:extLst>
                    <a:ext uri="{9D8B030D-6E8A-4147-A177-3AD203B41FA5}">
                      <a16:colId xmlns:a16="http://schemas.microsoft.com/office/drawing/2014/main" xmlns="" val="20000"/>
                    </a:ext>
                  </a:extLst>
                </a:gridCol>
              </a:tblGrid>
              <a:tr h="36588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MOV AL,0         ;clear AL</a:t>
                      </a:r>
                    </a:p>
                  </a:txBody>
                  <a:tcPr marL="91451" marR="91451" marT="45736" marB="45736"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588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kumimoji="0" lang="en-US" altLang="zh-CN" sz="1800" b="0" i="0" u="none" strike="noStrike" cap="none" normalizeH="0" baseline="0" dirty="0">
                          <a:ln>
                            <a:noFill/>
                          </a:ln>
                          <a:solidFill>
                            <a:schemeClr val="tx1"/>
                          </a:solidFill>
                          <a:effectLst/>
                          <a:latin typeface="Arial" charset="0"/>
                          <a:ea typeface="宋体" pitchFamily="2" charset="-122"/>
                        </a:rPr>
                        <a:t>MOV BX, 0200H; set BX points to offset </a:t>
                      </a:r>
                      <a:r>
                        <a:rPr kumimoji="0" lang="en-US" altLang="zh-CN" sz="1800" b="0" i="0" u="none" strike="noStrike" cap="none" normalizeH="0" baseline="0" dirty="0" err="1">
                          <a:ln>
                            <a:noFill/>
                          </a:ln>
                          <a:solidFill>
                            <a:schemeClr val="tx1"/>
                          </a:solidFill>
                          <a:effectLst/>
                          <a:latin typeface="Arial" charset="0"/>
                          <a:ea typeface="宋体" pitchFamily="2" charset="-122"/>
                        </a:rPr>
                        <a:t>addr</a:t>
                      </a:r>
                      <a:r>
                        <a:rPr kumimoji="0" lang="en-US" altLang="zh-CN" sz="1800" b="0" i="0" u="none" strike="noStrike" cap="none" normalizeH="0" baseline="0" dirty="0">
                          <a:ln>
                            <a:noFill/>
                          </a:ln>
                          <a:solidFill>
                            <a:schemeClr val="tx1"/>
                          </a:solidFill>
                          <a:effectLst/>
                          <a:latin typeface="Arial" charset="0"/>
                          <a:ea typeface="宋体" pitchFamily="2" charset="-122"/>
                        </a:rPr>
                        <a:t> of 1</a:t>
                      </a:r>
                      <a:r>
                        <a:rPr kumimoji="0" lang="en-US" altLang="zh-CN" sz="1800" b="0" i="0" u="none" strike="noStrike" cap="none" normalizeH="0" baseline="30000" dirty="0">
                          <a:ln>
                            <a:noFill/>
                          </a:ln>
                          <a:solidFill>
                            <a:schemeClr val="tx1"/>
                          </a:solidFill>
                          <a:effectLst/>
                          <a:latin typeface="Arial" charset="0"/>
                          <a:ea typeface="宋体" pitchFamily="2" charset="-122"/>
                        </a:rPr>
                        <a:t>st</a:t>
                      </a:r>
                      <a:r>
                        <a:rPr kumimoji="0" lang="en-US" altLang="zh-CN" sz="1800" b="0" i="0" u="none" strike="noStrike" cap="none" normalizeH="0" baseline="0" dirty="0">
                          <a:ln>
                            <a:noFill/>
                          </a:ln>
                          <a:solidFill>
                            <a:schemeClr val="tx1"/>
                          </a:solidFill>
                          <a:effectLst/>
                          <a:latin typeface="Arial" charset="0"/>
                          <a:ea typeface="宋体" pitchFamily="2" charset="-122"/>
                        </a:rPr>
                        <a:t> byte</a:t>
                      </a:r>
                    </a:p>
                  </a:txBody>
                  <a:tcPr marL="91451" marR="91451" marT="45736" marB="45736"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95187">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ADD AL,</a:t>
                      </a:r>
                      <a:r>
                        <a:rPr kumimoji="0" lang="zh-CN" altLang="en-US" sz="1800" b="0" i="0" u="none" strike="noStrike" cap="none" normalizeH="0" baseline="0" dirty="0">
                          <a:ln>
                            <a:noFill/>
                          </a:ln>
                          <a:solidFill>
                            <a:schemeClr val="tx1"/>
                          </a:solidFill>
                          <a:effectLst/>
                          <a:latin typeface="Arial" charset="0"/>
                          <a:ea typeface="宋体" pitchFamily="2" charset="-122"/>
                        </a:rPr>
                        <a:t> </a:t>
                      </a:r>
                      <a:r>
                        <a:rPr kumimoji="0" lang="en-US" altLang="zh-CN" sz="1800" b="0" i="0" u="none" strike="noStrike" cap="none" normalizeH="0" baseline="0" dirty="0">
                          <a:ln>
                            <a:noFill/>
                          </a:ln>
                          <a:solidFill>
                            <a:schemeClr val="tx1"/>
                          </a:solidFill>
                          <a:effectLst/>
                          <a:latin typeface="Arial" charset="0"/>
                          <a:ea typeface="宋体" pitchFamily="2" charset="-122"/>
                        </a:rPr>
                        <a:t>[BX] ; add 1</a:t>
                      </a:r>
                      <a:r>
                        <a:rPr kumimoji="0" lang="en-US" altLang="zh-CN" sz="1800" b="0" i="0" u="none" strike="noStrike" cap="none" normalizeH="0" baseline="30000" dirty="0">
                          <a:ln>
                            <a:noFill/>
                          </a:ln>
                          <a:solidFill>
                            <a:schemeClr val="tx1"/>
                          </a:solidFill>
                          <a:effectLst/>
                          <a:latin typeface="Arial" charset="0"/>
                          <a:ea typeface="宋体" pitchFamily="2" charset="-122"/>
                        </a:rPr>
                        <a:t>st</a:t>
                      </a:r>
                      <a:r>
                        <a:rPr kumimoji="0" lang="en-US" altLang="zh-CN" sz="1800" b="0" i="0" u="none" strike="noStrike" cap="none" normalizeH="0" baseline="0" dirty="0">
                          <a:ln>
                            <a:noFill/>
                          </a:ln>
                          <a:solidFill>
                            <a:schemeClr val="tx1"/>
                          </a:solidFill>
                          <a:effectLst/>
                          <a:latin typeface="Arial" charset="0"/>
                          <a:ea typeface="宋体" pitchFamily="2" charset="-122"/>
                        </a:rPr>
                        <a:t> byte (25H) to AL</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INC BX; move BX and points to next byte</a:t>
                      </a:r>
                    </a:p>
                  </a:txBody>
                  <a:tcPr marL="91451" marR="91451" marT="45736" marB="45736"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95187">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ADD AL, [BX]</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INC BX;</a:t>
                      </a:r>
                    </a:p>
                  </a:txBody>
                  <a:tcPr marL="91451" marR="91451" marT="45736" marB="45736"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6087">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(and so on)</a:t>
                      </a:r>
                    </a:p>
                  </a:txBody>
                  <a:tcPr marL="91451" marR="91451" marT="45736" marB="45736"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6087">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altLang="zh-CN" sz="1800" b="0" i="0" u="none" strike="noStrike" cap="none" normalizeH="0" baseline="0" dirty="0">
                        <a:ln>
                          <a:noFill/>
                        </a:ln>
                        <a:solidFill>
                          <a:schemeClr val="tx1"/>
                        </a:solidFill>
                        <a:effectLst/>
                        <a:latin typeface="Arial" charset="0"/>
                        <a:ea typeface="宋体" pitchFamily="2" charset="-122"/>
                      </a:endParaRPr>
                    </a:p>
                  </a:txBody>
                  <a:tcPr marL="91451" marR="91451" marT="45736" marB="45736"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5"/>
                  </a:ext>
                </a:extLst>
              </a:tr>
            </a:tbl>
          </a:graphicData>
        </a:graphic>
      </p:graphicFrame>
      <p:graphicFrame>
        <p:nvGraphicFramePr>
          <p:cNvPr id="9" name="Group 31">
            <a:extLst>
              <a:ext uri="{FF2B5EF4-FFF2-40B4-BE49-F238E27FC236}">
                <a16:creationId xmlns:a16="http://schemas.microsoft.com/office/drawing/2014/main" xmlns="" id="{0180891B-F0BB-4006-8B03-7495009C2325}"/>
              </a:ext>
            </a:extLst>
          </p:cNvPr>
          <p:cNvGraphicFramePr>
            <a:graphicFrameLocks/>
          </p:cNvGraphicFramePr>
          <p:nvPr/>
        </p:nvGraphicFramePr>
        <p:xfrm>
          <a:off x="179388" y="4581525"/>
          <a:ext cx="2232025" cy="1981200"/>
        </p:xfrm>
        <a:graphic>
          <a:graphicData uri="http://schemas.openxmlformats.org/drawingml/2006/table">
            <a:tbl>
              <a:tblPr/>
              <a:tblGrid>
                <a:gridCol w="2232025">
                  <a:extLst>
                    <a:ext uri="{9D8B030D-6E8A-4147-A177-3AD203B41FA5}">
                      <a16:colId xmlns:a16="http://schemas.microsoft.com/office/drawing/2014/main" xmlns="" val="20000"/>
                    </a:ext>
                  </a:extLst>
                </a:gridCol>
              </a:tblGrid>
              <a:tr h="3889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DS:0200 = 25</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73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DS:0201 = 12</a:t>
                      </a:r>
                    </a:p>
                  </a:txBody>
                  <a:tcP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0525">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DS:0202 = 15</a:t>
                      </a:r>
                    </a:p>
                  </a:txBody>
                  <a:tcP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73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DS:0203 = 1F</a:t>
                      </a:r>
                    </a:p>
                  </a:txBody>
                  <a:tcP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89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DS:0204 = 2B</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graphicFrame>
        <p:nvGraphicFramePr>
          <p:cNvPr id="26627" name="Object 5"/>
          <p:cNvGraphicFramePr>
            <a:graphicFrameLocks noChangeAspect="1"/>
          </p:cNvGraphicFramePr>
          <p:nvPr>
            <p:ph sz="quarter" idx="1"/>
          </p:nvPr>
        </p:nvGraphicFramePr>
        <p:xfrm>
          <a:off x="1547813" y="5562600"/>
          <a:ext cx="1908175" cy="1000125"/>
        </p:xfrm>
        <a:graphic>
          <a:graphicData uri="http://schemas.openxmlformats.org/presentationml/2006/ole">
            <mc:AlternateContent xmlns:mc="http://schemas.openxmlformats.org/markup-compatibility/2006">
              <mc:Choice xmlns:v="urn:schemas-microsoft-com:vml" Requires="v">
                <p:oleObj spid="_x0000_s26631" name="Visio" r:id="rId3" imgW="754595" imgH="394565" progId="Visio.Drawing.11">
                  <p:embed/>
                </p:oleObj>
              </mc:Choice>
              <mc:Fallback>
                <p:oleObj name="Visio" r:id="rId3" imgW="754595" imgH="394565"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5562600"/>
                        <a:ext cx="190817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77830" name="Object 6"/>
          <p:cNvGraphicFramePr>
            <a:graphicFrameLocks noChangeAspect="1"/>
          </p:cNvGraphicFramePr>
          <p:nvPr>
            <p:ph sz="quarter" idx="2"/>
          </p:nvPr>
        </p:nvGraphicFramePr>
        <p:xfrm>
          <a:off x="5292725" y="5491163"/>
          <a:ext cx="1584325" cy="1042987"/>
        </p:xfrm>
        <a:graphic>
          <a:graphicData uri="http://schemas.openxmlformats.org/presentationml/2006/ole">
            <mc:AlternateContent xmlns:mc="http://schemas.openxmlformats.org/markup-compatibility/2006">
              <mc:Choice xmlns:v="urn:schemas-microsoft-com:vml" Requires="v">
                <p:oleObj spid="_x0000_s26632" name="Visio" r:id="rId5" imgW="571500" imgH="376101" progId="Visio.Drawing.11">
                  <p:embed/>
                </p:oleObj>
              </mc:Choice>
              <mc:Fallback>
                <p:oleObj name="Visio" r:id="rId5" imgW="571500" imgH="376101" progId="Visio.Drawing.11">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5491163"/>
                        <a:ext cx="1584325" cy="1042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6629" name="Rectangle 4"/>
          <p:cNvSpPr>
            <a:spLocks noGrp="1" noChangeArrowheads="1"/>
          </p:cNvSpPr>
          <p:nvPr>
            <p:ph type="body" sz="half" idx="3"/>
          </p:nvPr>
        </p:nvSpPr>
        <p:spPr>
          <a:xfrm>
            <a:off x="684213" y="4076700"/>
            <a:ext cx="7693025" cy="1223963"/>
          </a:xfrm>
          <a:noFill/>
        </p:spPr>
        <p:txBody>
          <a:bodyPr/>
          <a:lstStyle/>
          <a:p>
            <a:pPr eaLnBrk="1" hangingPunct="1"/>
            <a:r>
              <a:rPr lang="en-US" altLang="zh-CN" sz="1800" smtClean="0"/>
              <a:t>Example 1-5</a:t>
            </a:r>
          </a:p>
          <a:p>
            <a:pPr lvl="1" eaLnBrk="1" hangingPunct="1"/>
            <a:r>
              <a:rPr lang="en-US" altLang="zh-CN" sz="1800" smtClean="0"/>
              <a:t>Assume memory locations with the following contents: DS:6826=48 and DS:6827=22, show the contents of register BX in the instruction “MOV BX,[6826]”</a:t>
            </a:r>
          </a:p>
        </p:txBody>
      </p:sp>
      <p:sp>
        <p:nvSpPr>
          <p:cNvPr id="26630" name="Rectangle 4"/>
          <p:cNvSpPr txBox="1">
            <a:spLocks noChangeArrowheads="1"/>
          </p:cNvSpPr>
          <p:nvPr/>
        </p:nvSpPr>
        <p:spPr bwMode="auto">
          <a:xfrm>
            <a:off x="627063" y="2276475"/>
            <a:ext cx="7693025"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There are different data types in x86 assembly language, eg. Byte, word, double word. </a:t>
            </a:r>
          </a:p>
          <a:p>
            <a:pPr eaLnBrk="1" hangingPunct="1"/>
            <a:r>
              <a:rPr lang="en-US" altLang="zh-CN" sz="2400"/>
              <a:t>While memory space is byte addressed. How does variant greater than a byte stored in the memory?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830"/>
                                        </p:tgtEl>
                                        <p:attrNameLst>
                                          <p:attrName>style.visibility</p:attrName>
                                        </p:attrNameLst>
                                      </p:cBhvr>
                                      <p:to>
                                        <p:strVal val="visible"/>
                                      </p:to>
                                    </p:set>
                                    <p:animEffect transition="in" filter="blinds(horizontal)">
                                      <p:cBhvr>
                                        <p:cTn id="7" dur="50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a:xfrm>
            <a:off x="827088" y="692150"/>
            <a:ext cx="7924800" cy="1143000"/>
          </a:xfrm>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27651" name="Rectangle 3"/>
          <p:cNvSpPr>
            <a:spLocks noGrp="1" noChangeArrowheads="1"/>
          </p:cNvSpPr>
          <p:nvPr>
            <p:ph type="body" idx="1"/>
          </p:nvPr>
        </p:nvSpPr>
        <p:spPr/>
        <p:txBody>
          <a:bodyPr/>
          <a:lstStyle/>
          <a:p>
            <a:pPr eaLnBrk="1" hangingPunct="1"/>
            <a:r>
              <a:rPr lang="en-US" altLang="zh-CN" smtClean="0"/>
              <a:t>Little endian convention</a:t>
            </a:r>
          </a:p>
          <a:p>
            <a:pPr lvl="1" eaLnBrk="1" hangingPunct="1"/>
            <a:r>
              <a:rPr lang="en-US" altLang="zh-CN" smtClean="0"/>
              <a:t>The high byte goes to the high address, and low byte goes to the low address;</a:t>
            </a:r>
          </a:p>
          <a:p>
            <a:pPr lvl="1" eaLnBrk="1" hangingPunct="1"/>
            <a:r>
              <a:rPr lang="en-US" altLang="zh-CN" smtClean="0"/>
              <a:t>Intel microprocessors </a:t>
            </a:r>
          </a:p>
          <a:p>
            <a:pPr eaLnBrk="1" hangingPunct="1"/>
            <a:r>
              <a:rPr lang="en-US" altLang="zh-CN" smtClean="0"/>
              <a:t>Big endian convention</a:t>
            </a:r>
          </a:p>
          <a:p>
            <a:pPr lvl="1" eaLnBrk="1" hangingPunct="1"/>
            <a:r>
              <a:rPr lang="en-US" altLang="zh-CN" smtClean="0"/>
              <a:t>The high byte goes to the low address;</a:t>
            </a:r>
          </a:p>
          <a:p>
            <a:pPr lvl="1" eaLnBrk="1" hangingPunct="1"/>
            <a:r>
              <a:rPr lang="en-US" altLang="zh-CN" smtClean="0"/>
              <a:t>Freescale (MOTOROLA) POWER PC processors</a:t>
            </a:r>
          </a:p>
          <a:p>
            <a:pPr lvl="1" eaLnBrk="1" hangingPunct="1"/>
            <a:r>
              <a:rPr lang="en-US" altLang="zh-CN" smtClean="0"/>
              <a:t>JAVA</a:t>
            </a:r>
          </a:p>
          <a:p>
            <a:pPr lvl="1" eaLnBrk="1" hangingPunct="1"/>
            <a:endParaRPr lang="en-US" altLang="zh-CN"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28675" name="Rectangle 3"/>
          <p:cNvSpPr>
            <a:spLocks noGrp="1" noChangeArrowheads="1"/>
          </p:cNvSpPr>
          <p:nvPr>
            <p:ph type="body" idx="1"/>
          </p:nvPr>
        </p:nvSpPr>
        <p:spPr/>
        <p:txBody>
          <a:bodyPr/>
          <a:lstStyle/>
          <a:p>
            <a:pPr eaLnBrk="1" hangingPunct="1"/>
            <a:r>
              <a:rPr lang="en-US" altLang="zh-CN" smtClean="0"/>
              <a:t>Extra segment (ES)</a:t>
            </a:r>
          </a:p>
          <a:p>
            <a:pPr lvl="1" eaLnBrk="1" hangingPunct="1"/>
            <a:r>
              <a:rPr lang="en-US" altLang="zh-CN" smtClean="0"/>
              <a:t>ES is a segment register used as an extra data segment;</a:t>
            </a:r>
          </a:p>
          <a:p>
            <a:pPr lvl="1" eaLnBrk="1" hangingPunct="1"/>
            <a:r>
              <a:rPr lang="en-US" altLang="zh-CN" smtClean="0"/>
              <a:t>Its use is absolutely essential for string operations, eg. String operating instructions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29699" name="Rectangle 4"/>
          <p:cNvSpPr>
            <a:spLocks noGrp="1" noChangeArrowheads="1"/>
          </p:cNvSpPr>
          <p:nvPr>
            <p:ph type="body" sz="half" idx="1"/>
          </p:nvPr>
        </p:nvSpPr>
        <p:spPr>
          <a:xfrm>
            <a:off x="838200" y="2362200"/>
            <a:ext cx="4021138" cy="4235450"/>
          </a:xfrm>
        </p:spPr>
        <p:txBody>
          <a:bodyPr/>
          <a:lstStyle/>
          <a:p>
            <a:pPr eaLnBrk="1" hangingPunct="1"/>
            <a:r>
              <a:rPr lang="en-US" altLang="zh-CN" sz="2000" smtClean="0"/>
              <a:t>The allocation of the entire memory space is called a memory map. </a:t>
            </a:r>
          </a:p>
          <a:p>
            <a:pPr eaLnBrk="1" hangingPunct="1"/>
            <a:r>
              <a:rPr lang="en-US" altLang="zh-CN" sz="2000" smtClean="0"/>
              <a:t>The memory map of IBM PC:</a:t>
            </a:r>
          </a:p>
          <a:p>
            <a:pPr lvl="1" eaLnBrk="1" hangingPunct="1"/>
            <a:r>
              <a:rPr lang="en-US" altLang="zh-CN" sz="1800" smtClean="0"/>
              <a:t>The allocation of the 1M memory space is called Memory Map;</a:t>
            </a:r>
          </a:p>
          <a:p>
            <a:pPr lvl="1" eaLnBrk="1" hangingPunct="1"/>
            <a:r>
              <a:rPr lang="en-US" altLang="zh-CN" sz="1800" smtClean="0"/>
              <a:t>RAM can be used by both the operating system and user applications;</a:t>
            </a:r>
          </a:p>
          <a:p>
            <a:pPr lvl="1" eaLnBrk="1" hangingPunct="1"/>
            <a:endParaRPr lang="en-US" altLang="zh-CN" sz="2000" smtClean="0"/>
          </a:p>
        </p:txBody>
      </p:sp>
      <p:graphicFrame>
        <p:nvGraphicFramePr>
          <p:cNvPr id="29700" name="Object 5"/>
          <p:cNvGraphicFramePr>
            <a:graphicFrameLocks noChangeAspect="1"/>
          </p:cNvGraphicFramePr>
          <p:nvPr>
            <p:ph sz="half" idx="2"/>
          </p:nvPr>
        </p:nvGraphicFramePr>
        <p:xfrm>
          <a:off x="5151438" y="2362200"/>
          <a:ext cx="2989262" cy="3724275"/>
        </p:xfrm>
        <a:graphic>
          <a:graphicData uri="http://schemas.openxmlformats.org/presentationml/2006/ole">
            <mc:AlternateContent xmlns:mc="http://schemas.openxmlformats.org/markup-compatibility/2006">
              <mc:Choice xmlns:v="urn:schemas-microsoft-com:vml" Requires="v">
                <p:oleObj spid="_x0000_s29701" name="Visio" r:id="rId3" imgW="1471749" imgH="1833154" progId="Visio.Drawing.11">
                  <p:embed/>
                </p:oleObj>
              </mc:Choice>
              <mc:Fallback>
                <p:oleObj name="Visio" r:id="rId3" imgW="1471749" imgH="1833154"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438" y="2362200"/>
                        <a:ext cx="2989262"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30723" name="Rectangle 3"/>
          <p:cNvSpPr>
            <a:spLocks noGrp="1" noChangeArrowheads="1"/>
          </p:cNvSpPr>
          <p:nvPr>
            <p:ph type="body" idx="1"/>
          </p:nvPr>
        </p:nvSpPr>
        <p:spPr>
          <a:xfrm>
            <a:off x="838200" y="2362200"/>
            <a:ext cx="7693025" cy="4306888"/>
          </a:xfrm>
        </p:spPr>
        <p:txBody>
          <a:bodyPr/>
          <a:lstStyle/>
          <a:p>
            <a:pPr eaLnBrk="1" hangingPunct="1">
              <a:lnSpc>
                <a:spcPct val="90000"/>
              </a:lnSpc>
            </a:pPr>
            <a:r>
              <a:rPr lang="en-US" altLang="zh-CN" sz="2400" smtClean="0"/>
              <a:t>Video RAM</a:t>
            </a:r>
          </a:p>
          <a:p>
            <a:pPr lvl="1" eaLnBrk="1" hangingPunct="1">
              <a:lnSpc>
                <a:spcPct val="90000"/>
              </a:lnSpc>
            </a:pPr>
            <a:r>
              <a:rPr lang="en-US" altLang="zh-CN" sz="2000" smtClean="0"/>
              <a:t>The actual space and location of RAM reserved for video depends on the video board installed. </a:t>
            </a:r>
          </a:p>
          <a:p>
            <a:pPr eaLnBrk="1" hangingPunct="1">
              <a:lnSpc>
                <a:spcPct val="90000"/>
              </a:lnSpc>
            </a:pPr>
            <a:r>
              <a:rPr lang="en-US" altLang="zh-CN" sz="2400" smtClean="0"/>
              <a:t>ROM</a:t>
            </a:r>
          </a:p>
          <a:p>
            <a:pPr lvl="1" eaLnBrk="1" hangingPunct="1">
              <a:lnSpc>
                <a:spcPct val="90000"/>
              </a:lnSpc>
            </a:pPr>
            <a:r>
              <a:rPr lang="en-US" altLang="zh-CN" sz="2000" smtClean="0"/>
              <a:t>64K bytes used by the BIOS program;</a:t>
            </a:r>
          </a:p>
          <a:p>
            <a:pPr lvl="1" eaLnBrk="1" hangingPunct="1">
              <a:lnSpc>
                <a:spcPct val="90000"/>
              </a:lnSpc>
            </a:pPr>
            <a:r>
              <a:rPr lang="en-US" altLang="zh-CN" sz="2000" smtClean="0"/>
              <a:t>Others reserved for adapter cards;</a:t>
            </a:r>
          </a:p>
          <a:p>
            <a:pPr eaLnBrk="1" hangingPunct="1">
              <a:lnSpc>
                <a:spcPct val="90000"/>
              </a:lnSpc>
            </a:pPr>
            <a:r>
              <a:rPr lang="en-US" altLang="zh-CN" sz="2400" smtClean="0"/>
              <a:t>Function of BIOS ROM</a:t>
            </a:r>
          </a:p>
          <a:p>
            <a:pPr lvl="1" eaLnBrk="1" hangingPunct="1">
              <a:lnSpc>
                <a:spcPct val="90000"/>
              </a:lnSpc>
            </a:pPr>
            <a:r>
              <a:rPr lang="en-US" altLang="zh-CN" sz="2000" smtClean="0"/>
              <a:t>The PC needs permanent memory to hold the programs that tells the CPU what to do during the power on period.</a:t>
            </a:r>
          </a:p>
          <a:p>
            <a:pPr lvl="1" eaLnBrk="1" hangingPunct="1">
              <a:lnSpc>
                <a:spcPct val="90000"/>
              </a:lnSpc>
            </a:pPr>
            <a:r>
              <a:rPr lang="en-US" altLang="zh-CN" sz="2000" smtClean="0"/>
              <a:t>BIOS (Basic Input-Output System): Contains programs to test RAM and other components connected to the CPU, combined with programs that allow operating system to communicate with peripheral devices.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pPr eaLnBrk="1" hangingPunct="1"/>
            <a:r>
              <a:rPr lang="en-US" altLang="zh-CN" smtClean="0"/>
              <a:t>Review </a:t>
            </a:r>
            <a:endParaRPr lang="zh-CN" altLang="en-US" smtClean="0"/>
          </a:p>
        </p:txBody>
      </p:sp>
      <p:sp>
        <p:nvSpPr>
          <p:cNvPr id="4" name="矩形 3">
            <a:extLst>
              <a:ext uri="{FF2B5EF4-FFF2-40B4-BE49-F238E27FC236}">
                <a16:creationId xmlns:a16="http://schemas.microsoft.com/office/drawing/2014/main" xmlns="" id="{DEC5832D-05B3-4412-A610-2B92381BE551}"/>
              </a:ext>
            </a:extLst>
          </p:cNvPr>
          <p:cNvSpPr/>
          <p:nvPr/>
        </p:nvSpPr>
        <p:spPr>
          <a:xfrm>
            <a:off x="2051050" y="2420938"/>
            <a:ext cx="2089150" cy="3960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剪去单角的矩形 4">
            <a:extLst>
              <a:ext uri="{FF2B5EF4-FFF2-40B4-BE49-F238E27FC236}">
                <a16:creationId xmlns:a16="http://schemas.microsoft.com/office/drawing/2014/main" xmlns="" id="{385AC599-C67F-4072-A736-3CE38673501D}"/>
              </a:ext>
            </a:extLst>
          </p:cNvPr>
          <p:cNvSpPr/>
          <p:nvPr/>
        </p:nvSpPr>
        <p:spPr>
          <a:xfrm>
            <a:off x="6227763" y="2636838"/>
            <a:ext cx="1873250" cy="7207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749" name="TextBox 5"/>
          <p:cNvSpPr txBox="1">
            <a:spLocks noChangeArrowheads="1"/>
          </p:cNvSpPr>
          <p:nvPr/>
        </p:nvSpPr>
        <p:spPr bwMode="auto">
          <a:xfrm>
            <a:off x="971550" y="2266950"/>
            <a:ext cx="100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00000H</a:t>
            </a:r>
            <a:endParaRPr lang="zh-CN" altLang="en-US" sz="1800"/>
          </a:p>
        </p:txBody>
      </p:sp>
      <p:sp>
        <p:nvSpPr>
          <p:cNvPr id="31750" name="TextBox 6"/>
          <p:cNvSpPr txBox="1">
            <a:spLocks noChangeArrowheads="1"/>
          </p:cNvSpPr>
          <p:nvPr/>
        </p:nvSpPr>
        <p:spPr bwMode="auto">
          <a:xfrm>
            <a:off x="900113" y="6196013"/>
            <a:ext cx="1150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FFFFFH</a:t>
            </a:r>
            <a:endParaRPr lang="zh-CN" altLang="en-US" sz="1800"/>
          </a:p>
        </p:txBody>
      </p:sp>
      <p:sp>
        <p:nvSpPr>
          <p:cNvPr id="8" name="剪去单角的矩形 7">
            <a:extLst>
              <a:ext uri="{FF2B5EF4-FFF2-40B4-BE49-F238E27FC236}">
                <a16:creationId xmlns:a16="http://schemas.microsoft.com/office/drawing/2014/main" xmlns="" id="{ECCE7C6F-441C-49BB-B2FA-36830C5F3EBA}"/>
              </a:ext>
            </a:extLst>
          </p:cNvPr>
          <p:cNvSpPr/>
          <p:nvPr/>
        </p:nvSpPr>
        <p:spPr>
          <a:xfrm>
            <a:off x="6170613" y="2636838"/>
            <a:ext cx="1871662" cy="7207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剪去单角的矩形 8">
            <a:extLst>
              <a:ext uri="{FF2B5EF4-FFF2-40B4-BE49-F238E27FC236}">
                <a16:creationId xmlns:a16="http://schemas.microsoft.com/office/drawing/2014/main" xmlns="" id="{B607313A-477B-47B0-B913-4D0972D4C439}"/>
              </a:ext>
            </a:extLst>
          </p:cNvPr>
          <p:cNvSpPr/>
          <p:nvPr/>
        </p:nvSpPr>
        <p:spPr>
          <a:xfrm>
            <a:off x="6084888" y="2636838"/>
            <a:ext cx="1871662" cy="7207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剪去单角的矩形 9">
            <a:extLst>
              <a:ext uri="{FF2B5EF4-FFF2-40B4-BE49-F238E27FC236}">
                <a16:creationId xmlns:a16="http://schemas.microsoft.com/office/drawing/2014/main" xmlns="" id="{B7B01DA9-2395-4004-AA07-1DBA654AB025}"/>
              </a:ext>
            </a:extLst>
          </p:cNvPr>
          <p:cNvSpPr/>
          <p:nvPr/>
        </p:nvSpPr>
        <p:spPr>
          <a:xfrm>
            <a:off x="6011863" y="2636838"/>
            <a:ext cx="1873250" cy="7207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754" name="TextBox 10"/>
          <p:cNvSpPr txBox="1">
            <a:spLocks noChangeArrowheads="1"/>
          </p:cNvSpPr>
          <p:nvPr/>
        </p:nvSpPr>
        <p:spPr bwMode="auto">
          <a:xfrm>
            <a:off x="6011863" y="2236788"/>
            <a:ext cx="1728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Our Programs</a:t>
            </a:r>
            <a:endParaRPr lang="zh-CN" altLang="en-US" sz="1800"/>
          </a:p>
        </p:txBody>
      </p:sp>
      <p:sp>
        <p:nvSpPr>
          <p:cNvPr id="12" name="TextBox 11"/>
          <p:cNvSpPr txBox="1">
            <a:spLocks noChangeArrowheads="1"/>
          </p:cNvSpPr>
          <p:nvPr/>
        </p:nvSpPr>
        <p:spPr bwMode="auto">
          <a:xfrm>
            <a:off x="971550" y="2817813"/>
            <a:ext cx="1008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10000H</a:t>
            </a:r>
            <a:endParaRPr lang="zh-CN" altLang="en-US" sz="1800"/>
          </a:p>
        </p:txBody>
      </p:sp>
      <p:sp>
        <p:nvSpPr>
          <p:cNvPr id="13" name="TextBox 12"/>
          <p:cNvSpPr txBox="1">
            <a:spLocks noChangeArrowheads="1"/>
          </p:cNvSpPr>
          <p:nvPr/>
        </p:nvSpPr>
        <p:spPr bwMode="auto">
          <a:xfrm>
            <a:off x="971550" y="3644900"/>
            <a:ext cx="100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20000H</a:t>
            </a:r>
            <a:endParaRPr lang="zh-CN" altLang="en-US" sz="1800"/>
          </a:p>
        </p:txBody>
      </p:sp>
      <p:sp>
        <p:nvSpPr>
          <p:cNvPr id="14" name="TextBox 13"/>
          <p:cNvSpPr txBox="1">
            <a:spLocks noChangeArrowheads="1"/>
          </p:cNvSpPr>
          <p:nvPr/>
        </p:nvSpPr>
        <p:spPr bwMode="auto">
          <a:xfrm>
            <a:off x="971550" y="4652963"/>
            <a:ext cx="1008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35000H</a:t>
            </a:r>
            <a:endParaRPr lang="zh-CN" altLang="en-US" sz="1800"/>
          </a:p>
        </p:txBody>
      </p:sp>
      <p:sp>
        <p:nvSpPr>
          <p:cNvPr id="31758" name="TextBox 14"/>
          <p:cNvSpPr txBox="1">
            <a:spLocks noChangeArrowheads="1"/>
          </p:cNvSpPr>
          <p:nvPr/>
        </p:nvSpPr>
        <p:spPr bwMode="auto">
          <a:xfrm>
            <a:off x="8101013" y="2470150"/>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0000H</a:t>
            </a:r>
            <a:endParaRPr lang="zh-CN" altLang="en-US" sz="1800"/>
          </a:p>
        </p:txBody>
      </p:sp>
      <p:sp>
        <p:nvSpPr>
          <p:cNvPr id="31759" name="TextBox 15"/>
          <p:cNvSpPr txBox="1">
            <a:spLocks noChangeArrowheads="1"/>
          </p:cNvSpPr>
          <p:nvPr/>
        </p:nvSpPr>
        <p:spPr bwMode="auto">
          <a:xfrm>
            <a:off x="8124825" y="3171825"/>
            <a:ext cx="911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FFFFH</a:t>
            </a:r>
            <a:endParaRPr lang="zh-CN" altLang="en-US" sz="1800"/>
          </a:p>
        </p:txBody>
      </p:sp>
      <p:sp>
        <p:nvSpPr>
          <p:cNvPr id="31760" name="TextBox 16"/>
          <p:cNvSpPr txBox="1">
            <a:spLocks noChangeArrowheads="1"/>
          </p:cNvSpPr>
          <p:nvPr/>
        </p:nvSpPr>
        <p:spPr bwMode="auto">
          <a:xfrm>
            <a:off x="5256213" y="5030788"/>
            <a:ext cx="35290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Question:</a:t>
            </a:r>
          </a:p>
          <a:p>
            <a:pPr eaLnBrk="1" hangingPunct="1">
              <a:spcBef>
                <a:spcPct val="0"/>
              </a:spcBef>
              <a:buClrTx/>
              <a:buSzTx/>
              <a:buFontTx/>
              <a:buNone/>
            </a:pPr>
            <a:r>
              <a:rPr lang="en-US" altLang="zh-CN" sz="1800"/>
              <a:t>What if the difference between two segment address is little than 64K ?</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7" presetClass="path" presetSubtype="0" accel="50000" decel="50000" fill="hold" nodeType="clickEffect">
                                  <p:stCondLst>
                                    <p:cond delay="0"/>
                                  </p:stCondLst>
                                  <p:childTnLst>
                                    <p:animMotion origin="layout" path="M -0.0802 0.03148 L -0.17534 -0.01621 C -0.19531 -0.02593 -0.22517 -0.03148 -0.25625 -0.03148 C -0.29166 -0.03148 -0.32014 -0.02593 -0.3401 -0.01621 L -0.43455 0.03148 " pathEditMode="relative" rAng="0" ptsTypes="FffFF">
                                      <p:cBhvr>
                                        <p:cTn id="10" dur="2000" fill="hold"/>
                                        <p:tgtEl>
                                          <p:spTgt spid="8"/>
                                        </p:tgtEl>
                                        <p:attrNameLst>
                                          <p:attrName>ppt_x</p:attrName>
                                          <p:attrName>ppt_y</p:attrName>
                                        </p:attrNameLst>
                                      </p:cBhvr>
                                      <p:rCtr x="-17726" y="-3148"/>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nodeType="clickEffect">
                                  <p:stCondLst>
                                    <p:cond delay="0"/>
                                  </p:stCondLst>
                                  <p:childTnLst>
                                    <p:animMotion origin="layout" path="M 1.66667E-6 2.96296E-6 L -0.42518 0.16805 " pathEditMode="relative" rAng="0" ptsTypes="AA">
                                      <p:cBhvr>
                                        <p:cTn id="22" dur="2000" fill="hold"/>
                                        <p:tgtEl>
                                          <p:spTgt spid="9"/>
                                        </p:tgtEl>
                                        <p:attrNameLst>
                                          <p:attrName>ppt_x</p:attrName>
                                          <p:attrName>ppt_y</p:attrName>
                                        </p:attrNameLst>
                                      </p:cBhvr>
                                      <p:rCtr x="-21267" y="8403"/>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path" presetSubtype="0" accel="50000" decel="50000" fill="hold" nodeType="clickEffect">
                                  <p:stCondLst>
                                    <p:cond delay="0"/>
                                  </p:stCondLst>
                                  <p:childTnLst>
                                    <p:animMotion origin="layout" path="M -4.72222E-6 -4.44444E-6 L -0.06076 0.19584 C -0.07326 0.23774 -0.10156 0.27917 -0.13715 0.30903 C -0.17812 0.34352 -0.21649 0.35811 -0.25034 0.35487 L -0.40833 0.34213 " pathEditMode="relative" rAng="-1929076" ptsTypes="FffFF">
                                      <p:cBhvr>
                                        <p:cTn id="34" dur="2000" fill="hold"/>
                                        <p:tgtEl>
                                          <p:spTgt spid="10"/>
                                        </p:tgtEl>
                                        <p:attrNameLst>
                                          <p:attrName>ppt_x</p:attrName>
                                          <p:attrName>ppt_y</p:attrName>
                                        </p:attrNameLst>
                                      </p:cBhvr>
                                      <p:rCtr x="-17135" y="24051"/>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32771" name="Rectangle 3"/>
          <p:cNvSpPr>
            <a:spLocks noGrp="1" noChangeArrowheads="1"/>
          </p:cNvSpPr>
          <p:nvPr>
            <p:ph type="body" sz="half" idx="1"/>
          </p:nvPr>
        </p:nvSpPr>
        <p:spPr>
          <a:xfrm>
            <a:off x="395288" y="2349500"/>
            <a:ext cx="2952750" cy="2808288"/>
          </a:xfrm>
        </p:spPr>
        <p:txBody>
          <a:bodyPr/>
          <a:lstStyle/>
          <a:p>
            <a:pPr eaLnBrk="1" hangingPunct="1"/>
            <a:r>
              <a:rPr lang="en-US" altLang="zh-CN" sz="2400" smtClean="0"/>
              <a:t>Overlapping</a:t>
            </a:r>
          </a:p>
          <a:p>
            <a:pPr lvl="1" eaLnBrk="1" hangingPunct="1"/>
            <a:r>
              <a:rPr lang="en-US" altLang="zh-CN" sz="2000" smtClean="0"/>
              <a:t>A single physical address belong to more than one segments.</a:t>
            </a:r>
          </a:p>
          <a:p>
            <a:pPr lvl="1" eaLnBrk="1" hangingPunct="1"/>
            <a:r>
              <a:rPr lang="en-US" altLang="zh-CN" sz="2000" smtClean="0"/>
              <a:t>It often happens between DS and SS</a:t>
            </a:r>
          </a:p>
        </p:txBody>
      </p:sp>
      <p:graphicFrame>
        <p:nvGraphicFramePr>
          <p:cNvPr id="90119" name="Object 7"/>
          <p:cNvGraphicFramePr>
            <a:graphicFrameLocks noGrp="1" noChangeAspect="1"/>
          </p:cNvGraphicFramePr>
          <p:nvPr>
            <p:ph sz="quarter" idx="2"/>
          </p:nvPr>
        </p:nvGraphicFramePr>
        <p:xfrm>
          <a:off x="684213" y="5300663"/>
          <a:ext cx="2663825" cy="1177925"/>
        </p:xfrm>
        <a:graphic>
          <a:graphicData uri="http://schemas.openxmlformats.org/presentationml/2006/ole">
            <mc:AlternateContent xmlns:mc="http://schemas.openxmlformats.org/markup-compatibility/2006">
              <mc:Choice xmlns:v="urn:schemas-microsoft-com:vml" Requires="v">
                <p:oleObj spid="_x0000_s32775" name="Visio" r:id="rId3" imgW="1225731" imgH="541564" progId="Visio.Drawing.11">
                  <p:embed/>
                </p:oleObj>
              </mc:Choice>
              <mc:Fallback>
                <p:oleObj name="Visio" r:id="rId3" imgW="1225731" imgH="541564" progId="Visio.Drawing.11">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300663"/>
                        <a:ext cx="2663825"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0" name="Object 8"/>
          <p:cNvGraphicFramePr>
            <a:graphicFrameLocks noChangeAspect="1"/>
          </p:cNvGraphicFramePr>
          <p:nvPr>
            <p:ph sz="quarter" idx="3"/>
          </p:nvPr>
        </p:nvGraphicFramePr>
        <p:xfrm>
          <a:off x="3348038" y="2565400"/>
          <a:ext cx="5795962" cy="3275013"/>
        </p:xfrm>
        <a:graphic>
          <a:graphicData uri="http://schemas.openxmlformats.org/presentationml/2006/ole">
            <mc:AlternateContent xmlns:mc="http://schemas.openxmlformats.org/markup-compatibility/2006">
              <mc:Choice xmlns:v="urn:schemas-microsoft-com:vml" Requires="v">
                <p:oleObj spid="_x0000_s32776" name="Visio" r:id="rId5" imgW="3557451" imgH="2011680" progId="Visio.Drawing.11">
                  <p:embed/>
                </p:oleObj>
              </mc:Choice>
              <mc:Fallback>
                <p:oleObj name="Visio" r:id="rId5" imgW="3557451" imgH="2011680" progId="Visio.Drawing.11">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2565400"/>
                        <a:ext cx="5795962" cy="327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a:spLocks noChangeArrowheads="1"/>
          </p:cNvSpPr>
          <p:nvPr/>
        </p:nvSpPr>
        <p:spPr bwMode="auto">
          <a:xfrm>
            <a:off x="3132138" y="5805488"/>
            <a:ext cx="60118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F77103"/>
                </a:solidFill>
              </a:rPr>
              <a:t>Danger: Stack size declaration too small is very dangerous in recursive function calling programs. Overlapping may damage the data, or even the program!</a:t>
            </a:r>
            <a:endParaRPr lang="zh-CN" altLang="en-US" sz="1800">
              <a:solidFill>
                <a:srgbClr val="F77103"/>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119"/>
                                        </p:tgtEl>
                                        <p:attrNameLst>
                                          <p:attrName>style.visibility</p:attrName>
                                        </p:attrNameLst>
                                      </p:cBhvr>
                                      <p:to>
                                        <p:strVal val="visible"/>
                                      </p:to>
                                    </p:set>
                                    <p:animEffect transition="in" filter="blinds(horizontal)">
                                      <p:cBhvr>
                                        <p:cTn id="7" dur="500"/>
                                        <p:tgtEl>
                                          <p:spTgt spid="901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0120"/>
                                        </p:tgtEl>
                                        <p:attrNameLst>
                                          <p:attrName>style.visibility</p:attrName>
                                        </p:attrNameLst>
                                      </p:cBhvr>
                                      <p:to>
                                        <p:strVal val="visible"/>
                                      </p:to>
                                    </p:set>
                                    <p:animEffect transition="in" filter="checkerboard(across)">
                                      <p:cBhvr>
                                        <p:cTn id="12" dur="500"/>
                                        <p:tgtEl>
                                          <p:spTgt spid="901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p:txBody>
          <a:bodyPr/>
          <a:lstStyle/>
          <a:p>
            <a:pPr eaLnBrk="1" hangingPunct="1"/>
            <a:r>
              <a:rPr lang="en-US" altLang="zh-CN" smtClean="0"/>
              <a:t>Section1.2 Inside the 8086</a:t>
            </a:r>
          </a:p>
        </p:txBody>
      </p:sp>
      <p:graphicFrame>
        <p:nvGraphicFramePr>
          <p:cNvPr id="55351" name="Group 55">
            <a:extLst>
              <a:ext uri="{FF2B5EF4-FFF2-40B4-BE49-F238E27FC236}">
                <a16:creationId xmlns:a16="http://schemas.microsoft.com/office/drawing/2014/main" xmlns="" id="{36F1B2A2-B064-40A8-AA45-EAC790E7972A}"/>
              </a:ext>
            </a:extLst>
          </p:cNvPr>
          <p:cNvGraphicFramePr>
            <a:graphicFrameLocks noGrp="1"/>
          </p:cNvGraphicFramePr>
          <p:nvPr>
            <p:ph idx="1"/>
          </p:nvPr>
        </p:nvGraphicFramePr>
        <p:xfrm>
          <a:off x="468313" y="2362200"/>
          <a:ext cx="8351837" cy="3657600"/>
        </p:xfrm>
        <a:graphic>
          <a:graphicData uri="http://schemas.openxmlformats.org/drawingml/2006/table">
            <a:tbl>
              <a:tblPr/>
              <a:tblGrid>
                <a:gridCol w="1655762">
                  <a:extLst>
                    <a:ext uri="{9D8B030D-6E8A-4147-A177-3AD203B41FA5}">
                      <a16:colId xmlns:a16="http://schemas.microsoft.com/office/drawing/2014/main" xmlns="" val="20000"/>
                    </a:ext>
                  </a:extLst>
                </a:gridCol>
                <a:gridCol w="792163">
                  <a:extLst>
                    <a:ext uri="{9D8B030D-6E8A-4147-A177-3AD203B41FA5}">
                      <a16:colId xmlns:a16="http://schemas.microsoft.com/office/drawing/2014/main" xmlns="" val="20001"/>
                    </a:ext>
                  </a:extLst>
                </a:gridCol>
                <a:gridCol w="5903912">
                  <a:extLst>
                    <a:ext uri="{9D8B030D-6E8A-4147-A177-3AD203B41FA5}">
                      <a16:colId xmlns:a16="http://schemas.microsoft.com/office/drawing/2014/main" xmlns="" val="20002"/>
                    </a:ext>
                  </a:extLst>
                </a:gridCol>
              </a:tblGrid>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Register Names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27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General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AX,BX,CX,DX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AH,AL,BH,BL,CH,CL,DH,DL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Pointer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SP(stack pointer), BP(base pointer)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127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SI(source index), DI(destination index)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Segment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CS(code), DS(data), SS(stack), ES(extra)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Instruction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IP(instruction pointer)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FR(flag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pPr eaLnBrk="1" hangingPunct="1"/>
            <a:r>
              <a:rPr lang="en-US" altLang="zh-CN" smtClean="0"/>
              <a:t>Section 1.5  The Stack</a:t>
            </a:r>
          </a:p>
        </p:txBody>
      </p:sp>
      <p:sp>
        <p:nvSpPr>
          <p:cNvPr id="33795" name="Rectangle 3"/>
          <p:cNvSpPr>
            <a:spLocks noGrp="1" noChangeArrowheads="1"/>
          </p:cNvSpPr>
          <p:nvPr>
            <p:ph type="body" idx="1"/>
          </p:nvPr>
        </p:nvSpPr>
        <p:spPr>
          <a:xfrm>
            <a:off x="827088" y="2349500"/>
            <a:ext cx="7693025" cy="3724275"/>
          </a:xfrm>
        </p:spPr>
        <p:txBody>
          <a:bodyPr/>
          <a:lstStyle/>
          <a:p>
            <a:pPr eaLnBrk="1" hangingPunct="1"/>
            <a:r>
              <a:rPr lang="en-US" altLang="zh-CN" smtClean="0"/>
              <a:t>What is a stack, and why is it needed?</a:t>
            </a:r>
          </a:p>
          <a:p>
            <a:pPr lvl="1" eaLnBrk="1" hangingPunct="1"/>
            <a:r>
              <a:rPr lang="en-US" altLang="zh-CN" smtClean="0"/>
              <a:t>Stack is a piece of RAM space used by the CPU to store information temporarily;</a:t>
            </a:r>
          </a:p>
          <a:p>
            <a:pPr lvl="1" eaLnBrk="1" hangingPunct="1"/>
            <a:r>
              <a:rPr lang="en-US" altLang="zh-CN" smtClean="0"/>
              <a:t>It is a supplement of internal registers;</a:t>
            </a:r>
          </a:p>
          <a:p>
            <a:pPr lvl="1" eaLnBrk="1" hangingPunct="1"/>
            <a:r>
              <a:rPr lang="en-US" altLang="zh-CN" smtClean="0"/>
              <a:t>The payment of using stack instead of registers is much longer access time.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Grp="1" noChangeArrowheads="1"/>
          </p:cNvSpPr>
          <p:nvPr>
            <p:ph type="title"/>
          </p:nvPr>
        </p:nvSpPr>
        <p:spPr/>
        <p:txBody>
          <a:bodyPr/>
          <a:lstStyle/>
          <a:p>
            <a:pPr eaLnBrk="1" hangingPunct="1"/>
            <a:r>
              <a:rPr lang="en-US" altLang="zh-CN" smtClean="0"/>
              <a:t>Section 1.5  The Stack</a:t>
            </a:r>
          </a:p>
        </p:txBody>
      </p:sp>
      <p:sp>
        <p:nvSpPr>
          <p:cNvPr id="34819" name="Rectangle 3"/>
          <p:cNvSpPr>
            <a:spLocks noGrp="1" noChangeArrowheads="1"/>
          </p:cNvSpPr>
          <p:nvPr>
            <p:ph type="body" idx="1"/>
          </p:nvPr>
        </p:nvSpPr>
        <p:spPr/>
        <p:txBody>
          <a:bodyPr/>
          <a:lstStyle/>
          <a:p>
            <a:pPr eaLnBrk="1" hangingPunct="1">
              <a:lnSpc>
                <a:spcPct val="90000"/>
              </a:lnSpc>
            </a:pPr>
            <a:r>
              <a:rPr lang="en-US" altLang="zh-CN" smtClean="0"/>
              <a:t>How Stacks are accessed</a:t>
            </a:r>
          </a:p>
          <a:p>
            <a:pPr lvl="1" eaLnBrk="1" hangingPunct="1">
              <a:lnSpc>
                <a:spcPct val="90000"/>
              </a:lnSpc>
            </a:pPr>
            <a:r>
              <a:rPr lang="en-US" altLang="zh-CN" smtClean="0"/>
              <a:t>SS (Stack Segment register) and SP (Stack Pointer register); BP (Base Pointer reg)</a:t>
            </a:r>
          </a:p>
          <a:p>
            <a:pPr lvl="1" eaLnBrk="1" hangingPunct="1">
              <a:lnSpc>
                <a:spcPct val="90000"/>
              </a:lnSpc>
            </a:pPr>
            <a:r>
              <a:rPr lang="en-US" altLang="zh-CN" i="1" smtClean="0"/>
              <a:t>Push </a:t>
            </a:r>
            <a:r>
              <a:rPr lang="en-US" altLang="zh-CN" smtClean="0"/>
              <a:t>operation push one register value (16-bit) onto the stack; the SP decreases by 2;</a:t>
            </a:r>
          </a:p>
          <a:p>
            <a:pPr lvl="1" eaLnBrk="1" hangingPunct="1">
              <a:lnSpc>
                <a:spcPct val="90000"/>
              </a:lnSpc>
            </a:pPr>
            <a:r>
              <a:rPr lang="en-US" altLang="zh-CN" smtClean="0"/>
              <a:t>Pop operation popped a value in stack off, and store it into a register; the SP increases by 2;</a:t>
            </a:r>
          </a:p>
          <a:p>
            <a:pPr lvl="1" eaLnBrk="1" hangingPunct="1">
              <a:lnSpc>
                <a:spcPct val="90000"/>
              </a:lnSpc>
            </a:pPr>
            <a:r>
              <a:rPr lang="en-US" altLang="zh-CN" smtClean="0"/>
              <a:t>Most in the case, CS and SS are located at opposite ends of he RAM memory. </a:t>
            </a:r>
          </a:p>
          <a:p>
            <a:pPr lvl="1" eaLnBrk="1" hangingPunct="1">
              <a:lnSpc>
                <a:spcPct val="90000"/>
              </a:lnSpc>
            </a:pPr>
            <a:endParaRPr lang="en-US" altLang="zh-CN"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p:txBody>
          <a:bodyPr/>
          <a:lstStyle/>
          <a:p>
            <a:pPr eaLnBrk="1" hangingPunct="1"/>
            <a:r>
              <a:rPr lang="en-US" altLang="zh-CN" smtClean="0"/>
              <a:t>Section 1.5  The Stack</a:t>
            </a:r>
          </a:p>
        </p:txBody>
      </p:sp>
      <p:sp>
        <p:nvSpPr>
          <p:cNvPr id="35843" name="Rectangle 3"/>
          <p:cNvSpPr>
            <a:spLocks noGrp="1" noChangeArrowheads="1"/>
          </p:cNvSpPr>
          <p:nvPr>
            <p:ph type="body" sz="half" idx="1"/>
          </p:nvPr>
        </p:nvSpPr>
        <p:spPr>
          <a:xfrm>
            <a:off x="838200" y="2362200"/>
            <a:ext cx="7262813" cy="779463"/>
          </a:xfrm>
        </p:spPr>
        <p:txBody>
          <a:bodyPr/>
          <a:lstStyle/>
          <a:p>
            <a:pPr eaLnBrk="1" hangingPunct="1">
              <a:lnSpc>
                <a:spcPct val="80000"/>
              </a:lnSpc>
            </a:pPr>
            <a:r>
              <a:rPr lang="en-US" altLang="zh-CN" sz="1800" smtClean="0"/>
              <a:t>Example 1-6</a:t>
            </a:r>
          </a:p>
          <a:p>
            <a:pPr lvl="1" eaLnBrk="1" hangingPunct="1">
              <a:lnSpc>
                <a:spcPct val="80000"/>
              </a:lnSpc>
            </a:pPr>
            <a:r>
              <a:rPr lang="en-US" altLang="zh-CN" sz="1600" smtClean="0"/>
              <a:t>Assuming that SP=1236, DI=85C2, DX=5F93, AX=24B6. show the contents of the stack as each of the following instructions is executed.</a:t>
            </a:r>
          </a:p>
          <a:p>
            <a:pPr lvl="1" eaLnBrk="1" hangingPunct="1">
              <a:lnSpc>
                <a:spcPct val="80000"/>
              </a:lnSpc>
            </a:pPr>
            <a:endParaRPr lang="en-US" altLang="zh-CN" sz="1600" smtClean="0"/>
          </a:p>
        </p:txBody>
      </p:sp>
      <p:sp>
        <p:nvSpPr>
          <p:cNvPr id="35844" name="Rectangle 4"/>
          <p:cNvSpPr>
            <a:spLocks noChangeArrowheads="1"/>
          </p:cNvSpPr>
          <p:nvPr/>
        </p:nvSpPr>
        <p:spPr bwMode="auto">
          <a:xfrm>
            <a:off x="468313" y="3500438"/>
            <a:ext cx="12954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solidFill>
                  <a:schemeClr val="tx2"/>
                </a:solidFill>
              </a:rPr>
              <a:t>PUSH AX</a:t>
            </a:r>
          </a:p>
          <a:p>
            <a:pPr eaLnBrk="1" hangingPunct="1">
              <a:spcBef>
                <a:spcPct val="0"/>
              </a:spcBef>
              <a:buClrTx/>
              <a:buSzTx/>
              <a:buFontTx/>
              <a:buNone/>
            </a:pPr>
            <a:r>
              <a:rPr lang="en-US" altLang="zh-CN" sz="1800" b="1">
                <a:solidFill>
                  <a:schemeClr val="tx2"/>
                </a:solidFill>
              </a:rPr>
              <a:t>PUSH DI</a:t>
            </a:r>
          </a:p>
          <a:p>
            <a:pPr eaLnBrk="1" hangingPunct="1">
              <a:spcBef>
                <a:spcPct val="0"/>
              </a:spcBef>
              <a:buClrTx/>
              <a:buSzTx/>
              <a:buFontTx/>
              <a:buNone/>
            </a:pPr>
            <a:r>
              <a:rPr lang="en-US" altLang="zh-CN" sz="1800" b="1">
                <a:solidFill>
                  <a:schemeClr val="tx2"/>
                </a:solidFill>
              </a:rPr>
              <a:t>PUSH DX</a:t>
            </a:r>
          </a:p>
        </p:txBody>
      </p:sp>
      <p:graphicFrame>
        <p:nvGraphicFramePr>
          <p:cNvPr id="87049" name="Object 9"/>
          <p:cNvGraphicFramePr>
            <a:graphicFrameLocks noChangeAspect="1"/>
          </p:cNvGraphicFramePr>
          <p:nvPr>
            <p:ph sz="quarter" idx="3"/>
          </p:nvPr>
        </p:nvGraphicFramePr>
        <p:xfrm>
          <a:off x="3924300" y="3213100"/>
          <a:ext cx="1289050" cy="3384550"/>
        </p:xfrm>
        <a:graphic>
          <a:graphicData uri="http://schemas.openxmlformats.org/presentationml/2006/ole">
            <mc:AlternateContent xmlns:mc="http://schemas.openxmlformats.org/markup-compatibility/2006">
              <mc:Choice xmlns:v="urn:schemas-microsoft-com:vml" Requires="v">
                <p:oleObj spid="_x0000_s35849" name="Visio" r:id="rId3" imgW="782683" imgH="2057944" progId="Visio.Drawing.11">
                  <p:embed/>
                </p:oleObj>
              </mc:Choice>
              <mc:Fallback>
                <p:oleObj name="Visio" r:id="rId3" imgW="782683" imgH="2057944"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3213100"/>
                        <a:ext cx="1289050" cy="338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5846" name="Object 10"/>
          <p:cNvGraphicFramePr>
            <a:graphicFrameLocks noChangeAspect="1"/>
          </p:cNvGraphicFramePr>
          <p:nvPr>
            <p:ph sz="quarter" idx="2"/>
          </p:nvPr>
        </p:nvGraphicFramePr>
        <p:xfrm>
          <a:off x="1763713" y="3213100"/>
          <a:ext cx="2016125" cy="3311525"/>
        </p:xfrm>
        <a:graphic>
          <a:graphicData uri="http://schemas.openxmlformats.org/presentationml/2006/ole">
            <mc:AlternateContent xmlns:mc="http://schemas.openxmlformats.org/markup-compatibility/2006">
              <mc:Choice xmlns:v="urn:schemas-microsoft-com:vml" Requires="v">
                <p:oleObj spid="_x0000_s35850" name="Visio" r:id="rId5" imgW="1215934" imgH="1996984" progId="Visio.Drawing.11">
                  <p:embed/>
                </p:oleObj>
              </mc:Choice>
              <mc:Fallback>
                <p:oleObj name="Visio" r:id="rId5" imgW="1215934" imgH="1996984" progId="Visio.Drawing.11">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213100"/>
                        <a:ext cx="2016125" cy="331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7051" name="Object 11"/>
          <p:cNvGraphicFramePr>
            <a:graphicFrameLocks noChangeAspect="1"/>
          </p:cNvGraphicFramePr>
          <p:nvPr/>
        </p:nvGraphicFramePr>
        <p:xfrm>
          <a:off x="5435600" y="3213100"/>
          <a:ext cx="1300163" cy="3455988"/>
        </p:xfrm>
        <a:graphic>
          <a:graphicData uri="http://schemas.openxmlformats.org/presentationml/2006/ole">
            <mc:AlternateContent xmlns:mc="http://schemas.openxmlformats.org/markup-compatibility/2006">
              <mc:Choice xmlns:v="urn:schemas-microsoft-com:vml" Requires="v">
                <p:oleObj spid="_x0000_s35851" name="Visio" r:id="rId7" imgW="775063" imgH="2057944" progId="Visio.Drawing.11">
                  <p:embed/>
                </p:oleObj>
              </mc:Choice>
              <mc:Fallback>
                <p:oleObj name="Visio" r:id="rId7" imgW="775063" imgH="2057944" progId="Visio.Drawing.11">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3213100"/>
                        <a:ext cx="1300163"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2" name="Object 12"/>
          <p:cNvGraphicFramePr>
            <a:graphicFrameLocks noChangeAspect="1"/>
          </p:cNvGraphicFramePr>
          <p:nvPr/>
        </p:nvGraphicFramePr>
        <p:xfrm>
          <a:off x="7164388" y="3213100"/>
          <a:ext cx="1287462" cy="3384550"/>
        </p:xfrm>
        <a:graphic>
          <a:graphicData uri="http://schemas.openxmlformats.org/presentationml/2006/ole">
            <mc:AlternateContent xmlns:mc="http://schemas.openxmlformats.org/markup-compatibility/2006">
              <mc:Choice xmlns:v="urn:schemas-microsoft-com:vml" Requires="v">
                <p:oleObj spid="_x0000_s35852" name="Visio" r:id="rId9" imgW="782683" imgH="2057944" progId="Visio.Drawing.11">
                  <p:embed/>
                </p:oleObj>
              </mc:Choice>
              <mc:Fallback>
                <p:oleObj name="Visio" r:id="rId9" imgW="782683" imgH="2057944" progId="Visio.Drawing.11">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4388" y="3213100"/>
                        <a:ext cx="1287462"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49"/>
                                        </p:tgtEl>
                                        <p:attrNameLst>
                                          <p:attrName>style.visibility</p:attrName>
                                        </p:attrNameLst>
                                      </p:cBhvr>
                                      <p:to>
                                        <p:strVal val="visible"/>
                                      </p:to>
                                    </p:set>
                                    <p:animEffect transition="in" filter="blinds(horizontal)">
                                      <p:cBhvr>
                                        <p:cTn id="7" dur="500"/>
                                        <p:tgtEl>
                                          <p:spTgt spid="870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051"/>
                                        </p:tgtEl>
                                        <p:attrNameLst>
                                          <p:attrName>style.visibility</p:attrName>
                                        </p:attrNameLst>
                                      </p:cBhvr>
                                      <p:to>
                                        <p:strVal val="visible"/>
                                      </p:to>
                                    </p:set>
                                    <p:animEffect transition="in" filter="blinds(horizontal)">
                                      <p:cBhvr>
                                        <p:cTn id="12" dur="500"/>
                                        <p:tgtEl>
                                          <p:spTgt spid="87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052"/>
                                        </p:tgtEl>
                                        <p:attrNameLst>
                                          <p:attrName>style.visibility</p:attrName>
                                        </p:attrNameLst>
                                      </p:cBhvr>
                                      <p:to>
                                        <p:strVal val="visible"/>
                                      </p:to>
                                    </p:set>
                                    <p:animEffect transition="in" filter="blinds(horizontal)">
                                      <p:cBhvr>
                                        <p:cTn id="17" dur="500"/>
                                        <p:tgtEl>
                                          <p:spTgt spid="87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pPr eaLnBrk="1" hangingPunct="1"/>
            <a:r>
              <a:rPr lang="en-US" altLang="zh-CN" smtClean="0"/>
              <a:t>Allocation of program segments </a:t>
            </a:r>
            <a:endParaRPr lang="zh-CN" altLang="en-US" smtClean="0"/>
          </a:p>
        </p:txBody>
      </p:sp>
      <p:sp>
        <p:nvSpPr>
          <p:cNvPr id="4" name="矩形 3">
            <a:extLst>
              <a:ext uri="{FF2B5EF4-FFF2-40B4-BE49-F238E27FC236}">
                <a16:creationId xmlns:a16="http://schemas.microsoft.com/office/drawing/2014/main" xmlns="" id="{FABA15EA-29D1-46FD-8311-92F46DD721B9}"/>
              </a:ext>
            </a:extLst>
          </p:cNvPr>
          <p:cNvSpPr/>
          <p:nvPr/>
        </p:nvSpPr>
        <p:spPr>
          <a:xfrm>
            <a:off x="2051050" y="2420938"/>
            <a:ext cx="2089150" cy="3960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剪去单角的矩形 4">
            <a:extLst>
              <a:ext uri="{FF2B5EF4-FFF2-40B4-BE49-F238E27FC236}">
                <a16:creationId xmlns:a16="http://schemas.microsoft.com/office/drawing/2014/main" xmlns="" id="{66C9D6CA-2315-4D33-AFF5-9B7223254159}"/>
              </a:ext>
            </a:extLst>
          </p:cNvPr>
          <p:cNvSpPr/>
          <p:nvPr/>
        </p:nvSpPr>
        <p:spPr>
          <a:xfrm>
            <a:off x="6227763" y="2636838"/>
            <a:ext cx="1873250" cy="7207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6869" name="TextBox 5"/>
          <p:cNvSpPr txBox="1">
            <a:spLocks noChangeArrowheads="1"/>
          </p:cNvSpPr>
          <p:nvPr/>
        </p:nvSpPr>
        <p:spPr bwMode="auto">
          <a:xfrm>
            <a:off x="971550" y="2266950"/>
            <a:ext cx="100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00000H</a:t>
            </a:r>
            <a:endParaRPr lang="zh-CN" altLang="en-US" sz="1800"/>
          </a:p>
        </p:txBody>
      </p:sp>
      <p:sp>
        <p:nvSpPr>
          <p:cNvPr id="36870" name="TextBox 6"/>
          <p:cNvSpPr txBox="1">
            <a:spLocks noChangeArrowheads="1"/>
          </p:cNvSpPr>
          <p:nvPr/>
        </p:nvSpPr>
        <p:spPr bwMode="auto">
          <a:xfrm>
            <a:off x="900113" y="6196013"/>
            <a:ext cx="1150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FFFFFH</a:t>
            </a:r>
            <a:endParaRPr lang="zh-CN" altLang="en-US" sz="1800"/>
          </a:p>
        </p:txBody>
      </p:sp>
      <p:sp>
        <p:nvSpPr>
          <p:cNvPr id="8" name="剪去单角的矩形 7">
            <a:extLst>
              <a:ext uri="{FF2B5EF4-FFF2-40B4-BE49-F238E27FC236}">
                <a16:creationId xmlns:a16="http://schemas.microsoft.com/office/drawing/2014/main" xmlns="" id="{DF4E6923-951A-4A49-AB70-B7C3FECCFE30}"/>
              </a:ext>
            </a:extLst>
          </p:cNvPr>
          <p:cNvSpPr/>
          <p:nvPr/>
        </p:nvSpPr>
        <p:spPr>
          <a:xfrm>
            <a:off x="6170613" y="2636838"/>
            <a:ext cx="1871662" cy="1192212"/>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剪去单角的矩形 8">
            <a:extLst>
              <a:ext uri="{FF2B5EF4-FFF2-40B4-BE49-F238E27FC236}">
                <a16:creationId xmlns:a16="http://schemas.microsoft.com/office/drawing/2014/main" xmlns="" id="{797E9C0B-A190-45A6-96F0-0352A1029F72}"/>
              </a:ext>
            </a:extLst>
          </p:cNvPr>
          <p:cNvSpPr/>
          <p:nvPr/>
        </p:nvSpPr>
        <p:spPr>
          <a:xfrm>
            <a:off x="6084888" y="2622550"/>
            <a:ext cx="1871662" cy="1206500"/>
          </a:xfrm>
          <a:prstGeom prst="snip1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剪去单角的矩形 9">
            <a:extLst>
              <a:ext uri="{FF2B5EF4-FFF2-40B4-BE49-F238E27FC236}">
                <a16:creationId xmlns:a16="http://schemas.microsoft.com/office/drawing/2014/main" xmlns="" id="{73250DD8-670D-4614-8EF6-3C637311246C}"/>
              </a:ext>
            </a:extLst>
          </p:cNvPr>
          <p:cNvSpPr/>
          <p:nvPr/>
        </p:nvSpPr>
        <p:spPr>
          <a:xfrm>
            <a:off x="6011863" y="2636838"/>
            <a:ext cx="1873250" cy="1192212"/>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6874" name="TextBox 10"/>
          <p:cNvSpPr txBox="1">
            <a:spLocks noChangeArrowheads="1"/>
          </p:cNvSpPr>
          <p:nvPr/>
        </p:nvSpPr>
        <p:spPr bwMode="auto">
          <a:xfrm>
            <a:off x="6011863" y="2236788"/>
            <a:ext cx="1728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Our Programs</a:t>
            </a:r>
            <a:endParaRPr lang="zh-CN" altLang="en-US" sz="1800"/>
          </a:p>
        </p:txBody>
      </p:sp>
      <p:sp>
        <p:nvSpPr>
          <p:cNvPr id="12" name="TextBox 11"/>
          <p:cNvSpPr txBox="1">
            <a:spLocks noChangeArrowheads="1"/>
          </p:cNvSpPr>
          <p:nvPr/>
        </p:nvSpPr>
        <p:spPr bwMode="auto">
          <a:xfrm>
            <a:off x="971550" y="2817813"/>
            <a:ext cx="1008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10000H</a:t>
            </a:r>
            <a:endParaRPr lang="zh-CN" altLang="en-US" sz="1800"/>
          </a:p>
        </p:txBody>
      </p:sp>
      <p:sp>
        <p:nvSpPr>
          <p:cNvPr id="13" name="TextBox 12"/>
          <p:cNvSpPr txBox="1">
            <a:spLocks noChangeArrowheads="1"/>
          </p:cNvSpPr>
          <p:nvPr/>
        </p:nvSpPr>
        <p:spPr bwMode="auto">
          <a:xfrm>
            <a:off x="971550" y="3275013"/>
            <a:ext cx="1049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10E00H</a:t>
            </a:r>
            <a:endParaRPr lang="zh-CN" altLang="en-US" sz="1800"/>
          </a:p>
        </p:txBody>
      </p:sp>
      <p:sp>
        <p:nvSpPr>
          <p:cNvPr id="14" name="TextBox 13"/>
          <p:cNvSpPr txBox="1">
            <a:spLocks noChangeArrowheads="1"/>
          </p:cNvSpPr>
          <p:nvPr/>
        </p:nvSpPr>
        <p:spPr bwMode="auto">
          <a:xfrm>
            <a:off x="971550" y="3933825"/>
            <a:ext cx="1028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20E00H</a:t>
            </a:r>
            <a:endParaRPr lang="zh-CN" altLang="en-US" sz="1800"/>
          </a:p>
        </p:txBody>
      </p:sp>
      <p:sp>
        <p:nvSpPr>
          <p:cNvPr id="36878" name="TextBox 14"/>
          <p:cNvSpPr txBox="1">
            <a:spLocks noChangeArrowheads="1"/>
          </p:cNvSpPr>
          <p:nvPr/>
        </p:nvSpPr>
        <p:spPr bwMode="auto">
          <a:xfrm>
            <a:off x="8101013" y="2470150"/>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0000H</a:t>
            </a:r>
            <a:endParaRPr lang="zh-CN" altLang="en-US" sz="1800"/>
          </a:p>
        </p:txBody>
      </p:sp>
      <p:sp>
        <p:nvSpPr>
          <p:cNvPr id="36879" name="TextBox 15"/>
          <p:cNvSpPr txBox="1">
            <a:spLocks noChangeArrowheads="1"/>
          </p:cNvSpPr>
          <p:nvPr/>
        </p:nvSpPr>
        <p:spPr bwMode="auto">
          <a:xfrm>
            <a:off x="8124825" y="3171825"/>
            <a:ext cx="911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FFFFH</a:t>
            </a:r>
            <a:endParaRPr lang="zh-CN" altLang="en-US" sz="1800"/>
          </a:p>
        </p:txBody>
      </p:sp>
      <p:sp>
        <p:nvSpPr>
          <p:cNvPr id="29712" name="TextBox 16"/>
          <p:cNvSpPr txBox="1">
            <a:spLocks noChangeArrowheads="1"/>
          </p:cNvSpPr>
          <p:nvPr/>
        </p:nvSpPr>
        <p:spPr bwMode="auto">
          <a:xfrm>
            <a:off x="4476750" y="4271963"/>
            <a:ext cx="44656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Most in the case, CS and SS are located at opposite ends of he RAM memory.</a:t>
            </a:r>
          </a:p>
          <a:p>
            <a:pPr eaLnBrk="1" hangingPunct="1">
              <a:spcBef>
                <a:spcPct val="0"/>
              </a:spcBef>
              <a:buClrTx/>
              <a:buSzTx/>
              <a:buFontTx/>
              <a:buNone/>
            </a:pPr>
            <a:r>
              <a:rPr lang="en-US" altLang="zh-CN" sz="1800"/>
              <a:t> And in Model Small of assemble, memory space allocated are always depressed. SS, DS and CS will share a block of physical memory, and overlap each other.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7" presetClass="path" presetSubtype="0" accel="50000" decel="50000" fill="hold" nodeType="clickEffect">
                                  <p:stCondLst>
                                    <p:cond delay="0"/>
                                  </p:stCondLst>
                                  <p:childTnLst>
                                    <p:animMotion origin="layout" path="M -0.0802 -0.0132 L -0.17534 -0.02709 C -0.19531 -0.0301 -0.22517 -0.03149 -0.25625 -0.03149 C -0.29166 -0.03149 -0.32014 -0.0301 -0.3401 -0.02709 L -0.43455 -0.0132 " pathEditMode="relative" rAng="0" ptsTypes="FffFF">
                                      <p:cBhvr>
                                        <p:cTn id="10" dur="2000" fill="hold"/>
                                        <p:tgtEl>
                                          <p:spTgt spid="8"/>
                                        </p:tgtEl>
                                        <p:attrNameLst>
                                          <p:attrName>ppt_x</p:attrName>
                                          <p:attrName>ppt_y</p:attrName>
                                        </p:attrNameLst>
                                      </p:cBhvr>
                                      <p:rCtr x="-17726" y="-926"/>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nodeType="clickEffect">
                                  <p:stCondLst>
                                    <p:cond delay="0"/>
                                  </p:stCondLst>
                                  <p:childTnLst>
                                    <p:animMotion origin="layout" path="M 1.66667E-6 -3.7037E-6 L -0.41736 0.0801 " pathEditMode="relative" rAng="0" ptsTypes="AA">
                                      <p:cBhvr>
                                        <p:cTn id="22" dur="2000" fill="hold"/>
                                        <p:tgtEl>
                                          <p:spTgt spid="9"/>
                                        </p:tgtEl>
                                        <p:attrNameLst>
                                          <p:attrName>ppt_x</p:attrName>
                                          <p:attrName>ppt_y</p:attrName>
                                        </p:attrNameLst>
                                      </p:cBhvr>
                                      <p:rCtr x="-20868" y="4005"/>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path" presetSubtype="0" accel="50000" decel="50000" fill="hold" nodeType="clickEffect">
                                  <p:stCondLst>
                                    <p:cond delay="0"/>
                                  </p:stCondLst>
                                  <p:childTnLst>
                                    <p:animMotion origin="layout" path="M 2.5E-6 -3.7037E-7 L -0.0941 0.16088 C -0.1125 0.19537 -0.14531 0.22083 -0.18264 0.23079 C -0.22466 0.24352 -0.26042 0.23657 -0.28872 0.21458 L -0.41997 0.11528 " pathEditMode="relative" rAng="-695789" ptsTypes="FffFF">
                                      <p:cBhvr>
                                        <p:cTn id="34" dur="2000" fill="hold"/>
                                        <p:tgtEl>
                                          <p:spTgt spid="10"/>
                                        </p:tgtEl>
                                        <p:attrNameLst>
                                          <p:attrName>ppt_x</p:attrName>
                                          <p:attrName>ppt_y</p:attrName>
                                        </p:attrNameLst>
                                      </p:cBhvr>
                                      <p:rCtr x="-19653" y="14491"/>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9712"/>
                                        </p:tgtEl>
                                        <p:attrNameLst>
                                          <p:attrName>style.visibility</p:attrName>
                                        </p:attrNameLst>
                                      </p:cBhvr>
                                      <p:to>
                                        <p:strVal val="visible"/>
                                      </p:to>
                                    </p:set>
                                    <p:animEffect transition="in" filter="fade">
                                      <p:cBhvr>
                                        <p:cTn id="43" dur="1000"/>
                                        <p:tgtEl>
                                          <p:spTgt spid="29712"/>
                                        </p:tgtEl>
                                      </p:cBhvr>
                                    </p:animEffect>
                                    <p:anim calcmode="lin" valueType="num">
                                      <p:cBhvr>
                                        <p:cTn id="44" dur="1000" fill="hold"/>
                                        <p:tgtEl>
                                          <p:spTgt spid="29712"/>
                                        </p:tgtEl>
                                        <p:attrNameLst>
                                          <p:attrName>ppt_x</p:attrName>
                                        </p:attrNameLst>
                                      </p:cBhvr>
                                      <p:tavLst>
                                        <p:tav tm="0">
                                          <p:val>
                                            <p:strVal val="#ppt_x"/>
                                          </p:val>
                                        </p:tav>
                                        <p:tav tm="100000">
                                          <p:val>
                                            <p:strVal val="#ppt_x"/>
                                          </p:val>
                                        </p:tav>
                                      </p:tavLst>
                                    </p:anim>
                                    <p:anim calcmode="lin" valueType="num">
                                      <p:cBhvr>
                                        <p:cTn id="45" dur="1000" fill="hold"/>
                                        <p:tgtEl>
                                          <p:spTgt spid="297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97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r>
              <a:rPr lang="en-US" altLang="zh-CN" smtClean="0"/>
              <a:t>Stack in sub function calling</a:t>
            </a:r>
            <a:endParaRPr lang="zh-CN" altLang="en-US" smtClean="0"/>
          </a:p>
        </p:txBody>
      </p:sp>
      <p:sp>
        <p:nvSpPr>
          <p:cNvPr id="37891" name="TextBox 3"/>
          <p:cNvSpPr txBox="1">
            <a:spLocks noChangeArrowheads="1"/>
          </p:cNvSpPr>
          <p:nvPr/>
        </p:nvSpPr>
        <p:spPr bwMode="auto">
          <a:xfrm>
            <a:off x="703263" y="2205038"/>
            <a:ext cx="5453062"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Int  do_sum(int* num, int len);</a:t>
            </a:r>
          </a:p>
          <a:p>
            <a:pPr eaLnBrk="1" hangingPunct="1">
              <a:spcBef>
                <a:spcPct val="0"/>
              </a:spcBef>
              <a:buClrTx/>
              <a:buSzTx/>
              <a:buFontTx/>
              <a:buNone/>
            </a:pPr>
            <a:r>
              <a:rPr lang="en-US" altLang="zh-CN" sz="1800"/>
              <a:t>Main()</a:t>
            </a:r>
          </a:p>
          <a:p>
            <a:pPr eaLnBrk="1" hangingPunct="1">
              <a:spcBef>
                <a:spcPct val="0"/>
              </a:spcBef>
              <a:buClrTx/>
              <a:buSzTx/>
              <a:buFontTx/>
              <a:buNone/>
            </a:pPr>
            <a:r>
              <a:rPr lang="en-US" altLang="zh-CN" sz="1800"/>
              <a:t>{   </a:t>
            </a:r>
          </a:p>
          <a:p>
            <a:pPr eaLnBrk="1" hangingPunct="1">
              <a:spcBef>
                <a:spcPct val="0"/>
              </a:spcBef>
              <a:buClrTx/>
              <a:buSzTx/>
              <a:buFontTx/>
              <a:buNone/>
            </a:pPr>
            <a:r>
              <a:rPr lang="en-US" altLang="zh-CN" sz="1800"/>
              <a:t>    int ary_cost[5] = {12,13,14,15,16};</a:t>
            </a:r>
          </a:p>
          <a:p>
            <a:pPr eaLnBrk="1" hangingPunct="1">
              <a:spcBef>
                <a:spcPct val="0"/>
              </a:spcBef>
              <a:buClrTx/>
              <a:buSzTx/>
              <a:buFontTx/>
              <a:buNone/>
            </a:pPr>
            <a:r>
              <a:rPr lang="en-US" altLang="zh-CN" sz="1800"/>
              <a:t>    int sum = 0;</a:t>
            </a:r>
          </a:p>
          <a:p>
            <a:pPr eaLnBrk="1" hangingPunct="1">
              <a:spcBef>
                <a:spcPct val="0"/>
              </a:spcBef>
              <a:buClrTx/>
              <a:buSzTx/>
              <a:buFontTx/>
              <a:buNone/>
            </a:pPr>
            <a:r>
              <a:rPr lang="en-US" altLang="zh-CN" sz="1800"/>
              <a:t>    do_sum(ary_cost);  //CS:IP = CS:0010;</a:t>
            </a:r>
          </a:p>
          <a:p>
            <a:pPr eaLnBrk="1" hangingPunct="1">
              <a:spcBef>
                <a:spcPct val="0"/>
              </a:spcBef>
              <a:buClrTx/>
              <a:buSzTx/>
              <a:buFontTx/>
              <a:buNone/>
            </a:pPr>
            <a:r>
              <a:rPr lang="en-US" altLang="zh-CN" sz="1800"/>
              <a:t>    printf(“The total cost is: %d”, sum);  //CS:IP=0014</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Int do_sum(int* num, int len)</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    int result = 0;</a:t>
            </a:r>
          </a:p>
          <a:p>
            <a:pPr eaLnBrk="1" hangingPunct="1">
              <a:spcBef>
                <a:spcPct val="0"/>
              </a:spcBef>
              <a:buClrTx/>
              <a:buSzTx/>
              <a:buFontTx/>
              <a:buNone/>
            </a:pPr>
            <a:r>
              <a:rPr lang="en-US" altLang="zh-CN" sz="1800"/>
              <a:t>    for(int i=0; i&lt;len; i++)</a:t>
            </a:r>
          </a:p>
          <a:p>
            <a:pPr eaLnBrk="1" hangingPunct="1">
              <a:spcBef>
                <a:spcPct val="0"/>
              </a:spcBef>
              <a:buClrTx/>
              <a:buSzTx/>
              <a:buFontTx/>
              <a:buNone/>
            </a:pPr>
            <a:r>
              <a:rPr lang="en-US" altLang="zh-CN" sz="1800"/>
              <a:t>    {</a:t>
            </a:r>
          </a:p>
          <a:p>
            <a:pPr eaLnBrk="1" hangingPunct="1">
              <a:spcBef>
                <a:spcPct val="0"/>
              </a:spcBef>
              <a:buClrTx/>
              <a:buSzTx/>
              <a:buFontTx/>
              <a:buNone/>
            </a:pPr>
            <a:r>
              <a:rPr lang="en-US" altLang="zh-CN" sz="1800"/>
              <a:t>         result=result + num[i];</a:t>
            </a:r>
          </a:p>
          <a:p>
            <a:pPr eaLnBrk="1" hangingPunct="1">
              <a:spcBef>
                <a:spcPct val="0"/>
              </a:spcBef>
              <a:buClrTx/>
              <a:buSzTx/>
              <a:buFontTx/>
              <a:buNone/>
            </a:pPr>
            <a:r>
              <a:rPr lang="en-US" altLang="zh-CN" sz="1800"/>
              <a:t>    }</a:t>
            </a:r>
          </a:p>
          <a:p>
            <a:pPr eaLnBrk="1" hangingPunct="1">
              <a:spcBef>
                <a:spcPct val="0"/>
              </a:spcBef>
              <a:buClrTx/>
              <a:buSzTx/>
              <a:buFontTx/>
              <a:buNone/>
            </a:pPr>
            <a:r>
              <a:rPr lang="en-US" altLang="zh-CN" sz="1800"/>
              <a:t>    return result;</a:t>
            </a:r>
          </a:p>
          <a:p>
            <a:pPr eaLnBrk="1" hangingPunct="1">
              <a:spcBef>
                <a:spcPct val="0"/>
              </a:spcBef>
              <a:buClrTx/>
              <a:buSzTx/>
              <a:buFontTx/>
              <a:buNone/>
            </a:pPr>
            <a:r>
              <a:rPr lang="en-US" altLang="zh-CN" sz="1800"/>
              <a:t>} </a:t>
            </a:r>
          </a:p>
          <a:p>
            <a:pPr eaLnBrk="1" hangingPunct="1">
              <a:spcBef>
                <a:spcPct val="0"/>
              </a:spcBef>
              <a:buClrTx/>
              <a:buSzTx/>
              <a:buFontTx/>
              <a:buNone/>
            </a:pPr>
            <a:r>
              <a:rPr lang="en-US" altLang="zh-CN" sz="1800"/>
              <a:t>        </a:t>
            </a:r>
            <a:endParaRPr lang="zh-CN" altLang="en-US" sz="180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3141663"/>
            <a:ext cx="9525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Grp="1" noChangeArrowheads="1"/>
          </p:cNvSpPr>
          <p:nvPr>
            <p:ph type="title"/>
          </p:nvPr>
        </p:nvSpPr>
        <p:spPr/>
        <p:txBody>
          <a:bodyPr/>
          <a:lstStyle/>
          <a:p>
            <a:pPr eaLnBrk="1" hangingPunct="1"/>
            <a:r>
              <a:rPr lang="en-US" altLang="zh-CN" smtClean="0"/>
              <a:t>Section 1.6  Flag Register</a:t>
            </a:r>
          </a:p>
        </p:txBody>
      </p:sp>
      <p:sp>
        <p:nvSpPr>
          <p:cNvPr id="38915" name="Rectangle 3"/>
          <p:cNvSpPr>
            <a:spLocks noGrp="1" noChangeArrowheads="1"/>
          </p:cNvSpPr>
          <p:nvPr>
            <p:ph type="body" sz="half" idx="1"/>
          </p:nvPr>
        </p:nvSpPr>
        <p:spPr/>
        <p:txBody>
          <a:bodyPr/>
          <a:lstStyle/>
          <a:p>
            <a:pPr eaLnBrk="1" hangingPunct="1"/>
            <a:r>
              <a:rPr lang="en-US" altLang="zh-CN" sz="2400" smtClean="0"/>
              <a:t>The FS is used to indicate the processor’s status, or to control the operation of some instructions;</a:t>
            </a:r>
          </a:p>
          <a:p>
            <a:pPr eaLnBrk="1" hangingPunct="1"/>
            <a:r>
              <a:rPr lang="en-US" altLang="zh-CN" sz="2400" smtClean="0"/>
              <a:t>Conditional flags: CF, PF, AF, ZF, SF, OF;</a:t>
            </a:r>
          </a:p>
          <a:p>
            <a:pPr eaLnBrk="1" hangingPunct="1"/>
            <a:r>
              <a:rPr lang="en-US" altLang="zh-CN" sz="2400" smtClean="0"/>
              <a:t>Control flags:DF, IF, TF.</a:t>
            </a:r>
          </a:p>
          <a:p>
            <a:pPr eaLnBrk="1" hangingPunct="1"/>
            <a:endParaRPr lang="en-US" altLang="zh-CN" sz="2400" smtClean="0"/>
          </a:p>
        </p:txBody>
      </p:sp>
      <p:graphicFrame>
        <p:nvGraphicFramePr>
          <p:cNvPr id="38916" name="Object 4"/>
          <p:cNvGraphicFramePr>
            <a:graphicFrameLocks noChangeAspect="1"/>
          </p:cNvGraphicFramePr>
          <p:nvPr>
            <p:ph sz="half" idx="2"/>
          </p:nvPr>
        </p:nvGraphicFramePr>
        <p:xfrm>
          <a:off x="684213" y="4292600"/>
          <a:ext cx="8064500" cy="2120900"/>
        </p:xfrm>
        <a:graphic>
          <a:graphicData uri="http://schemas.openxmlformats.org/presentationml/2006/ole">
            <mc:AlternateContent xmlns:mc="http://schemas.openxmlformats.org/markup-compatibility/2006">
              <mc:Choice xmlns:v="urn:schemas-microsoft-com:vml" Requires="v">
                <p:oleObj spid="_x0000_s38917" name="Visio" r:id="rId3" imgW="4351564" imgH="911679" progId="Visio.Drawing.11">
                  <p:embed/>
                </p:oleObj>
              </mc:Choice>
              <mc:Fallback>
                <p:oleObj name="Visio" r:id="rId3" imgW="4351564" imgH="911679"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292600"/>
                        <a:ext cx="8064500" cy="212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Grp="1" noChangeArrowheads="1"/>
          </p:cNvSpPr>
          <p:nvPr>
            <p:ph type="title"/>
          </p:nvPr>
        </p:nvSpPr>
        <p:spPr/>
        <p:txBody>
          <a:bodyPr/>
          <a:lstStyle/>
          <a:p>
            <a:pPr eaLnBrk="1" hangingPunct="1"/>
            <a:r>
              <a:rPr lang="en-US" altLang="zh-CN" smtClean="0"/>
              <a:t>Section 1.6  Flag Register</a:t>
            </a:r>
          </a:p>
        </p:txBody>
      </p:sp>
      <p:sp>
        <p:nvSpPr>
          <p:cNvPr id="39939" name="Rectangle 3"/>
          <p:cNvSpPr>
            <a:spLocks noGrp="1" noChangeArrowheads="1"/>
          </p:cNvSpPr>
          <p:nvPr>
            <p:ph type="body" idx="1"/>
          </p:nvPr>
        </p:nvSpPr>
        <p:spPr/>
        <p:txBody>
          <a:bodyPr/>
          <a:lstStyle/>
          <a:p>
            <a:pPr eaLnBrk="1" hangingPunct="1">
              <a:lnSpc>
                <a:spcPct val="90000"/>
              </a:lnSpc>
            </a:pPr>
            <a:r>
              <a:rPr lang="en-US" altLang="zh-CN" sz="2000" smtClean="0"/>
              <a:t>CF (carry flag): a carry out from d7 or d15;</a:t>
            </a:r>
          </a:p>
          <a:p>
            <a:pPr eaLnBrk="1" hangingPunct="1">
              <a:lnSpc>
                <a:spcPct val="90000"/>
              </a:lnSpc>
            </a:pPr>
            <a:r>
              <a:rPr lang="en-US" altLang="zh-CN" sz="2000" smtClean="0"/>
              <a:t>PF (parity flag): set PF to make the number of  1s in a byte odd;</a:t>
            </a:r>
          </a:p>
          <a:p>
            <a:pPr eaLnBrk="1" hangingPunct="1">
              <a:lnSpc>
                <a:spcPct val="90000"/>
              </a:lnSpc>
            </a:pPr>
            <a:r>
              <a:rPr lang="en-US" altLang="zh-CN" sz="2000" smtClean="0"/>
              <a:t>AF (Auxiliary carry flag): a carry out from d3 to d4 (often used in BCD arithmetic);</a:t>
            </a:r>
          </a:p>
          <a:p>
            <a:pPr eaLnBrk="1" hangingPunct="1">
              <a:lnSpc>
                <a:spcPct val="90000"/>
              </a:lnSpc>
            </a:pPr>
            <a:r>
              <a:rPr lang="en-US" altLang="zh-CN" sz="2000" smtClean="0"/>
              <a:t>ZF (zero flag): result is zero; </a:t>
            </a:r>
          </a:p>
          <a:p>
            <a:pPr eaLnBrk="1" hangingPunct="1">
              <a:lnSpc>
                <a:spcPct val="90000"/>
              </a:lnSpc>
            </a:pPr>
            <a:r>
              <a:rPr lang="en-US" altLang="zh-CN" sz="2000" smtClean="0"/>
              <a:t>SF (sign flag): result is negative (MSB is “1”);</a:t>
            </a:r>
          </a:p>
          <a:p>
            <a:pPr eaLnBrk="1" hangingPunct="1">
              <a:lnSpc>
                <a:spcPct val="90000"/>
              </a:lnSpc>
            </a:pPr>
            <a:r>
              <a:rPr lang="en-US" altLang="zh-CN" sz="2000" smtClean="0"/>
              <a:t>TF (trap flag): allows the program to single-step;</a:t>
            </a:r>
          </a:p>
          <a:p>
            <a:pPr eaLnBrk="1" hangingPunct="1">
              <a:lnSpc>
                <a:spcPct val="90000"/>
              </a:lnSpc>
            </a:pPr>
            <a:r>
              <a:rPr lang="en-US" altLang="zh-CN" sz="2000" smtClean="0"/>
              <a:t>IF (interrupt flag): enables external maskable interrupt requests;</a:t>
            </a:r>
          </a:p>
          <a:p>
            <a:pPr eaLnBrk="1" hangingPunct="1">
              <a:lnSpc>
                <a:spcPct val="90000"/>
              </a:lnSpc>
            </a:pPr>
            <a:r>
              <a:rPr lang="en-US" altLang="zh-CN" sz="2000" smtClean="0"/>
              <a:t>DF (direction flag): direction of string scanning;</a:t>
            </a:r>
          </a:p>
          <a:p>
            <a:pPr eaLnBrk="1" hangingPunct="1">
              <a:lnSpc>
                <a:spcPct val="90000"/>
              </a:lnSpc>
            </a:pPr>
            <a:r>
              <a:rPr lang="en-US" altLang="zh-CN" sz="2000" smtClean="0"/>
              <a:t>OF (overflow flag): the result of a signed number operation is to large, casuing the high-order bit to overflow into the sign bit.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Grp="1" noChangeArrowheads="1"/>
          </p:cNvSpPr>
          <p:nvPr>
            <p:ph type="title"/>
          </p:nvPr>
        </p:nvSpPr>
        <p:spPr/>
        <p:txBody>
          <a:bodyPr/>
          <a:lstStyle/>
          <a:p>
            <a:pPr eaLnBrk="1" hangingPunct="1"/>
            <a:r>
              <a:rPr lang="en-US" altLang="zh-CN" smtClean="0"/>
              <a:t>Section 1.6  Flag Register</a:t>
            </a:r>
          </a:p>
        </p:txBody>
      </p:sp>
      <p:sp>
        <p:nvSpPr>
          <p:cNvPr id="40963" name="Rectangle 3"/>
          <p:cNvSpPr>
            <a:spLocks noGrp="1" noChangeArrowheads="1"/>
          </p:cNvSpPr>
          <p:nvPr>
            <p:ph type="body" sz="half" idx="1"/>
          </p:nvPr>
        </p:nvSpPr>
        <p:spPr>
          <a:xfrm>
            <a:off x="838200" y="2362200"/>
            <a:ext cx="7693025" cy="1138238"/>
          </a:xfrm>
        </p:spPr>
        <p:txBody>
          <a:bodyPr/>
          <a:lstStyle/>
          <a:p>
            <a:pPr eaLnBrk="1" hangingPunct="1"/>
            <a:r>
              <a:rPr lang="en-US" altLang="zh-CN" sz="2400" smtClean="0"/>
              <a:t>Example 1-10</a:t>
            </a:r>
          </a:p>
          <a:p>
            <a:pPr lvl="1" eaLnBrk="1" hangingPunct="1"/>
            <a:r>
              <a:rPr lang="en-US" altLang="zh-CN" sz="2000" smtClean="0"/>
              <a:t>Show how the flag register is affected by the addition of 38H and 2FH</a:t>
            </a:r>
          </a:p>
          <a:p>
            <a:pPr lvl="1" eaLnBrk="1" hangingPunct="1"/>
            <a:endParaRPr lang="en-US" altLang="zh-CN" sz="2000" smtClean="0"/>
          </a:p>
        </p:txBody>
      </p:sp>
      <p:graphicFrame>
        <p:nvGraphicFramePr>
          <p:cNvPr id="40964" name="Object 4"/>
          <p:cNvGraphicFramePr>
            <a:graphicFrameLocks noChangeAspect="1"/>
          </p:cNvGraphicFramePr>
          <p:nvPr>
            <p:ph sz="half" idx="2"/>
          </p:nvPr>
        </p:nvGraphicFramePr>
        <p:xfrm>
          <a:off x="1619250" y="3429000"/>
          <a:ext cx="6337300" cy="1403350"/>
        </p:xfrm>
        <a:graphic>
          <a:graphicData uri="http://schemas.openxmlformats.org/presentationml/2006/ole">
            <mc:AlternateContent xmlns:mc="http://schemas.openxmlformats.org/markup-compatibility/2006">
              <mc:Choice xmlns:v="urn:schemas-microsoft-com:vml" Requires="v">
                <p:oleObj spid="_x0000_s40966" name="Visio" r:id="rId3" imgW="2332264" imgH="629194" progId="Visio.Drawing.11">
                  <p:embed/>
                </p:oleObj>
              </mc:Choice>
              <mc:Fallback>
                <p:oleObj name="Visio" r:id="rId3" imgW="2332264" imgH="62919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429000"/>
                        <a:ext cx="6337300" cy="140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6261" name="Rectangle 5"/>
          <p:cNvSpPr>
            <a:spLocks noChangeArrowheads="1"/>
          </p:cNvSpPr>
          <p:nvPr/>
        </p:nvSpPr>
        <p:spPr bwMode="auto">
          <a:xfrm>
            <a:off x="468313" y="4868863"/>
            <a:ext cx="8424862"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2000"/>
              <a:t>CF = 0 since there is no carry beyond d7</a:t>
            </a:r>
          </a:p>
          <a:p>
            <a:pPr lvl="1" eaLnBrk="1" hangingPunct="1"/>
            <a:r>
              <a:rPr lang="en-US" altLang="zh-CN" sz="2000"/>
              <a:t>AF = 1 since there is carry from d3 to d4</a:t>
            </a:r>
          </a:p>
          <a:p>
            <a:pPr lvl="1" eaLnBrk="1" hangingPunct="1"/>
            <a:r>
              <a:rPr lang="en-US" altLang="zh-CN" sz="2000"/>
              <a:t>PF = 0 since there is an odd number of 1s in the result</a:t>
            </a:r>
          </a:p>
          <a:p>
            <a:pPr lvl="1" eaLnBrk="1" hangingPunct="1"/>
            <a:r>
              <a:rPr lang="en-US" altLang="zh-CN" sz="2000"/>
              <a:t>ZF = 0 since the result is not zero</a:t>
            </a:r>
          </a:p>
          <a:p>
            <a:pPr lvl="1" eaLnBrk="1" hangingPunct="1"/>
            <a:r>
              <a:rPr lang="en-US" altLang="zh-CN" sz="2000"/>
              <a:t>SF = 0 since d7 of the result is zero</a:t>
            </a:r>
          </a:p>
          <a:p>
            <a:pPr lvl="1" eaLnBrk="1" hangingPunct="1"/>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261"/>
                                        </p:tgtEl>
                                        <p:attrNameLst>
                                          <p:attrName>style.visibility</p:attrName>
                                        </p:attrNameLst>
                                      </p:cBhvr>
                                      <p:to>
                                        <p:strVal val="visible"/>
                                      </p:to>
                                    </p:set>
                                    <p:animEffect transition="in" filter="box(in)">
                                      <p:cBhvr>
                                        <p:cTn id="7" dur="500"/>
                                        <p:tgtEl>
                                          <p:spTgt spid="96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1" nodeType="clickEffect">
                                  <p:stCondLst>
                                    <p:cond delay="0"/>
                                  </p:stCondLst>
                                  <p:childTnLst>
                                    <p:set>
                                      <p:cBhvr>
                                        <p:cTn id="11" dur="1" fill="hold">
                                          <p:stCondLst>
                                            <p:cond delay="0"/>
                                          </p:stCondLst>
                                        </p:cTn>
                                        <p:tgtEl>
                                          <p:spTgt spid="96261"/>
                                        </p:tgtEl>
                                        <p:attrNameLst>
                                          <p:attrName>style.visibility</p:attrName>
                                        </p:attrNameLst>
                                      </p:cBhvr>
                                      <p:to>
                                        <p:strVal val="visible"/>
                                      </p:to>
                                    </p:set>
                                    <p:animEffect transition="in" filter="checkerboard(across)">
                                      <p:cBhvr>
                                        <p:cTn id="12"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p:bldP spid="96261"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p:txBody>
          <a:bodyPr/>
          <a:lstStyle/>
          <a:p>
            <a:pPr eaLnBrk="1" hangingPunct="1"/>
            <a:r>
              <a:rPr lang="en-US" altLang="zh-CN" smtClean="0"/>
              <a:t>Section 1.6  Flag Register</a:t>
            </a:r>
          </a:p>
        </p:txBody>
      </p:sp>
      <p:sp>
        <p:nvSpPr>
          <p:cNvPr id="41987" name="Rectangle 3"/>
          <p:cNvSpPr>
            <a:spLocks noGrp="1" noChangeArrowheads="1"/>
          </p:cNvSpPr>
          <p:nvPr>
            <p:ph type="body" sz="half" idx="1"/>
          </p:nvPr>
        </p:nvSpPr>
        <p:spPr>
          <a:xfrm>
            <a:off x="838200" y="2362200"/>
            <a:ext cx="7693025" cy="1138238"/>
          </a:xfrm>
        </p:spPr>
        <p:txBody>
          <a:bodyPr/>
          <a:lstStyle/>
          <a:p>
            <a:pPr eaLnBrk="1" hangingPunct="1"/>
            <a:r>
              <a:rPr lang="en-US" altLang="zh-CN" sz="2400" smtClean="0"/>
              <a:t>Example 1-13</a:t>
            </a:r>
          </a:p>
          <a:p>
            <a:pPr lvl="1" eaLnBrk="1" hangingPunct="1"/>
            <a:r>
              <a:rPr lang="en-US" altLang="zh-CN" sz="2000" smtClean="0"/>
              <a:t>Show how the flag register is affected by the addition of 34F5H and 95EBH</a:t>
            </a:r>
          </a:p>
          <a:p>
            <a:pPr lvl="1" eaLnBrk="1" hangingPunct="1"/>
            <a:endParaRPr lang="en-US" altLang="zh-CN" sz="2000" smtClean="0"/>
          </a:p>
        </p:txBody>
      </p:sp>
      <p:sp>
        <p:nvSpPr>
          <p:cNvPr id="98309" name="Rectangle 5"/>
          <p:cNvSpPr>
            <a:spLocks noChangeArrowheads="1"/>
          </p:cNvSpPr>
          <p:nvPr/>
        </p:nvSpPr>
        <p:spPr bwMode="auto">
          <a:xfrm>
            <a:off x="468313" y="4868863"/>
            <a:ext cx="8424862"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2000"/>
              <a:t>CF = 0 since there is no carry beyond d15</a:t>
            </a:r>
          </a:p>
          <a:p>
            <a:pPr lvl="1" eaLnBrk="1" hangingPunct="1"/>
            <a:r>
              <a:rPr lang="en-US" altLang="zh-CN" sz="2000"/>
              <a:t>AF = 1 since there is carry from d3 to d4</a:t>
            </a:r>
          </a:p>
          <a:p>
            <a:pPr lvl="1" eaLnBrk="1" hangingPunct="1"/>
            <a:r>
              <a:rPr lang="en-US" altLang="zh-CN" sz="2000"/>
              <a:t>PF = 0 since there is an odd number of 1s in the lower byte</a:t>
            </a:r>
          </a:p>
          <a:p>
            <a:pPr lvl="1" eaLnBrk="1" hangingPunct="1"/>
            <a:r>
              <a:rPr lang="en-US" altLang="zh-CN" sz="2000"/>
              <a:t>ZF = 0 since the result is not zero</a:t>
            </a:r>
          </a:p>
          <a:p>
            <a:pPr lvl="1" eaLnBrk="1" hangingPunct="1"/>
            <a:r>
              <a:rPr lang="en-US" altLang="zh-CN" sz="2000"/>
              <a:t>SF = 1 since d15 of the result is not zero</a:t>
            </a:r>
          </a:p>
          <a:p>
            <a:pPr lvl="1" eaLnBrk="1" hangingPunct="1"/>
            <a:endParaRPr lang="en-US" altLang="zh-CN" sz="2000"/>
          </a:p>
        </p:txBody>
      </p:sp>
      <p:graphicFrame>
        <p:nvGraphicFramePr>
          <p:cNvPr id="41989" name="Object 6"/>
          <p:cNvGraphicFramePr>
            <a:graphicFrameLocks noChangeAspect="1"/>
          </p:cNvGraphicFramePr>
          <p:nvPr>
            <p:ph sz="half" idx="2"/>
          </p:nvPr>
        </p:nvGraphicFramePr>
        <p:xfrm>
          <a:off x="827088" y="3429000"/>
          <a:ext cx="7632700" cy="1458913"/>
        </p:xfrm>
        <a:graphic>
          <a:graphicData uri="http://schemas.openxmlformats.org/presentationml/2006/ole">
            <mc:AlternateContent xmlns:mc="http://schemas.openxmlformats.org/markup-compatibility/2006">
              <mc:Choice xmlns:v="urn:schemas-microsoft-com:vml" Requires="v">
                <p:oleObj spid="_x0000_s41990" name="Visio" r:id="rId3" imgW="1935228" imgH="406190" progId="Visio.Drawing.11">
                  <p:embed/>
                </p:oleObj>
              </mc:Choice>
              <mc:Fallback>
                <p:oleObj name="Visio" r:id="rId3" imgW="1935228" imgH="40619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429000"/>
                        <a:ext cx="7632700" cy="1458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checkerboard(across)">
                                      <p:cBhvr>
                                        <p:cTn id="7" dur="500"/>
                                        <p:tgtEl>
                                          <p:spTgt spid="9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ChangeArrowheads="1"/>
          </p:cNvSpPr>
          <p:nvPr>
            <p:ph type="title"/>
          </p:nvPr>
        </p:nvSpPr>
        <p:spPr/>
        <p:txBody>
          <a:bodyPr/>
          <a:lstStyle/>
          <a:p>
            <a:pPr eaLnBrk="1" hangingPunct="1"/>
            <a:r>
              <a:rPr lang="en-US" altLang="zh-CN" sz="3200" smtClean="0"/>
              <a:t>Section 1.7  x86 Addressing Modes</a:t>
            </a:r>
          </a:p>
        </p:txBody>
      </p:sp>
      <p:sp>
        <p:nvSpPr>
          <p:cNvPr id="36867" name="Rectangle 3">
            <a:extLst>
              <a:ext uri="{FF2B5EF4-FFF2-40B4-BE49-F238E27FC236}">
                <a16:creationId xmlns:a16="http://schemas.microsoft.com/office/drawing/2014/main" xmlns="" id="{CB9BF6E2-7F56-4E3D-960F-C7D6E1AA8D4F}"/>
              </a:ext>
            </a:extLst>
          </p:cNvPr>
          <p:cNvSpPr>
            <a:spLocks noGrp="1" noChangeArrowheads="1"/>
          </p:cNvSpPr>
          <p:nvPr>
            <p:ph type="body" idx="1"/>
          </p:nvPr>
        </p:nvSpPr>
        <p:spPr>
          <a:xfrm>
            <a:off x="838200" y="2362200"/>
            <a:ext cx="7693025" cy="4090988"/>
          </a:xfrm>
        </p:spPr>
        <p:txBody>
          <a:bodyPr>
            <a:normAutofit lnSpcReduction="10000"/>
          </a:bodyPr>
          <a:lstStyle/>
          <a:p>
            <a:pPr eaLnBrk="1" hangingPunct="1">
              <a:defRPr/>
            </a:pPr>
            <a:r>
              <a:rPr lang="en-US" altLang="zh-CN" dirty="0"/>
              <a:t>Addressing Modes: the way the CPU access its operands;</a:t>
            </a:r>
          </a:p>
          <a:p>
            <a:pPr eaLnBrk="1" hangingPunct="1">
              <a:defRPr/>
            </a:pPr>
            <a:r>
              <a:rPr lang="en-US" altLang="zh-CN" dirty="0"/>
              <a:t>They are determined when the processor is designed, and can not be changed. </a:t>
            </a:r>
          </a:p>
          <a:p>
            <a:pPr eaLnBrk="1" hangingPunct="1">
              <a:defRPr/>
            </a:pPr>
            <a:r>
              <a:rPr lang="en-US" altLang="zh-CN" dirty="0"/>
              <a:t>7 addressing modes of x86 processor:</a:t>
            </a:r>
          </a:p>
          <a:p>
            <a:pPr lvl="1" eaLnBrk="1" hangingPunct="1">
              <a:defRPr/>
            </a:pPr>
            <a:r>
              <a:rPr lang="en-US" altLang="zh-CN" dirty="0"/>
              <a:t>Register                             - based relative</a:t>
            </a:r>
          </a:p>
          <a:p>
            <a:pPr lvl="1" eaLnBrk="1" hangingPunct="1">
              <a:defRPr/>
            </a:pPr>
            <a:r>
              <a:rPr lang="en-US" altLang="zh-CN" dirty="0"/>
              <a:t>Immediate                         - indexed relative</a:t>
            </a:r>
          </a:p>
          <a:p>
            <a:pPr lvl="1" eaLnBrk="1" hangingPunct="1">
              <a:defRPr/>
            </a:pPr>
            <a:r>
              <a:rPr lang="en-US" altLang="zh-CN" dirty="0"/>
              <a:t>Direct                                - based indexed relative</a:t>
            </a:r>
          </a:p>
          <a:p>
            <a:pPr lvl="1" eaLnBrk="1" hangingPunct="1">
              <a:defRPr/>
            </a:pPr>
            <a:r>
              <a:rPr lang="en-US" altLang="zh-CN" dirty="0"/>
              <a:t>Register indirect</a:t>
            </a:r>
          </a:p>
          <a:p>
            <a:pPr lvl="1" eaLnBrk="1" hangingPunct="1">
              <a:defRPr/>
            </a:pPr>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a:xfrm>
            <a:off x="395288" y="762000"/>
            <a:ext cx="8424862" cy="1143000"/>
          </a:xfrm>
        </p:spPr>
        <p:txBody>
          <a:bodyPr/>
          <a:lstStyle/>
          <a:p>
            <a:pPr eaLnBrk="1" hangingPunct="1"/>
            <a:r>
              <a:rPr lang="en-US" altLang="zh-CN" sz="3200" smtClean="0"/>
              <a:t>Section 1.3 </a:t>
            </a:r>
            <a:br>
              <a:rPr lang="en-US" altLang="zh-CN" sz="3200" smtClean="0"/>
            </a:br>
            <a:r>
              <a:rPr lang="en-US" altLang="zh-CN" sz="3200" smtClean="0"/>
              <a:t>Introduction to Assembly programming</a:t>
            </a:r>
          </a:p>
        </p:txBody>
      </p:sp>
      <p:sp>
        <p:nvSpPr>
          <p:cNvPr id="57347" name="Rectangle 3"/>
          <p:cNvSpPr>
            <a:spLocks noGrp="1" noChangeArrowheads="1"/>
          </p:cNvSpPr>
          <p:nvPr>
            <p:ph type="body" idx="1"/>
          </p:nvPr>
        </p:nvSpPr>
        <p:spPr>
          <a:xfrm>
            <a:off x="827088" y="2362200"/>
            <a:ext cx="7704137" cy="3730625"/>
          </a:xfrm>
        </p:spPr>
        <p:txBody>
          <a:bodyPr/>
          <a:lstStyle/>
          <a:p>
            <a:pPr eaLnBrk="1" hangingPunct="1"/>
            <a:r>
              <a:rPr lang="en-US" altLang="zh-CN" sz="2400" smtClean="0"/>
              <a:t>Why is assembly language developed?</a:t>
            </a:r>
          </a:p>
          <a:p>
            <a:pPr lvl="1" eaLnBrk="1" hangingPunct="1"/>
            <a:r>
              <a:rPr lang="en-US" altLang="zh-CN" sz="2000" smtClean="0"/>
              <a:t>It is difficult for us to read and write in machine language;</a:t>
            </a:r>
          </a:p>
          <a:p>
            <a:pPr eaLnBrk="1" hangingPunct="1"/>
            <a:r>
              <a:rPr lang="en-US" altLang="zh-CN" sz="2400" smtClean="0"/>
              <a:t>What is assembly language?</a:t>
            </a:r>
          </a:p>
          <a:p>
            <a:pPr lvl="1" eaLnBrk="1" hangingPunct="1"/>
            <a:r>
              <a:rPr lang="en-US" altLang="zh-CN" sz="2000" smtClean="0"/>
              <a:t>Assembly language is a set of mnemonics (codes and abbreviations) for the machine code instructions, plus other grammars.</a:t>
            </a:r>
          </a:p>
          <a:p>
            <a:pPr eaLnBrk="1" hangingPunct="1"/>
            <a:r>
              <a:rPr lang="en-US" altLang="zh-CN" sz="2400" smtClean="0"/>
              <a:t>Typical features of assembly language</a:t>
            </a:r>
          </a:p>
          <a:p>
            <a:pPr lvl="1" eaLnBrk="1" hangingPunct="1"/>
            <a:r>
              <a:rPr lang="en-US" altLang="zh-CN" sz="2000" smtClean="0"/>
              <a:t>Low level language. It deals directly with the internal structure of the CPU.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p:txBody>
          <a:bodyPr/>
          <a:lstStyle/>
          <a:p>
            <a:pPr eaLnBrk="1" hangingPunct="1"/>
            <a:r>
              <a:rPr lang="en-US" altLang="zh-CN" sz="3200" smtClean="0"/>
              <a:t>Section 1.7  x86 Addressing Modes</a:t>
            </a:r>
          </a:p>
        </p:txBody>
      </p:sp>
      <p:sp>
        <p:nvSpPr>
          <p:cNvPr id="44035" name="Rectangle 3"/>
          <p:cNvSpPr>
            <a:spLocks noGrp="1" noChangeArrowheads="1"/>
          </p:cNvSpPr>
          <p:nvPr>
            <p:ph type="body" idx="1"/>
          </p:nvPr>
        </p:nvSpPr>
        <p:spPr/>
        <p:txBody>
          <a:bodyPr/>
          <a:lstStyle/>
          <a:p>
            <a:pPr eaLnBrk="1" hangingPunct="1"/>
            <a:r>
              <a:rPr lang="en-US" altLang="zh-CN" smtClean="0"/>
              <a:t>Register addressing mode</a:t>
            </a:r>
          </a:p>
          <a:p>
            <a:pPr lvl="1" eaLnBrk="1" hangingPunct="1"/>
            <a:r>
              <a:rPr lang="en-US" altLang="zh-CN" smtClean="0"/>
              <a:t>Use registers to hold the data to be manipulated.</a:t>
            </a:r>
          </a:p>
          <a:p>
            <a:pPr lvl="1" eaLnBrk="1" hangingPunct="1"/>
            <a:r>
              <a:rPr lang="en-US" altLang="zh-CN" smtClean="0"/>
              <a:t>No memory access.</a:t>
            </a:r>
          </a:p>
          <a:p>
            <a:pPr lvl="1" eaLnBrk="1" hangingPunct="1"/>
            <a:r>
              <a:rPr lang="en-US" altLang="zh-CN" smtClean="0"/>
              <a:t>Eg.</a:t>
            </a:r>
          </a:p>
          <a:p>
            <a:pPr lvl="2" eaLnBrk="1" hangingPunct="1"/>
            <a:r>
              <a:rPr lang="en-US" altLang="zh-CN" smtClean="0"/>
              <a:t>MOV BX, DX   ;both operands are register addressing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Grp="1" noChangeArrowheads="1"/>
          </p:cNvSpPr>
          <p:nvPr>
            <p:ph type="title"/>
          </p:nvPr>
        </p:nvSpPr>
        <p:spPr/>
        <p:txBody>
          <a:bodyPr/>
          <a:lstStyle/>
          <a:p>
            <a:pPr eaLnBrk="1" hangingPunct="1"/>
            <a:r>
              <a:rPr lang="en-US" altLang="zh-CN" sz="3200" smtClean="0"/>
              <a:t>Section 1.7  x86 Addressing Modes</a:t>
            </a:r>
          </a:p>
        </p:txBody>
      </p:sp>
      <p:sp>
        <p:nvSpPr>
          <p:cNvPr id="45059" name="Rectangle 3"/>
          <p:cNvSpPr>
            <a:spLocks noGrp="1" noChangeArrowheads="1"/>
          </p:cNvSpPr>
          <p:nvPr>
            <p:ph type="body" idx="1"/>
          </p:nvPr>
        </p:nvSpPr>
        <p:spPr/>
        <p:txBody>
          <a:bodyPr/>
          <a:lstStyle/>
          <a:p>
            <a:pPr eaLnBrk="1" hangingPunct="1"/>
            <a:r>
              <a:rPr lang="en-US" altLang="zh-CN" smtClean="0"/>
              <a:t>Immediate addressing mode</a:t>
            </a:r>
          </a:p>
          <a:p>
            <a:pPr lvl="1" eaLnBrk="1" hangingPunct="1"/>
            <a:r>
              <a:rPr lang="en-US" altLang="zh-CN" smtClean="0"/>
              <a:t>The source operand is a constant. </a:t>
            </a:r>
          </a:p>
          <a:p>
            <a:pPr lvl="1" eaLnBrk="1" hangingPunct="1"/>
            <a:r>
              <a:rPr lang="en-US" altLang="zh-CN" smtClean="0"/>
              <a:t>After assembling, the operand comes immediately after the opcode.</a:t>
            </a:r>
          </a:p>
          <a:p>
            <a:pPr lvl="1" eaLnBrk="1" hangingPunct="1"/>
            <a:r>
              <a:rPr lang="en-US" altLang="zh-CN" smtClean="0"/>
              <a:t>Eg.</a:t>
            </a:r>
          </a:p>
          <a:p>
            <a:pPr lvl="2" eaLnBrk="1" hangingPunct="1"/>
            <a:r>
              <a:rPr lang="en-US" altLang="zh-CN" smtClean="0"/>
              <a:t>MOV  AX, 2550H</a:t>
            </a:r>
          </a:p>
          <a:p>
            <a:pPr lvl="1" eaLnBrk="1" hangingPunct="1"/>
            <a:r>
              <a:rPr lang="en-US" altLang="zh-CN" smtClean="0"/>
              <a:t>Besides register and immediate addressing mode, the operand resident in the data segment memory space in the other addressing modes.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p:cNvSpPr>
            <a:spLocks noGrp="1" noChangeArrowheads="1"/>
          </p:cNvSpPr>
          <p:nvPr>
            <p:ph type="title"/>
          </p:nvPr>
        </p:nvSpPr>
        <p:spPr/>
        <p:txBody>
          <a:bodyPr/>
          <a:lstStyle/>
          <a:p>
            <a:pPr eaLnBrk="1" hangingPunct="1"/>
            <a:r>
              <a:rPr lang="en-US" altLang="zh-CN" sz="3200" smtClean="0"/>
              <a:t>Section 1.7  x86 Addressing Modes</a:t>
            </a:r>
          </a:p>
        </p:txBody>
      </p:sp>
      <p:sp>
        <p:nvSpPr>
          <p:cNvPr id="39939" name="Rectangle 3">
            <a:extLst>
              <a:ext uri="{FF2B5EF4-FFF2-40B4-BE49-F238E27FC236}">
                <a16:creationId xmlns:a16="http://schemas.microsoft.com/office/drawing/2014/main" xmlns="" id="{1C9B46E6-682D-482B-BF4D-A6FCDF4A5777}"/>
              </a:ext>
            </a:extLst>
          </p:cNvPr>
          <p:cNvSpPr>
            <a:spLocks noGrp="1" noChangeArrowheads="1"/>
          </p:cNvSpPr>
          <p:nvPr>
            <p:ph type="body" idx="1"/>
          </p:nvPr>
        </p:nvSpPr>
        <p:spPr>
          <a:xfrm>
            <a:off x="838200" y="2362200"/>
            <a:ext cx="7693025" cy="4235450"/>
          </a:xfrm>
        </p:spPr>
        <p:txBody>
          <a:bodyPr>
            <a:normAutofit fontScale="92500" lnSpcReduction="10000"/>
          </a:bodyPr>
          <a:lstStyle/>
          <a:p>
            <a:pPr eaLnBrk="1" hangingPunct="1">
              <a:lnSpc>
                <a:spcPct val="90000"/>
              </a:lnSpc>
              <a:defRPr/>
            </a:pPr>
            <a:r>
              <a:rPr lang="en-US" altLang="zh-CN" dirty="0"/>
              <a:t>Direct addressing mode</a:t>
            </a:r>
          </a:p>
          <a:p>
            <a:pPr lvl="1" eaLnBrk="1" hangingPunct="1">
              <a:lnSpc>
                <a:spcPct val="90000"/>
              </a:lnSpc>
              <a:defRPr/>
            </a:pPr>
            <a:r>
              <a:rPr lang="en-US" altLang="zh-CN" dirty="0"/>
              <a:t>The data locates in the memory space.</a:t>
            </a:r>
          </a:p>
          <a:p>
            <a:pPr lvl="1" eaLnBrk="1" hangingPunct="1">
              <a:lnSpc>
                <a:spcPct val="90000"/>
              </a:lnSpc>
              <a:defRPr/>
            </a:pPr>
            <a:r>
              <a:rPr lang="en-US" altLang="zh-CN" dirty="0"/>
              <a:t>The address of the operand comes immediately after the instruction.</a:t>
            </a:r>
          </a:p>
          <a:p>
            <a:pPr lvl="1" eaLnBrk="1" hangingPunct="1">
              <a:lnSpc>
                <a:spcPct val="90000"/>
              </a:lnSpc>
              <a:defRPr/>
            </a:pPr>
            <a:r>
              <a:rPr lang="en-US" altLang="zh-CN" dirty="0"/>
              <a:t>The address number is the offset within data segment.</a:t>
            </a:r>
          </a:p>
          <a:p>
            <a:pPr lvl="1" eaLnBrk="1" hangingPunct="1">
              <a:lnSpc>
                <a:spcPct val="90000"/>
              </a:lnSpc>
              <a:defRPr/>
            </a:pPr>
            <a:r>
              <a:rPr lang="en-US" altLang="zh-CN" dirty="0" err="1"/>
              <a:t>Eg</a:t>
            </a:r>
            <a:r>
              <a:rPr lang="en-US" altLang="zh-CN" dirty="0"/>
              <a:t>. </a:t>
            </a:r>
          </a:p>
          <a:p>
            <a:pPr lvl="2" eaLnBrk="1" hangingPunct="1">
              <a:lnSpc>
                <a:spcPct val="90000"/>
              </a:lnSpc>
              <a:defRPr/>
            </a:pPr>
            <a:r>
              <a:rPr lang="en-US" altLang="zh-CN" dirty="0"/>
              <a:t>MOV  DL, [2400]     ;move contents of DS:2400 into DL</a:t>
            </a:r>
          </a:p>
          <a:p>
            <a:pPr lvl="2" eaLnBrk="1" hangingPunct="1">
              <a:lnSpc>
                <a:spcPct val="90000"/>
              </a:lnSpc>
              <a:defRPr/>
            </a:pPr>
            <a:r>
              <a:rPr lang="en-US" altLang="zh-CN" dirty="0"/>
              <a:t>pp47, Example1-15.</a:t>
            </a:r>
          </a:p>
          <a:p>
            <a:pPr lvl="2" eaLnBrk="1" hangingPunct="1">
              <a:lnSpc>
                <a:spcPct val="90000"/>
              </a:lnSpc>
              <a:defRPr/>
            </a:pPr>
            <a:r>
              <a:rPr lang="en-US" altLang="zh-CN" dirty="0"/>
              <a:t>The address number is the offset within data segment.</a:t>
            </a:r>
          </a:p>
          <a:p>
            <a:pPr lvl="1" eaLnBrk="1" hangingPunct="1">
              <a:lnSpc>
                <a:spcPct val="90000"/>
              </a:lnSpc>
              <a:defRPr/>
            </a:pPr>
            <a:r>
              <a:rPr lang="en-US" altLang="zh-CN" dirty="0"/>
              <a:t>In this case the physical address is calculated by the data fallows the opcode with DS .</a:t>
            </a:r>
          </a:p>
          <a:p>
            <a:pPr lvl="1" eaLnBrk="1" hangingPunct="1">
              <a:lnSpc>
                <a:spcPct val="90000"/>
              </a:lnSpc>
              <a:defRPr/>
            </a:pPr>
            <a:r>
              <a:rPr lang="en-US" altLang="zh-CN" dirty="0"/>
              <a:t>Both the source and destination operand may use direct addressing mode.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Grp="1" noChangeArrowheads="1"/>
          </p:cNvSpPr>
          <p:nvPr>
            <p:ph type="title"/>
          </p:nvPr>
        </p:nvSpPr>
        <p:spPr/>
        <p:txBody>
          <a:bodyPr/>
          <a:lstStyle/>
          <a:p>
            <a:pPr eaLnBrk="1" hangingPunct="1"/>
            <a:r>
              <a:rPr lang="en-US" altLang="zh-CN" sz="3200" smtClean="0"/>
              <a:t>Section 1.7  x86 Addressing Modes</a:t>
            </a:r>
          </a:p>
        </p:txBody>
      </p:sp>
      <p:sp>
        <p:nvSpPr>
          <p:cNvPr id="47107" name="Rectangle 3"/>
          <p:cNvSpPr>
            <a:spLocks noGrp="1" noChangeArrowheads="1"/>
          </p:cNvSpPr>
          <p:nvPr>
            <p:ph type="body" idx="1"/>
          </p:nvPr>
        </p:nvSpPr>
        <p:spPr>
          <a:xfrm>
            <a:off x="838200" y="2362200"/>
            <a:ext cx="7693025" cy="4235450"/>
          </a:xfrm>
        </p:spPr>
        <p:txBody>
          <a:bodyPr/>
          <a:lstStyle/>
          <a:p>
            <a:pPr eaLnBrk="1" hangingPunct="1">
              <a:lnSpc>
                <a:spcPct val="90000"/>
              </a:lnSpc>
            </a:pPr>
            <a:r>
              <a:rPr lang="en-US" altLang="zh-CN" smtClean="0"/>
              <a:t>Register indirect addressing mode</a:t>
            </a:r>
          </a:p>
          <a:p>
            <a:pPr lvl="1" eaLnBrk="1" hangingPunct="1">
              <a:lnSpc>
                <a:spcPct val="90000"/>
              </a:lnSpc>
            </a:pPr>
            <a:r>
              <a:rPr lang="en-US" altLang="zh-CN" smtClean="0"/>
              <a:t>The address of the memory location where the operand resides is held by a register.</a:t>
            </a:r>
          </a:p>
          <a:p>
            <a:pPr lvl="1" eaLnBrk="1" hangingPunct="1">
              <a:lnSpc>
                <a:spcPct val="90000"/>
              </a:lnSpc>
            </a:pPr>
            <a:r>
              <a:rPr lang="en-US" altLang="zh-CN" smtClean="0"/>
              <a:t>The value in the register is the offset within DS.</a:t>
            </a:r>
          </a:p>
          <a:p>
            <a:pPr lvl="1" eaLnBrk="1" hangingPunct="1">
              <a:lnSpc>
                <a:spcPct val="90000"/>
              </a:lnSpc>
            </a:pPr>
            <a:r>
              <a:rPr lang="en-US" altLang="zh-CN" smtClean="0"/>
              <a:t>Register used in register indirect addressing mode are SI, DI and BX.</a:t>
            </a:r>
          </a:p>
          <a:p>
            <a:pPr lvl="1" eaLnBrk="1" hangingPunct="1">
              <a:lnSpc>
                <a:spcPct val="90000"/>
              </a:lnSpc>
            </a:pPr>
            <a:r>
              <a:rPr lang="en-US" altLang="zh-CN" smtClean="0"/>
              <a:t>Eg.</a:t>
            </a:r>
          </a:p>
          <a:p>
            <a:pPr lvl="2" eaLnBrk="1" hangingPunct="1">
              <a:lnSpc>
                <a:spcPct val="90000"/>
              </a:lnSpc>
            </a:pPr>
            <a:r>
              <a:rPr lang="en-US" altLang="zh-CN" smtClean="0"/>
              <a:t>MOV   BX, 2400H    ; move address 2400H into BX</a:t>
            </a:r>
          </a:p>
          <a:p>
            <a:pPr lvl="2" eaLnBrk="1" hangingPunct="1">
              <a:lnSpc>
                <a:spcPct val="90000"/>
              </a:lnSpc>
            </a:pPr>
            <a:r>
              <a:rPr lang="en-US" altLang="zh-CN" smtClean="0"/>
              <a:t>MOV   AL, [BX]   ; load AL with the data resides in [240	 </a:t>
            </a:r>
          </a:p>
          <a:p>
            <a:pPr lvl="1" eaLnBrk="1" hangingPunct="1">
              <a:lnSpc>
                <a:spcPct val="90000"/>
              </a:lnSpc>
            </a:pPr>
            <a:r>
              <a:rPr lang="en-US" altLang="zh-CN" smtClean="0"/>
              <a:t>In this case the physical address is calculated by the value hold by the register with DS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p:cNvSpPr>
            <a:spLocks noGrp="1" noChangeArrowheads="1"/>
          </p:cNvSpPr>
          <p:nvPr>
            <p:ph type="title"/>
          </p:nvPr>
        </p:nvSpPr>
        <p:spPr/>
        <p:txBody>
          <a:bodyPr/>
          <a:lstStyle/>
          <a:p>
            <a:pPr eaLnBrk="1" hangingPunct="1"/>
            <a:r>
              <a:rPr lang="en-US" altLang="zh-CN" sz="3200" smtClean="0"/>
              <a:t>Section 1.7  x86 Addressing Modes</a:t>
            </a:r>
          </a:p>
        </p:txBody>
      </p:sp>
      <p:sp>
        <p:nvSpPr>
          <p:cNvPr id="48131" name="Rectangle 3"/>
          <p:cNvSpPr>
            <a:spLocks noGrp="1" noChangeArrowheads="1"/>
          </p:cNvSpPr>
          <p:nvPr>
            <p:ph type="body" idx="1"/>
          </p:nvPr>
        </p:nvSpPr>
        <p:spPr>
          <a:xfrm>
            <a:off x="838200" y="2362200"/>
            <a:ext cx="7693025" cy="4379913"/>
          </a:xfrm>
        </p:spPr>
        <p:txBody>
          <a:bodyPr/>
          <a:lstStyle/>
          <a:p>
            <a:pPr eaLnBrk="1" hangingPunct="1"/>
            <a:r>
              <a:rPr lang="en-US" altLang="zh-CN" smtClean="0"/>
              <a:t>Based relative addressing mode</a:t>
            </a:r>
          </a:p>
          <a:p>
            <a:pPr lvl="1" eaLnBrk="1" hangingPunct="1"/>
            <a:r>
              <a:rPr lang="en-US" altLang="zh-CN" smtClean="0">
                <a:solidFill>
                  <a:srgbClr val="FF6600"/>
                </a:solidFill>
              </a:rPr>
              <a:t>Effective address </a:t>
            </a:r>
            <a:r>
              <a:rPr lang="en-US" altLang="zh-CN" smtClean="0"/>
              <a:t>is calculated with the displacement and base address held by BX or BP;</a:t>
            </a:r>
          </a:p>
          <a:p>
            <a:pPr lvl="1" eaLnBrk="1" hangingPunct="1"/>
            <a:r>
              <a:rPr lang="en-US" altLang="zh-CN" smtClean="0"/>
              <a:t>Fixed combinations are : DS with BX, and SS with BP;</a:t>
            </a:r>
          </a:p>
          <a:p>
            <a:pPr lvl="1" eaLnBrk="1" hangingPunct="1"/>
            <a:r>
              <a:rPr lang="en-US" altLang="zh-CN" smtClean="0"/>
              <a:t>Eg. </a:t>
            </a:r>
          </a:p>
          <a:p>
            <a:pPr lvl="2" eaLnBrk="1" hangingPunct="1"/>
            <a:r>
              <a:rPr lang="en-US" altLang="zh-CN" smtClean="0"/>
              <a:t>MOV CX, [BX] + 10</a:t>
            </a:r>
          </a:p>
          <a:p>
            <a:pPr lvl="2" eaLnBrk="1" hangingPunct="1"/>
            <a:endParaRPr lang="en-US" altLang="zh-CN" smtClean="0"/>
          </a:p>
          <a:p>
            <a:pPr lvl="2" eaLnBrk="1" hangingPunct="1"/>
            <a:r>
              <a:rPr lang="en-US" altLang="zh-CN" smtClean="0"/>
              <a:t>MOV AL,[BP]+5 </a:t>
            </a:r>
          </a:p>
          <a:p>
            <a:pPr lvl="1" eaLnBrk="1" hangingPunct="1"/>
            <a:r>
              <a:rPr lang="en-US" altLang="zh-CN" smtClean="0"/>
              <a:t>The physical address is calculated as follows:</a:t>
            </a:r>
          </a:p>
          <a:p>
            <a:pPr lvl="2" eaLnBrk="1" hangingPunct="1"/>
            <a:r>
              <a:rPr lang="en-US" altLang="zh-CN" smtClean="0"/>
              <a:t>PA = Seg&lt;&lt;1 + (base + displacement)</a:t>
            </a:r>
          </a:p>
        </p:txBody>
      </p:sp>
      <p:sp>
        <p:nvSpPr>
          <p:cNvPr id="48132" name="Text Box 4"/>
          <p:cNvSpPr txBox="1">
            <a:spLocks noChangeArrowheads="1"/>
          </p:cNvSpPr>
          <p:nvPr/>
        </p:nvSpPr>
        <p:spPr bwMode="auto">
          <a:xfrm>
            <a:off x="4356100" y="4887913"/>
            <a:ext cx="4608513"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;move DS:BX+10 and DS:BX+10+1 into CX</a:t>
            </a:r>
          </a:p>
          <a:p>
            <a:pPr eaLnBrk="1" hangingPunct="1">
              <a:spcBef>
                <a:spcPct val="50000"/>
              </a:spcBef>
              <a:buClrTx/>
              <a:buSzTx/>
              <a:buFontTx/>
              <a:buNone/>
            </a:pPr>
            <a:r>
              <a:rPr lang="en-US" altLang="zh-CN" sz="1800"/>
              <a:t>;PA = DS&lt;&lt;1 + BX + 10</a:t>
            </a:r>
          </a:p>
        </p:txBody>
      </p:sp>
      <p:sp>
        <p:nvSpPr>
          <p:cNvPr id="48133" name="Text Box 5"/>
          <p:cNvSpPr txBox="1">
            <a:spLocks noChangeArrowheads="1"/>
          </p:cNvSpPr>
          <p:nvPr/>
        </p:nvSpPr>
        <p:spPr bwMode="auto">
          <a:xfrm>
            <a:off x="4140200" y="5667375"/>
            <a:ext cx="4608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;PA = SS &lt;&lt;1 + BP+ 5</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Grp="1" noChangeArrowheads="1"/>
          </p:cNvSpPr>
          <p:nvPr>
            <p:ph type="title"/>
          </p:nvPr>
        </p:nvSpPr>
        <p:spPr/>
        <p:txBody>
          <a:bodyPr/>
          <a:lstStyle/>
          <a:p>
            <a:pPr eaLnBrk="1" hangingPunct="1"/>
            <a:r>
              <a:rPr lang="en-US" altLang="zh-CN" sz="3200" smtClean="0"/>
              <a:t>Section 1.7  x86 Addressing Modes</a:t>
            </a:r>
          </a:p>
        </p:txBody>
      </p:sp>
      <p:sp>
        <p:nvSpPr>
          <p:cNvPr id="43011" name="Rectangle 3">
            <a:extLst>
              <a:ext uri="{FF2B5EF4-FFF2-40B4-BE49-F238E27FC236}">
                <a16:creationId xmlns:a16="http://schemas.microsoft.com/office/drawing/2014/main" xmlns="" id="{559F815D-E386-4A2F-9560-EAF1E0C3C099}"/>
              </a:ext>
            </a:extLst>
          </p:cNvPr>
          <p:cNvSpPr>
            <a:spLocks noGrp="1" noChangeArrowheads="1"/>
          </p:cNvSpPr>
          <p:nvPr>
            <p:ph type="body" idx="1"/>
          </p:nvPr>
        </p:nvSpPr>
        <p:spPr>
          <a:xfrm>
            <a:off x="838200" y="2362200"/>
            <a:ext cx="7693025" cy="4235450"/>
          </a:xfrm>
        </p:spPr>
        <p:txBody>
          <a:bodyPr>
            <a:normAutofit lnSpcReduction="10000"/>
          </a:bodyPr>
          <a:lstStyle/>
          <a:p>
            <a:pPr eaLnBrk="1" hangingPunct="1">
              <a:defRPr/>
            </a:pPr>
            <a:r>
              <a:rPr lang="en-US" altLang="zh-CN" dirty="0"/>
              <a:t>Indexed relative addressing mode</a:t>
            </a:r>
          </a:p>
          <a:p>
            <a:pPr lvl="1" eaLnBrk="1" hangingPunct="1">
              <a:defRPr/>
            </a:pPr>
            <a:r>
              <a:rPr lang="en-US" altLang="zh-CN" dirty="0"/>
              <a:t>Effective address is calculated with the displacement and offset address held by DI or SI;</a:t>
            </a:r>
          </a:p>
          <a:p>
            <a:pPr lvl="1" eaLnBrk="1" hangingPunct="1">
              <a:defRPr/>
            </a:pPr>
            <a:r>
              <a:rPr lang="en-US" altLang="zh-CN" dirty="0"/>
              <a:t>The default segment is DS; in some cases, ES is also used as the segment register in indexed relative addressing mode.</a:t>
            </a:r>
          </a:p>
          <a:p>
            <a:pPr lvl="1" eaLnBrk="1" hangingPunct="1">
              <a:defRPr/>
            </a:pPr>
            <a:r>
              <a:rPr lang="en-US" altLang="zh-CN" dirty="0" err="1"/>
              <a:t>Eg</a:t>
            </a:r>
            <a:r>
              <a:rPr lang="en-US" altLang="zh-CN" dirty="0"/>
              <a:t>. </a:t>
            </a:r>
          </a:p>
          <a:p>
            <a:pPr lvl="2" eaLnBrk="1" hangingPunct="1">
              <a:defRPr/>
            </a:pPr>
            <a:r>
              <a:rPr lang="en-US" altLang="zh-CN" dirty="0"/>
              <a:t>MOV  DX, [SI]+5    ;PA = DS&lt;&lt;1 + SI + 5</a:t>
            </a:r>
          </a:p>
          <a:p>
            <a:pPr lvl="2" eaLnBrk="1" hangingPunct="1">
              <a:defRPr/>
            </a:pPr>
            <a:r>
              <a:rPr lang="en-US" altLang="zh-CN" dirty="0"/>
              <a:t>MOV  CL, [DI]+20  ;PA = DS&lt;&lt;1 + DI + 20</a:t>
            </a:r>
          </a:p>
          <a:p>
            <a:pPr lvl="1" eaLnBrk="1" hangingPunct="1">
              <a:defRPr/>
            </a:pPr>
            <a:r>
              <a:rPr lang="en-US" altLang="zh-CN" dirty="0"/>
              <a:t>The physical address is calculated as follows:</a:t>
            </a:r>
          </a:p>
          <a:p>
            <a:pPr lvl="2" eaLnBrk="1" hangingPunct="1">
              <a:defRPr/>
            </a:pPr>
            <a:r>
              <a:rPr lang="en-US" altLang="zh-CN" dirty="0"/>
              <a:t>PA = </a:t>
            </a:r>
            <a:r>
              <a:rPr lang="en-US" altLang="zh-CN" dirty="0" err="1"/>
              <a:t>Seg</a:t>
            </a:r>
            <a:r>
              <a:rPr lang="en-US" altLang="zh-CN" dirty="0"/>
              <a:t>&lt;&lt;1 + (offset + displacement)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noGrp="1" noChangeArrowheads="1"/>
          </p:cNvSpPr>
          <p:nvPr>
            <p:ph type="title"/>
          </p:nvPr>
        </p:nvSpPr>
        <p:spPr/>
        <p:txBody>
          <a:bodyPr/>
          <a:lstStyle/>
          <a:p>
            <a:pPr eaLnBrk="1" hangingPunct="1"/>
            <a:r>
              <a:rPr lang="en-US" altLang="zh-CN" sz="3200" smtClean="0"/>
              <a:t>Section 1.7  x86 Addressing Modes</a:t>
            </a:r>
          </a:p>
        </p:txBody>
      </p:sp>
      <p:sp>
        <p:nvSpPr>
          <p:cNvPr id="44035" name="Rectangle 3">
            <a:extLst>
              <a:ext uri="{FF2B5EF4-FFF2-40B4-BE49-F238E27FC236}">
                <a16:creationId xmlns:a16="http://schemas.microsoft.com/office/drawing/2014/main" xmlns="" id="{CDCB5DD9-CC03-4BF4-9B77-B3CAE7500F65}"/>
              </a:ext>
            </a:extLst>
          </p:cNvPr>
          <p:cNvSpPr>
            <a:spLocks noGrp="1" noChangeArrowheads="1"/>
          </p:cNvSpPr>
          <p:nvPr>
            <p:ph type="body" idx="1"/>
          </p:nvPr>
        </p:nvSpPr>
        <p:spPr>
          <a:xfrm>
            <a:off x="838200" y="2362200"/>
            <a:ext cx="7693025" cy="4162425"/>
          </a:xfrm>
        </p:spPr>
        <p:txBody>
          <a:bodyPr>
            <a:normAutofit fontScale="92500" lnSpcReduction="10000"/>
          </a:bodyPr>
          <a:lstStyle/>
          <a:p>
            <a:pPr eaLnBrk="1" hangingPunct="1">
              <a:defRPr/>
            </a:pPr>
            <a:r>
              <a:rPr lang="en-US" altLang="zh-CN" dirty="0"/>
              <a:t>Based indexed addressing mode</a:t>
            </a:r>
          </a:p>
          <a:p>
            <a:pPr lvl="1" eaLnBrk="1" hangingPunct="1">
              <a:defRPr/>
            </a:pPr>
            <a:r>
              <a:rPr lang="en-US" altLang="zh-CN" dirty="0"/>
              <a:t>It is a combination of based relative and indexed relative addressing mode</a:t>
            </a:r>
          </a:p>
          <a:p>
            <a:pPr lvl="1" eaLnBrk="1" hangingPunct="1">
              <a:defRPr/>
            </a:pPr>
            <a:r>
              <a:rPr lang="en-US" altLang="zh-CN" dirty="0"/>
              <a:t>One base register and one index register is used, thus the physical address is calculated as follows</a:t>
            </a:r>
          </a:p>
          <a:p>
            <a:pPr lvl="2" eaLnBrk="1" hangingPunct="1">
              <a:defRPr/>
            </a:pPr>
            <a:r>
              <a:rPr lang="en-US" altLang="zh-CN" dirty="0"/>
              <a:t>PA = (default segment&lt;&lt;1) + base address + offset value + displacement</a:t>
            </a:r>
          </a:p>
          <a:p>
            <a:pPr lvl="1" eaLnBrk="1" hangingPunct="1">
              <a:defRPr/>
            </a:pPr>
            <a:r>
              <a:rPr lang="en-US" altLang="zh-CN" dirty="0"/>
              <a:t>If BP is used as the based address register, SS will be used as the segment register, otherwise, DS.</a:t>
            </a:r>
          </a:p>
          <a:p>
            <a:pPr lvl="1" eaLnBrk="1" hangingPunct="1">
              <a:defRPr/>
            </a:pPr>
            <a:r>
              <a:rPr lang="en-US" altLang="zh-CN" dirty="0" err="1"/>
              <a:t>Eg</a:t>
            </a:r>
            <a:r>
              <a:rPr lang="en-US" altLang="zh-CN" dirty="0"/>
              <a:t>.</a:t>
            </a:r>
          </a:p>
          <a:p>
            <a:pPr lvl="2" eaLnBrk="1" hangingPunct="1">
              <a:defRPr/>
            </a:pPr>
            <a:r>
              <a:rPr lang="en-US" altLang="zh-CN" dirty="0"/>
              <a:t>MOV CL, [BX][DI]+8    ;  PA=DS&lt;&lt;1 + BX + DI + 8</a:t>
            </a:r>
          </a:p>
          <a:p>
            <a:pPr lvl="2" eaLnBrk="1" hangingPunct="1">
              <a:defRPr/>
            </a:pPr>
            <a:r>
              <a:rPr lang="en-US" altLang="zh-CN" dirty="0"/>
              <a:t>MOV CL, [BP][SI]+12  ;   PA=SS&lt;&lt;1 + BP + SI + 12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noChangeArrowheads="1"/>
          </p:cNvSpPr>
          <p:nvPr>
            <p:ph type="title"/>
          </p:nvPr>
        </p:nvSpPr>
        <p:spPr/>
        <p:txBody>
          <a:bodyPr/>
          <a:lstStyle/>
          <a:p>
            <a:r>
              <a:rPr lang="en-US" altLang="zh-CN" smtClean="0"/>
              <a:t>How to:</a:t>
            </a:r>
            <a:endParaRPr lang="zh-CN" altLang="en-US" smtClean="0"/>
          </a:p>
        </p:txBody>
      </p:sp>
      <p:sp>
        <p:nvSpPr>
          <p:cNvPr id="51203" name="内容占位符 2"/>
          <p:cNvSpPr>
            <a:spLocks noGrp="1" noChangeArrowheads="1"/>
          </p:cNvSpPr>
          <p:nvPr>
            <p:ph idx="1"/>
          </p:nvPr>
        </p:nvSpPr>
        <p:spPr>
          <a:xfrm>
            <a:off x="755650" y="2205038"/>
            <a:ext cx="7693025" cy="2506662"/>
          </a:xfrm>
        </p:spPr>
        <p:txBody>
          <a:bodyPr/>
          <a:lstStyle/>
          <a:p>
            <a:r>
              <a:rPr lang="en-US" altLang="zh-CN" sz="2400" smtClean="0"/>
              <a:t>Based relative addressing mode or Indexed relative addressing mode?</a:t>
            </a:r>
          </a:p>
          <a:p>
            <a:pPr lvl="1"/>
            <a:r>
              <a:rPr lang="en-US" altLang="zh-CN" sz="2000" smtClean="0"/>
              <a:t>Based relative addressing mode is used if you know exactly the displacement; </a:t>
            </a:r>
          </a:p>
          <a:p>
            <a:pPr lvl="1"/>
            <a:r>
              <a:rPr lang="en-US" altLang="zh-CN" sz="2000" smtClean="0"/>
              <a:t>For example, accessing a member reside in the stack, when you know how many registers have been pushed into stack after that member.</a:t>
            </a:r>
          </a:p>
        </p:txBody>
      </p:sp>
      <p:sp>
        <p:nvSpPr>
          <p:cNvPr id="4" name="内容占位符 2">
            <a:extLst>
              <a:ext uri="{FF2B5EF4-FFF2-40B4-BE49-F238E27FC236}">
                <a16:creationId xmlns:a16="http://schemas.microsoft.com/office/drawing/2014/main" xmlns="" id="{AE2BA26E-926B-4B8D-B232-C50D3EB253D7}"/>
              </a:ext>
            </a:extLst>
          </p:cNvPr>
          <p:cNvSpPr txBox="1">
            <a:spLocks/>
          </p:cNvSpPr>
          <p:nvPr/>
        </p:nvSpPr>
        <p:spPr bwMode="auto">
          <a:xfrm>
            <a:off x="395288" y="4652963"/>
            <a:ext cx="3600450"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a:lstStyle>
          <a:p>
            <a:pPr>
              <a:defRPr/>
            </a:pPr>
            <a:r>
              <a:rPr lang="en-US" altLang="zh-CN" sz="1800" dirty="0"/>
              <a:t>Suppose that 3 register has been pushed into stack when calling a sub routine.</a:t>
            </a:r>
            <a:endParaRPr lang="en-US" altLang="zh-CN" sz="1400" dirty="0"/>
          </a:p>
          <a:p>
            <a:pPr marL="0" indent="0">
              <a:buFont typeface="Wingdings" pitchFamily="2" charset="2"/>
              <a:buNone/>
              <a:defRPr/>
            </a:pPr>
            <a:r>
              <a:rPr lang="en-US" altLang="zh-CN" sz="1400" dirty="0"/>
              <a:t>	</a:t>
            </a:r>
            <a:r>
              <a:rPr lang="en-US" altLang="zh-CN" sz="1400" dirty="0">
                <a:solidFill>
                  <a:srgbClr val="92D050"/>
                </a:solidFill>
              </a:rPr>
              <a:t>[push IP]</a:t>
            </a:r>
          </a:p>
          <a:p>
            <a:pPr marL="0" indent="0">
              <a:buFont typeface="Wingdings" pitchFamily="2" charset="2"/>
              <a:buNone/>
              <a:defRPr/>
            </a:pPr>
            <a:r>
              <a:rPr lang="en-US" altLang="zh-CN" sz="1400" dirty="0">
                <a:solidFill>
                  <a:srgbClr val="92D050"/>
                </a:solidFill>
              </a:rPr>
              <a:t>	[push CS]</a:t>
            </a:r>
          </a:p>
          <a:p>
            <a:pPr marL="0" indent="0">
              <a:buFont typeface="Wingdings" pitchFamily="2" charset="2"/>
              <a:buNone/>
              <a:defRPr/>
            </a:pPr>
            <a:r>
              <a:rPr lang="en-US" altLang="zh-CN" sz="1400" dirty="0"/>
              <a:t>	</a:t>
            </a:r>
            <a:r>
              <a:rPr lang="en-US" altLang="zh-CN" sz="1400" dirty="0">
                <a:solidFill>
                  <a:srgbClr val="00B050"/>
                </a:solidFill>
              </a:rPr>
              <a:t>PUSH AX</a:t>
            </a:r>
          </a:p>
          <a:p>
            <a:pPr marL="0" indent="0">
              <a:buFont typeface="Wingdings" pitchFamily="2" charset="2"/>
              <a:buNone/>
              <a:defRPr/>
            </a:pPr>
            <a:r>
              <a:rPr lang="en-US" altLang="zh-CN" sz="1400" dirty="0">
                <a:solidFill>
                  <a:srgbClr val="00B050"/>
                </a:solidFill>
              </a:rPr>
              <a:t>	PUSH BX</a:t>
            </a:r>
          </a:p>
          <a:p>
            <a:pPr marL="0" indent="0">
              <a:buFont typeface="Wingdings" pitchFamily="2" charset="2"/>
              <a:buNone/>
              <a:defRPr/>
            </a:pPr>
            <a:r>
              <a:rPr lang="en-US" altLang="zh-CN" sz="1400" dirty="0">
                <a:solidFill>
                  <a:srgbClr val="00B050"/>
                </a:solidFill>
              </a:rPr>
              <a:t>	PUSH CX</a:t>
            </a:r>
            <a:endParaRPr lang="en-US" altLang="zh-CN" sz="1800" dirty="0">
              <a:solidFill>
                <a:srgbClr val="00B050"/>
              </a:solidFill>
            </a:endParaRPr>
          </a:p>
        </p:txBody>
      </p:sp>
      <p:sp>
        <p:nvSpPr>
          <p:cNvPr id="5" name="内容占位符 2">
            <a:extLst>
              <a:ext uri="{FF2B5EF4-FFF2-40B4-BE49-F238E27FC236}">
                <a16:creationId xmlns:a16="http://schemas.microsoft.com/office/drawing/2014/main" xmlns="" id="{044B934B-57E9-44A7-A1A8-F7196B4527BC}"/>
              </a:ext>
            </a:extLst>
          </p:cNvPr>
          <p:cNvSpPr txBox="1">
            <a:spLocks/>
          </p:cNvSpPr>
          <p:nvPr/>
        </p:nvSpPr>
        <p:spPr bwMode="auto">
          <a:xfrm>
            <a:off x="3995738" y="4652963"/>
            <a:ext cx="4968875"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a:lstStyle>
          <a:p>
            <a:pPr>
              <a:defRPr/>
            </a:pPr>
            <a:r>
              <a:rPr lang="en-US" altLang="zh-CN" sz="1800" dirty="0"/>
              <a:t>And now, you want to load data belong to AX while do not pop out other registers.</a:t>
            </a:r>
            <a:endParaRPr lang="en-US" altLang="zh-CN" sz="1400" dirty="0"/>
          </a:p>
          <a:p>
            <a:pPr marL="0" indent="0">
              <a:buFont typeface="Wingdings" pitchFamily="2" charset="2"/>
              <a:buNone/>
              <a:defRPr/>
            </a:pPr>
            <a:r>
              <a:rPr lang="en-US" altLang="zh-CN" sz="1400" dirty="0"/>
              <a:t>	</a:t>
            </a:r>
          </a:p>
          <a:p>
            <a:pPr marL="0" indent="0">
              <a:buFont typeface="Wingdings" pitchFamily="2" charset="2"/>
              <a:buNone/>
              <a:defRPr/>
            </a:pPr>
            <a:r>
              <a:rPr lang="en-US" altLang="zh-CN" sz="1400" dirty="0">
                <a:solidFill>
                  <a:srgbClr val="00B050"/>
                </a:solidFill>
              </a:rPr>
              <a:t>	MOV BP, SP;   ?why not use BX</a:t>
            </a:r>
          </a:p>
          <a:p>
            <a:pPr marL="0" indent="0">
              <a:buFont typeface="Wingdings" pitchFamily="2" charset="2"/>
              <a:buNone/>
              <a:defRPr/>
            </a:pPr>
            <a:r>
              <a:rPr lang="en-US" altLang="zh-CN" sz="1400" dirty="0">
                <a:solidFill>
                  <a:srgbClr val="00B050"/>
                </a:solidFill>
              </a:rPr>
              <a:t>	MOV AX, [BP+4]; ?why the displacement is 4?</a:t>
            </a:r>
          </a:p>
          <a:p>
            <a:pPr marL="0" indent="0">
              <a:buFont typeface="Wingdings" pitchFamily="2" charset="2"/>
              <a:buNone/>
              <a:defRPr/>
            </a:pPr>
            <a:r>
              <a:rPr lang="en-US" altLang="zh-CN" sz="1400" dirty="0">
                <a:solidFill>
                  <a:srgbClr val="00B050"/>
                </a:solidFill>
              </a:rPr>
              <a:t>	</a:t>
            </a:r>
            <a:endParaRPr lang="en-US" altLang="zh-CN" sz="1800" dirty="0">
              <a:solidFill>
                <a:srgbClr val="00B05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p:txBody>
          <a:bodyPr/>
          <a:lstStyle/>
          <a:p>
            <a:r>
              <a:rPr lang="en-US" altLang="zh-CN" smtClean="0"/>
              <a:t>How to:</a:t>
            </a:r>
            <a:endParaRPr lang="zh-CN" altLang="en-US" smtClean="0"/>
          </a:p>
        </p:txBody>
      </p:sp>
      <p:sp>
        <p:nvSpPr>
          <p:cNvPr id="3" name="内容占位符 2">
            <a:extLst>
              <a:ext uri="{FF2B5EF4-FFF2-40B4-BE49-F238E27FC236}">
                <a16:creationId xmlns:a16="http://schemas.microsoft.com/office/drawing/2014/main" xmlns="" id="{3E9DCDB0-1B49-4DF7-9F47-9E0E1DC9AEED}"/>
              </a:ext>
            </a:extLst>
          </p:cNvPr>
          <p:cNvSpPr>
            <a:spLocks noGrp="1"/>
          </p:cNvSpPr>
          <p:nvPr>
            <p:ph idx="1"/>
          </p:nvPr>
        </p:nvSpPr>
        <p:spPr>
          <a:xfrm>
            <a:off x="630238" y="2276475"/>
            <a:ext cx="7693025" cy="1787525"/>
          </a:xfrm>
        </p:spPr>
        <p:txBody>
          <a:bodyPr/>
          <a:lstStyle/>
          <a:p>
            <a:pPr>
              <a:defRPr/>
            </a:pPr>
            <a:r>
              <a:rPr lang="en-US" altLang="zh-CN" sz="2400" dirty="0"/>
              <a:t>Based relative addressing mode or Indexed relative addressing mode?</a:t>
            </a:r>
          </a:p>
          <a:p>
            <a:pPr lvl="1">
              <a:defRPr/>
            </a:pPr>
            <a:r>
              <a:rPr lang="en-US" altLang="zh-CN" sz="2000" dirty="0"/>
              <a:t>Indexed relative addressing mode is used in accessing only a part of members inside an array; </a:t>
            </a:r>
          </a:p>
          <a:p>
            <a:pPr lvl="1">
              <a:defRPr/>
            </a:pPr>
            <a:r>
              <a:rPr lang="en-US" altLang="zh-CN" sz="2000" dirty="0"/>
              <a:t>Or scan an array from tail back to head;</a:t>
            </a:r>
          </a:p>
          <a:p>
            <a:pPr marL="0" indent="0">
              <a:buFont typeface="Wingdings" panose="05000000000000000000" pitchFamily="2" charset="2"/>
              <a:buNone/>
              <a:defRPr/>
            </a:pPr>
            <a:endParaRPr lang="zh-CN" altLang="en-US" dirty="0"/>
          </a:p>
        </p:txBody>
      </p:sp>
      <p:sp>
        <p:nvSpPr>
          <p:cNvPr id="4" name="内容占位符 2">
            <a:extLst>
              <a:ext uri="{FF2B5EF4-FFF2-40B4-BE49-F238E27FC236}">
                <a16:creationId xmlns:a16="http://schemas.microsoft.com/office/drawing/2014/main" xmlns="" id="{C2A58AD6-393C-4FBF-9B90-1C44B3489EA3}"/>
              </a:ext>
            </a:extLst>
          </p:cNvPr>
          <p:cNvSpPr txBox="1">
            <a:spLocks/>
          </p:cNvSpPr>
          <p:nvPr/>
        </p:nvSpPr>
        <p:spPr bwMode="auto">
          <a:xfrm>
            <a:off x="179388" y="4221163"/>
            <a:ext cx="3816350"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a:lstStyle>
          <a:p>
            <a:pPr>
              <a:defRPr/>
            </a:pPr>
            <a:r>
              <a:rPr lang="en-US" altLang="zh-CN" sz="1800" dirty="0"/>
              <a:t>Suppose that a byte array is defined in the DATA segment.</a:t>
            </a:r>
            <a:endParaRPr lang="en-US" altLang="zh-CN" sz="1400" dirty="0"/>
          </a:p>
          <a:p>
            <a:pPr marL="0" indent="0">
              <a:buFont typeface="Wingdings" pitchFamily="2" charset="2"/>
              <a:buNone/>
              <a:defRPr/>
            </a:pPr>
            <a:r>
              <a:rPr lang="en-US" altLang="zh-CN" sz="1400" dirty="0"/>
              <a:t>	</a:t>
            </a:r>
            <a:r>
              <a:rPr lang="en-US" altLang="zh-CN" sz="1400" dirty="0">
                <a:solidFill>
                  <a:srgbClr val="7030A0"/>
                </a:solidFill>
              </a:rPr>
              <a:t>.DATA</a:t>
            </a:r>
          </a:p>
          <a:p>
            <a:pPr marL="0" indent="0">
              <a:buFont typeface="Wingdings" pitchFamily="2" charset="2"/>
              <a:buNone/>
              <a:defRPr/>
            </a:pPr>
            <a:r>
              <a:rPr lang="en-US" altLang="zh-CN" sz="1400" dirty="0">
                <a:solidFill>
                  <a:srgbClr val="7030A0"/>
                </a:solidFill>
              </a:rPr>
              <a:t>	</a:t>
            </a:r>
            <a:r>
              <a:rPr lang="en-US" altLang="zh-CN" sz="1400" dirty="0" err="1">
                <a:solidFill>
                  <a:srgbClr val="7030A0"/>
                </a:solidFill>
              </a:rPr>
              <a:t>my_array</a:t>
            </a:r>
            <a:r>
              <a:rPr lang="en-US" altLang="zh-CN" sz="1400" dirty="0">
                <a:solidFill>
                  <a:srgbClr val="7030A0"/>
                </a:solidFill>
              </a:rPr>
              <a:t> DB 0,1,2,3,4,5,6,7,8,9</a:t>
            </a:r>
          </a:p>
          <a:p>
            <a:pPr marL="0" indent="0">
              <a:buFont typeface="Wingdings" pitchFamily="2" charset="2"/>
              <a:buNone/>
              <a:defRPr/>
            </a:pPr>
            <a:r>
              <a:rPr lang="en-US" altLang="zh-CN" sz="1400" dirty="0">
                <a:solidFill>
                  <a:srgbClr val="7030A0"/>
                </a:solidFill>
              </a:rPr>
              <a:t>	</a:t>
            </a:r>
            <a:r>
              <a:rPr lang="en-US" altLang="zh-CN" sz="1400" dirty="0" err="1">
                <a:solidFill>
                  <a:srgbClr val="7030A0"/>
                </a:solidFill>
              </a:rPr>
              <a:t>the_sum</a:t>
            </a:r>
            <a:r>
              <a:rPr lang="en-US" altLang="zh-CN" sz="1400" dirty="0">
                <a:solidFill>
                  <a:srgbClr val="7030A0"/>
                </a:solidFill>
              </a:rPr>
              <a:t>  DB ?</a:t>
            </a:r>
          </a:p>
          <a:p>
            <a:pPr>
              <a:defRPr/>
            </a:pPr>
            <a:r>
              <a:rPr lang="en-US" altLang="zh-CN" sz="1800" dirty="0"/>
              <a:t>And now, we want to adds them up .</a:t>
            </a:r>
          </a:p>
          <a:p>
            <a:pPr marL="0" indent="0">
              <a:buFont typeface="Wingdings" pitchFamily="2" charset="2"/>
              <a:buNone/>
              <a:defRPr/>
            </a:pPr>
            <a:r>
              <a:rPr lang="en-US" altLang="zh-CN" sz="1800" dirty="0"/>
              <a:t>	</a:t>
            </a:r>
            <a:endParaRPr lang="en-US" altLang="zh-CN" sz="1800" dirty="0">
              <a:solidFill>
                <a:srgbClr val="7030A0"/>
              </a:solidFill>
            </a:endParaRPr>
          </a:p>
          <a:p>
            <a:pPr marL="0" indent="0">
              <a:buFont typeface="Wingdings" pitchFamily="2" charset="2"/>
              <a:buNone/>
              <a:defRPr/>
            </a:pPr>
            <a:endParaRPr lang="en-US" altLang="zh-CN" sz="1800" dirty="0">
              <a:solidFill>
                <a:srgbClr val="7030A0"/>
              </a:solidFill>
            </a:endParaRPr>
          </a:p>
        </p:txBody>
      </p:sp>
      <p:sp>
        <p:nvSpPr>
          <p:cNvPr id="52229" name="内容占位符 2"/>
          <p:cNvSpPr txBox="1">
            <a:spLocks/>
          </p:cNvSpPr>
          <p:nvPr/>
        </p:nvSpPr>
        <p:spPr bwMode="auto">
          <a:xfrm>
            <a:off x="4067175" y="4221163"/>
            <a:ext cx="4968875"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1400">
                <a:solidFill>
                  <a:srgbClr val="00B050"/>
                </a:solidFill>
              </a:rPr>
              <a:t>	MOV SI, 0</a:t>
            </a:r>
          </a:p>
          <a:p>
            <a:pPr>
              <a:buFont typeface="Wingdings" panose="05000000000000000000" pitchFamily="2" charset="2"/>
              <a:buNone/>
            </a:pPr>
            <a:r>
              <a:rPr lang="en-US" altLang="zh-CN" sz="1400">
                <a:solidFill>
                  <a:srgbClr val="00B050"/>
                </a:solidFill>
              </a:rPr>
              <a:t>	MOV CX, 9; </a:t>
            </a:r>
          </a:p>
          <a:p>
            <a:pPr>
              <a:buFont typeface="Wingdings" panose="05000000000000000000" pitchFamily="2" charset="2"/>
              <a:buNone/>
            </a:pPr>
            <a:r>
              <a:rPr lang="en-US" altLang="zh-CN" sz="1400">
                <a:solidFill>
                  <a:srgbClr val="00B050"/>
                </a:solidFill>
              </a:rPr>
              <a:t>	MOV AL, 0</a:t>
            </a:r>
          </a:p>
          <a:p>
            <a:pPr>
              <a:buFont typeface="Wingdings" panose="05000000000000000000" pitchFamily="2" charset="2"/>
              <a:buNone/>
            </a:pPr>
            <a:r>
              <a:rPr lang="en-US" altLang="zh-CN" sz="1400">
                <a:solidFill>
                  <a:srgbClr val="00B050"/>
                </a:solidFill>
              </a:rPr>
              <a:t>LOOP1:	ADD AL, [SI]  ;use SI with displacement value 0</a:t>
            </a:r>
          </a:p>
          <a:p>
            <a:pPr>
              <a:buFont typeface="Wingdings" panose="05000000000000000000" pitchFamily="2" charset="2"/>
              <a:buNone/>
            </a:pPr>
            <a:r>
              <a:rPr lang="en-US" altLang="zh-CN" sz="1400">
                <a:solidFill>
                  <a:srgbClr val="00B050"/>
                </a:solidFill>
              </a:rPr>
              <a:t>	INC SI;		;increase index SI</a:t>
            </a:r>
          </a:p>
          <a:p>
            <a:pPr>
              <a:buFont typeface="Wingdings" panose="05000000000000000000" pitchFamily="2" charset="2"/>
              <a:buNone/>
            </a:pPr>
            <a:r>
              <a:rPr lang="en-US" altLang="zh-CN" sz="1400">
                <a:solidFill>
                  <a:srgbClr val="00B050"/>
                </a:solidFill>
              </a:rPr>
              <a:t>	DEC CX;		;decrease loop counter</a:t>
            </a:r>
          </a:p>
          <a:p>
            <a:pPr>
              <a:buFont typeface="Wingdings" panose="05000000000000000000" pitchFamily="2" charset="2"/>
              <a:buNone/>
            </a:pPr>
            <a:r>
              <a:rPr lang="en-US" altLang="zh-CN" sz="1400">
                <a:solidFill>
                  <a:srgbClr val="00B050"/>
                </a:solidFill>
              </a:rPr>
              <a:t>	JNZ  LOOP1	;loop test</a:t>
            </a:r>
          </a:p>
          <a:p>
            <a:pPr>
              <a:buFont typeface="Wingdings" panose="05000000000000000000" pitchFamily="2" charset="2"/>
              <a:buNone/>
            </a:pPr>
            <a:r>
              <a:rPr lang="en-US" altLang="zh-CN" sz="1400">
                <a:solidFill>
                  <a:srgbClr val="00B050"/>
                </a:solidFill>
              </a:rPr>
              <a:t>	MOV the_sum, AL</a:t>
            </a:r>
          </a:p>
          <a:p>
            <a:pPr>
              <a:buFont typeface="Wingdings" panose="05000000000000000000" pitchFamily="2" charset="2"/>
              <a:buNone/>
            </a:pPr>
            <a:r>
              <a:rPr lang="en-US" altLang="zh-CN" sz="1400">
                <a:solidFill>
                  <a:srgbClr val="00B050"/>
                </a:solidFill>
              </a:rPr>
              <a:t>	</a:t>
            </a:r>
            <a:endParaRPr lang="en-US" altLang="zh-CN" sz="1800">
              <a:solidFill>
                <a:srgbClr val="00B05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noChangeArrowheads="1"/>
          </p:cNvSpPr>
          <p:nvPr>
            <p:ph type="title"/>
          </p:nvPr>
        </p:nvSpPr>
        <p:spPr/>
        <p:txBody>
          <a:bodyPr/>
          <a:lstStyle/>
          <a:p>
            <a:r>
              <a:rPr lang="en-US" altLang="zh-CN" smtClean="0"/>
              <a:t>How to:</a:t>
            </a:r>
            <a:endParaRPr lang="zh-CN" altLang="en-US" smtClean="0"/>
          </a:p>
        </p:txBody>
      </p:sp>
      <p:sp>
        <p:nvSpPr>
          <p:cNvPr id="3" name="内容占位符 2">
            <a:extLst>
              <a:ext uri="{FF2B5EF4-FFF2-40B4-BE49-F238E27FC236}">
                <a16:creationId xmlns:a16="http://schemas.microsoft.com/office/drawing/2014/main" xmlns="" id="{B4B63250-B659-4621-B76B-93240FF69CD9}"/>
              </a:ext>
            </a:extLst>
          </p:cNvPr>
          <p:cNvSpPr>
            <a:spLocks noGrp="1"/>
          </p:cNvSpPr>
          <p:nvPr>
            <p:ph idx="1"/>
          </p:nvPr>
        </p:nvSpPr>
        <p:spPr>
          <a:xfrm>
            <a:off x="838200" y="2362200"/>
            <a:ext cx="7693025" cy="1571625"/>
          </a:xfrm>
        </p:spPr>
        <p:txBody>
          <a:bodyPr/>
          <a:lstStyle/>
          <a:p>
            <a:pPr>
              <a:defRPr/>
            </a:pPr>
            <a:r>
              <a:rPr lang="en-US" altLang="zh-CN" sz="2400" dirty="0"/>
              <a:t>Based indexed relative addressing mode</a:t>
            </a:r>
          </a:p>
          <a:p>
            <a:pPr lvl="1">
              <a:defRPr/>
            </a:pPr>
            <a:r>
              <a:rPr lang="en-US" altLang="zh-CN" sz="2000" dirty="0"/>
              <a:t>In the example above, what if the array is not reside at the beginning of the DATA segment; </a:t>
            </a:r>
          </a:p>
          <a:p>
            <a:pPr lvl="1">
              <a:defRPr/>
            </a:pPr>
            <a:r>
              <a:rPr lang="en-US" altLang="zh-CN" sz="2000" dirty="0"/>
              <a:t>In such a scenario, the offset address is hard to know.</a:t>
            </a:r>
          </a:p>
          <a:p>
            <a:pPr marL="0" indent="0">
              <a:buFont typeface="Wingdings" panose="05000000000000000000" pitchFamily="2" charset="2"/>
              <a:buNone/>
              <a:defRPr/>
            </a:pPr>
            <a:endParaRPr lang="zh-CN" altLang="en-US" dirty="0"/>
          </a:p>
        </p:txBody>
      </p:sp>
      <p:sp>
        <p:nvSpPr>
          <p:cNvPr id="4" name="内容占位符 2">
            <a:extLst>
              <a:ext uri="{FF2B5EF4-FFF2-40B4-BE49-F238E27FC236}">
                <a16:creationId xmlns:a16="http://schemas.microsoft.com/office/drawing/2014/main" xmlns="" id="{B8738EDC-A48F-4645-970C-F4893F0BC81C}"/>
              </a:ext>
            </a:extLst>
          </p:cNvPr>
          <p:cNvSpPr txBox="1">
            <a:spLocks/>
          </p:cNvSpPr>
          <p:nvPr/>
        </p:nvSpPr>
        <p:spPr bwMode="auto">
          <a:xfrm>
            <a:off x="179388" y="4221163"/>
            <a:ext cx="3816350"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a:lstStyle>
          <a:p>
            <a:pPr>
              <a:defRPr/>
            </a:pPr>
            <a:r>
              <a:rPr lang="en-US" altLang="zh-CN" sz="1800" dirty="0"/>
              <a:t>Suppose that two byte array is defined in the DATA segment.</a:t>
            </a:r>
            <a:endParaRPr lang="en-US" altLang="zh-CN" sz="1400" dirty="0"/>
          </a:p>
          <a:p>
            <a:pPr marL="0" indent="0">
              <a:buFont typeface="Wingdings" pitchFamily="2" charset="2"/>
              <a:buNone/>
              <a:defRPr/>
            </a:pPr>
            <a:r>
              <a:rPr lang="en-US" altLang="zh-CN" sz="1400" dirty="0"/>
              <a:t>	</a:t>
            </a:r>
            <a:r>
              <a:rPr lang="en-US" altLang="zh-CN" sz="1400" dirty="0">
                <a:solidFill>
                  <a:srgbClr val="7030A0"/>
                </a:solidFill>
              </a:rPr>
              <a:t>.DATA</a:t>
            </a:r>
          </a:p>
          <a:p>
            <a:pPr marL="0" indent="0">
              <a:buFont typeface="Wingdings" pitchFamily="2" charset="2"/>
              <a:buNone/>
              <a:defRPr/>
            </a:pPr>
            <a:r>
              <a:rPr lang="en-US" altLang="zh-CN" sz="1400" dirty="0">
                <a:solidFill>
                  <a:srgbClr val="7030A0"/>
                </a:solidFill>
              </a:rPr>
              <a:t>	</a:t>
            </a:r>
            <a:r>
              <a:rPr lang="en-US" altLang="zh-CN" sz="1400" dirty="0" err="1">
                <a:solidFill>
                  <a:srgbClr val="7030A0"/>
                </a:solidFill>
              </a:rPr>
              <a:t>temp_array</a:t>
            </a:r>
            <a:r>
              <a:rPr lang="en-US" altLang="zh-CN" sz="1400" dirty="0">
                <a:solidFill>
                  <a:srgbClr val="7030A0"/>
                </a:solidFill>
              </a:rPr>
              <a:t> DB 2,3,4, a, c</a:t>
            </a:r>
          </a:p>
          <a:p>
            <a:pPr marL="0" indent="0">
              <a:buFont typeface="Wingdings" pitchFamily="2" charset="2"/>
              <a:buNone/>
              <a:defRPr/>
            </a:pPr>
            <a:r>
              <a:rPr lang="en-US" altLang="zh-CN" sz="1400" dirty="0">
                <a:solidFill>
                  <a:srgbClr val="7030A0"/>
                </a:solidFill>
              </a:rPr>
              <a:t>	</a:t>
            </a:r>
            <a:r>
              <a:rPr lang="en-US" altLang="zh-CN" sz="1400" dirty="0" err="1">
                <a:solidFill>
                  <a:srgbClr val="7030A0"/>
                </a:solidFill>
              </a:rPr>
              <a:t>my_array</a:t>
            </a:r>
            <a:r>
              <a:rPr lang="en-US" altLang="zh-CN" sz="1400" dirty="0">
                <a:solidFill>
                  <a:srgbClr val="7030A0"/>
                </a:solidFill>
              </a:rPr>
              <a:t> DB 0,1,2,3,4,5,6,7,8,9</a:t>
            </a:r>
          </a:p>
          <a:p>
            <a:pPr marL="0" indent="0">
              <a:buFont typeface="Wingdings" pitchFamily="2" charset="2"/>
              <a:buNone/>
              <a:defRPr/>
            </a:pPr>
            <a:r>
              <a:rPr lang="en-US" altLang="zh-CN" sz="1400" dirty="0">
                <a:solidFill>
                  <a:srgbClr val="7030A0"/>
                </a:solidFill>
              </a:rPr>
              <a:t>	</a:t>
            </a:r>
            <a:r>
              <a:rPr lang="en-US" altLang="zh-CN" sz="1400" dirty="0" err="1">
                <a:solidFill>
                  <a:srgbClr val="7030A0"/>
                </a:solidFill>
              </a:rPr>
              <a:t>the_sum</a:t>
            </a:r>
            <a:r>
              <a:rPr lang="en-US" altLang="zh-CN" sz="1400" dirty="0">
                <a:solidFill>
                  <a:srgbClr val="7030A0"/>
                </a:solidFill>
              </a:rPr>
              <a:t>  DB ?</a:t>
            </a:r>
          </a:p>
          <a:p>
            <a:pPr>
              <a:defRPr/>
            </a:pPr>
            <a:r>
              <a:rPr lang="en-US" altLang="zh-CN" sz="1800" dirty="0"/>
              <a:t>And now, we want to adds them up .</a:t>
            </a:r>
          </a:p>
          <a:p>
            <a:pPr marL="0" indent="0">
              <a:buFont typeface="Wingdings" pitchFamily="2" charset="2"/>
              <a:buNone/>
              <a:defRPr/>
            </a:pPr>
            <a:r>
              <a:rPr lang="en-US" altLang="zh-CN" sz="1800" dirty="0"/>
              <a:t>	</a:t>
            </a:r>
            <a:endParaRPr lang="en-US" altLang="zh-CN" sz="1800" dirty="0">
              <a:solidFill>
                <a:srgbClr val="7030A0"/>
              </a:solidFill>
            </a:endParaRPr>
          </a:p>
          <a:p>
            <a:pPr marL="0" indent="0">
              <a:buFont typeface="Wingdings" pitchFamily="2" charset="2"/>
              <a:buNone/>
              <a:defRPr/>
            </a:pPr>
            <a:endParaRPr lang="en-US" altLang="zh-CN" sz="1800" dirty="0">
              <a:solidFill>
                <a:srgbClr val="7030A0"/>
              </a:solidFill>
            </a:endParaRPr>
          </a:p>
        </p:txBody>
      </p:sp>
      <p:sp>
        <p:nvSpPr>
          <p:cNvPr id="53253" name="内容占位符 2"/>
          <p:cNvSpPr txBox="1">
            <a:spLocks/>
          </p:cNvSpPr>
          <p:nvPr/>
        </p:nvSpPr>
        <p:spPr bwMode="auto">
          <a:xfrm>
            <a:off x="4067175" y="4221163"/>
            <a:ext cx="4968875"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1400">
                <a:solidFill>
                  <a:srgbClr val="00B050"/>
                </a:solidFill>
              </a:rPr>
              <a:t>	MOV SI, 0</a:t>
            </a:r>
          </a:p>
          <a:p>
            <a:pPr>
              <a:buFont typeface="Wingdings" panose="05000000000000000000" pitchFamily="2" charset="2"/>
              <a:buNone/>
            </a:pPr>
            <a:r>
              <a:rPr lang="en-US" altLang="zh-CN" sz="1400">
                <a:solidFill>
                  <a:srgbClr val="00B050"/>
                </a:solidFill>
              </a:rPr>
              <a:t>	</a:t>
            </a:r>
            <a:r>
              <a:rPr lang="en-US" altLang="zh-CN" sz="1400" b="1">
                <a:solidFill>
                  <a:srgbClr val="00B050"/>
                </a:solidFill>
              </a:rPr>
              <a:t>MOV BX, OFFSET my_array</a:t>
            </a:r>
          </a:p>
          <a:p>
            <a:pPr>
              <a:buFont typeface="Wingdings" panose="05000000000000000000" pitchFamily="2" charset="2"/>
              <a:buNone/>
            </a:pPr>
            <a:r>
              <a:rPr lang="en-US" altLang="zh-CN" sz="1400">
                <a:solidFill>
                  <a:srgbClr val="00B050"/>
                </a:solidFill>
              </a:rPr>
              <a:t>	MOV CX, 9; </a:t>
            </a:r>
          </a:p>
          <a:p>
            <a:pPr>
              <a:buFont typeface="Wingdings" panose="05000000000000000000" pitchFamily="2" charset="2"/>
              <a:buNone/>
            </a:pPr>
            <a:r>
              <a:rPr lang="en-US" altLang="zh-CN" sz="1400">
                <a:solidFill>
                  <a:srgbClr val="00B050"/>
                </a:solidFill>
              </a:rPr>
              <a:t>	MOV AL, 0</a:t>
            </a:r>
          </a:p>
          <a:p>
            <a:pPr>
              <a:buFont typeface="Wingdings" panose="05000000000000000000" pitchFamily="2" charset="2"/>
              <a:buNone/>
            </a:pPr>
            <a:r>
              <a:rPr lang="en-US" altLang="zh-CN" sz="1400">
                <a:solidFill>
                  <a:srgbClr val="00B050"/>
                </a:solidFill>
              </a:rPr>
              <a:t>LOOP1:	</a:t>
            </a:r>
            <a:r>
              <a:rPr lang="en-US" altLang="zh-CN" sz="1400" b="1">
                <a:solidFill>
                  <a:srgbClr val="00B050"/>
                </a:solidFill>
              </a:rPr>
              <a:t>ADD AL,[BX][SI]</a:t>
            </a:r>
            <a:r>
              <a:rPr lang="en-US" altLang="zh-CN" sz="1400">
                <a:solidFill>
                  <a:srgbClr val="00B050"/>
                </a:solidFill>
              </a:rPr>
              <a:t>;use BX+SI with displacement 0</a:t>
            </a:r>
          </a:p>
          <a:p>
            <a:pPr>
              <a:buFont typeface="Wingdings" panose="05000000000000000000" pitchFamily="2" charset="2"/>
              <a:buNone/>
            </a:pPr>
            <a:r>
              <a:rPr lang="en-US" altLang="zh-CN" sz="1400">
                <a:solidFill>
                  <a:srgbClr val="00B050"/>
                </a:solidFill>
              </a:rPr>
              <a:t>	INC SI;		;increase index SI</a:t>
            </a:r>
          </a:p>
          <a:p>
            <a:pPr>
              <a:buFont typeface="Wingdings" panose="05000000000000000000" pitchFamily="2" charset="2"/>
              <a:buNone/>
            </a:pPr>
            <a:r>
              <a:rPr lang="en-US" altLang="zh-CN" sz="1400">
                <a:solidFill>
                  <a:srgbClr val="00B050"/>
                </a:solidFill>
              </a:rPr>
              <a:t>	DEC CX;		;decrease loop counter</a:t>
            </a:r>
          </a:p>
          <a:p>
            <a:pPr>
              <a:buFont typeface="Wingdings" panose="05000000000000000000" pitchFamily="2" charset="2"/>
              <a:buNone/>
            </a:pPr>
            <a:r>
              <a:rPr lang="en-US" altLang="zh-CN" sz="1400">
                <a:solidFill>
                  <a:srgbClr val="00B050"/>
                </a:solidFill>
              </a:rPr>
              <a:t>	JNZ  LOOP1	;loop test</a:t>
            </a:r>
          </a:p>
          <a:p>
            <a:pPr>
              <a:buFont typeface="Wingdings" panose="05000000000000000000" pitchFamily="2" charset="2"/>
              <a:buNone/>
            </a:pPr>
            <a:r>
              <a:rPr lang="en-US" altLang="zh-CN" sz="1400">
                <a:solidFill>
                  <a:srgbClr val="00B050"/>
                </a:solidFill>
              </a:rPr>
              <a:t>	MOV the_sum, AL</a:t>
            </a:r>
          </a:p>
          <a:p>
            <a:pPr>
              <a:buFont typeface="Wingdings" panose="05000000000000000000" pitchFamily="2" charset="2"/>
              <a:buNone/>
            </a:pPr>
            <a:r>
              <a:rPr lang="en-US" altLang="zh-CN" sz="1400">
                <a:solidFill>
                  <a:srgbClr val="00B050"/>
                </a:solidFill>
              </a:rPr>
              <a:t>	</a:t>
            </a:r>
            <a:endParaRPr lang="en-US" altLang="zh-CN" sz="1800">
              <a:solidFill>
                <a:srgbClr val="00B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a:xfrm>
            <a:off x="762000" y="762000"/>
            <a:ext cx="8131175" cy="1143000"/>
          </a:xfrm>
        </p:spPr>
        <p:txBody>
          <a:bodyPr/>
          <a:lstStyle/>
          <a:p>
            <a:pPr eaLnBrk="1" hangingPunct="1"/>
            <a:r>
              <a:rPr lang="en-US" altLang="zh-CN" sz="3200" smtClean="0"/>
              <a:t>Section 1.3 </a:t>
            </a:r>
            <a:br>
              <a:rPr lang="en-US" altLang="zh-CN" sz="3200" smtClean="0"/>
            </a:br>
            <a:r>
              <a:rPr lang="en-US" altLang="zh-CN" sz="3200" smtClean="0"/>
              <a:t>Introduction to Assembly programming</a:t>
            </a:r>
          </a:p>
        </p:txBody>
      </p:sp>
      <p:sp>
        <p:nvSpPr>
          <p:cNvPr id="8195" name="Rectangle 3"/>
          <p:cNvSpPr>
            <a:spLocks noGrp="1" noChangeArrowheads="1"/>
          </p:cNvSpPr>
          <p:nvPr>
            <p:ph type="body" idx="1"/>
          </p:nvPr>
        </p:nvSpPr>
        <p:spPr/>
        <p:txBody>
          <a:bodyPr/>
          <a:lstStyle/>
          <a:p>
            <a:pPr eaLnBrk="1" hangingPunct="1"/>
            <a:r>
              <a:rPr lang="en-US" altLang="zh-CN" smtClean="0"/>
              <a:t>Construction of assembly language instruction</a:t>
            </a:r>
          </a:p>
          <a:p>
            <a:pPr lvl="1" eaLnBrk="1" hangingPunct="1"/>
            <a:r>
              <a:rPr lang="en-US" altLang="zh-CN" smtClean="0"/>
              <a:t>Mnemonic + operand/operands</a:t>
            </a:r>
          </a:p>
          <a:p>
            <a:pPr lvl="1" eaLnBrk="1" hangingPunct="1">
              <a:buFontTx/>
              <a:buNone/>
            </a:pPr>
            <a:r>
              <a:rPr lang="en-US" altLang="zh-CN" smtClean="0"/>
              <a:t>eg. </a:t>
            </a:r>
          </a:p>
          <a:p>
            <a:pPr lvl="1" eaLnBrk="1" hangingPunct="1">
              <a:buFontTx/>
              <a:buNone/>
            </a:pPr>
            <a:r>
              <a:rPr lang="en-US" altLang="zh-CN" smtClean="0"/>
              <a:t>MOV destination, source 	;copy source operand 					;to destination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p:cNvSpPr>
            <a:spLocks noGrp="1" noChangeArrowheads="1"/>
          </p:cNvSpPr>
          <p:nvPr>
            <p:ph type="title"/>
          </p:nvPr>
        </p:nvSpPr>
        <p:spPr/>
        <p:txBody>
          <a:bodyPr/>
          <a:lstStyle/>
          <a:p>
            <a:pPr eaLnBrk="1" hangingPunct="1"/>
            <a:r>
              <a:rPr lang="en-US" altLang="zh-CN" sz="3200" smtClean="0"/>
              <a:t>Section 1.7  x86 Addressing Modes</a:t>
            </a:r>
          </a:p>
        </p:txBody>
      </p:sp>
      <p:sp>
        <p:nvSpPr>
          <p:cNvPr id="54275" name="Rectangle 3"/>
          <p:cNvSpPr>
            <a:spLocks noGrp="1" noChangeArrowheads="1"/>
          </p:cNvSpPr>
          <p:nvPr>
            <p:ph type="body" sz="half" idx="1"/>
          </p:nvPr>
        </p:nvSpPr>
        <p:spPr>
          <a:xfrm>
            <a:off x="755650" y="2276475"/>
            <a:ext cx="8137525" cy="3744913"/>
          </a:xfrm>
        </p:spPr>
        <p:txBody>
          <a:bodyPr/>
          <a:lstStyle/>
          <a:p>
            <a:pPr eaLnBrk="1" hangingPunct="1"/>
            <a:r>
              <a:rPr lang="en-US" altLang="zh-CN" sz="2400" smtClean="0"/>
              <a:t>The combination of segment register and offset register have fixed pairs, as shown in the following table:</a:t>
            </a:r>
          </a:p>
          <a:p>
            <a:pPr eaLnBrk="1" hangingPunct="1"/>
            <a:r>
              <a:rPr lang="en-US" altLang="zh-CN" sz="2400" smtClean="0"/>
              <a:t>Offset registers for various segments</a:t>
            </a:r>
          </a:p>
        </p:txBody>
      </p:sp>
      <p:graphicFrame>
        <p:nvGraphicFramePr>
          <p:cNvPr id="107576" name="Group 56">
            <a:extLst>
              <a:ext uri="{FF2B5EF4-FFF2-40B4-BE49-F238E27FC236}">
                <a16:creationId xmlns:a16="http://schemas.microsoft.com/office/drawing/2014/main" xmlns="" id="{916C1014-84A1-4DE0-AEB4-DDC42C7DDEEC}"/>
              </a:ext>
            </a:extLst>
          </p:cNvPr>
          <p:cNvGraphicFramePr>
            <a:graphicFrameLocks noGrp="1"/>
          </p:cNvGraphicFramePr>
          <p:nvPr>
            <p:ph sz="half" idx="2"/>
          </p:nvPr>
        </p:nvGraphicFramePr>
        <p:xfrm>
          <a:off x="827088" y="3716338"/>
          <a:ext cx="7693025" cy="1792287"/>
        </p:xfrm>
        <a:graphic>
          <a:graphicData uri="http://schemas.openxmlformats.org/drawingml/2006/table">
            <a:tbl>
              <a:tblPr/>
              <a:tblGrid>
                <a:gridCol w="1538287">
                  <a:extLst>
                    <a:ext uri="{9D8B030D-6E8A-4147-A177-3AD203B41FA5}">
                      <a16:colId xmlns:a16="http://schemas.microsoft.com/office/drawing/2014/main" xmlns="" val="20000"/>
                    </a:ext>
                  </a:extLst>
                </a:gridCol>
                <a:gridCol w="1538288">
                  <a:extLst>
                    <a:ext uri="{9D8B030D-6E8A-4147-A177-3AD203B41FA5}">
                      <a16:colId xmlns:a16="http://schemas.microsoft.com/office/drawing/2014/main" xmlns="" val="20001"/>
                    </a:ext>
                  </a:extLst>
                </a:gridCol>
                <a:gridCol w="1539875">
                  <a:extLst>
                    <a:ext uri="{9D8B030D-6E8A-4147-A177-3AD203B41FA5}">
                      <a16:colId xmlns:a16="http://schemas.microsoft.com/office/drawing/2014/main" xmlns="" val="20002"/>
                    </a:ext>
                  </a:extLst>
                </a:gridCol>
                <a:gridCol w="1538287">
                  <a:extLst>
                    <a:ext uri="{9D8B030D-6E8A-4147-A177-3AD203B41FA5}">
                      <a16:colId xmlns:a16="http://schemas.microsoft.com/office/drawing/2014/main" xmlns="" val="20003"/>
                    </a:ext>
                  </a:extLst>
                </a:gridCol>
                <a:gridCol w="1538288">
                  <a:extLst>
                    <a:ext uri="{9D8B030D-6E8A-4147-A177-3AD203B41FA5}">
                      <a16:colId xmlns:a16="http://schemas.microsoft.com/office/drawing/2014/main" xmlns="" val="20004"/>
                    </a:ext>
                  </a:extLst>
                </a:gridCol>
              </a:tblGrid>
              <a:tr h="896144">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Segment</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Registers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CS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DS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SS</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896144">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Offset </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Registers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IP</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SI, DI, BX</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SI, DI,BX</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SP, BP</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noGrp="1" noChangeArrowheads="1"/>
          </p:cNvSpPr>
          <p:nvPr>
            <p:ph type="title"/>
          </p:nvPr>
        </p:nvSpPr>
        <p:spPr/>
        <p:txBody>
          <a:bodyPr/>
          <a:lstStyle/>
          <a:p>
            <a:pPr eaLnBrk="1" hangingPunct="1"/>
            <a:r>
              <a:rPr lang="en-US" altLang="zh-CN" sz="3200" smtClean="0"/>
              <a:t>Section 1.7  x86 Addressing Modes</a:t>
            </a:r>
          </a:p>
        </p:txBody>
      </p:sp>
      <p:sp>
        <p:nvSpPr>
          <p:cNvPr id="46083" name="Rectangle 3">
            <a:extLst>
              <a:ext uri="{FF2B5EF4-FFF2-40B4-BE49-F238E27FC236}">
                <a16:creationId xmlns:a16="http://schemas.microsoft.com/office/drawing/2014/main" xmlns="" id="{E5A0C9D6-BDFF-43D3-B860-ED303063F61B}"/>
              </a:ext>
            </a:extLst>
          </p:cNvPr>
          <p:cNvSpPr>
            <a:spLocks noGrp="1" noChangeArrowheads="1"/>
          </p:cNvSpPr>
          <p:nvPr>
            <p:ph type="body" sz="half" idx="1"/>
          </p:nvPr>
        </p:nvSpPr>
        <p:spPr>
          <a:xfrm>
            <a:off x="827088" y="2349500"/>
            <a:ext cx="7693025" cy="431800"/>
          </a:xfrm>
        </p:spPr>
        <p:txBody>
          <a:bodyPr>
            <a:normAutofit fontScale="92500"/>
          </a:bodyPr>
          <a:lstStyle/>
          <a:p>
            <a:pPr eaLnBrk="1" hangingPunct="1">
              <a:lnSpc>
                <a:spcPct val="90000"/>
              </a:lnSpc>
              <a:defRPr/>
            </a:pPr>
            <a:r>
              <a:rPr lang="en-US" altLang="zh-CN" sz="2400" dirty="0"/>
              <a:t>Summary of the X86 addressing modes  (pp50 Table1-7)</a:t>
            </a:r>
          </a:p>
          <a:p>
            <a:pPr eaLnBrk="1" hangingPunct="1">
              <a:lnSpc>
                <a:spcPct val="90000"/>
              </a:lnSpc>
              <a:defRPr/>
            </a:pPr>
            <a:endParaRPr lang="en-US" altLang="zh-CN" sz="2400" dirty="0"/>
          </a:p>
        </p:txBody>
      </p:sp>
      <p:graphicFrame>
        <p:nvGraphicFramePr>
          <p:cNvPr id="108595" name="Group 51">
            <a:extLst>
              <a:ext uri="{FF2B5EF4-FFF2-40B4-BE49-F238E27FC236}">
                <a16:creationId xmlns:a16="http://schemas.microsoft.com/office/drawing/2014/main" xmlns="" id="{05255984-D96F-48E7-ACE0-1BE8B2B71269}"/>
              </a:ext>
            </a:extLst>
          </p:cNvPr>
          <p:cNvGraphicFramePr>
            <a:graphicFrameLocks noGrp="1"/>
          </p:cNvGraphicFramePr>
          <p:nvPr>
            <p:ph sz="half" idx="2"/>
          </p:nvPr>
        </p:nvGraphicFramePr>
        <p:xfrm>
          <a:off x="755650" y="2924175"/>
          <a:ext cx="7693025" cy="3717925"/>
        </p:xfrm>
        <a:graphic>
          <a:graphicData uri="http://schemas.openxmlformats.org/drawingml/2006/table">
            <a:tbl>
              <a:tblPr/>
              <a:tblGrid>
                <a:gridCol w="2563813">
                  <a:extLst>
                    <a:ext uri="{9D8B030D-6E8A-4147-A177-3AD203B41FA5}">
                      <a16:colId xmlns:a16="http://schemas.microsoft.com/office/drawing/2014/main" xmlns="" val="20000"/>
                    </a:ext>
                  </a:extLst>
                </a:gridCol>
                <a:gridCol w="2565400">
                  <a:extLst>
                    <a:ext uri="{9D8B030D-6E8A-4147-A177-3AD203B41FA5}">
                      <a16:colId xmlns:a16="http://schemas.microsoft.com/office/drawing/2014/main" xmlns="" val="20001"/>
                    </a:ext>
                  </a:extLst>
                </a:gridCol>
                <a:gridCol w="2563812">
                  <a:extLst>
                    <a:ext uri="{9D8B030D-6E8A-4147-A177-3AD203B41FA5}">
                      <a16:colId xmlns:a16="http://schemas.microsoft.com/office/drawing/2014/main" xmlns="" val="20002"/>
                    </a:ext>
                  </a:extLst>
                </a:gridCol>
              </a:tblGrid>
              <a:tr h="304725">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Addressing Mode</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Operand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Default Segment</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04725">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Register</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Reg</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None</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725">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Immediate</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Data</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None</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4725">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Direct</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[offset]</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DS</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04725">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Register indirect</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[BX][SI] [DI]</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DS</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607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Based relative</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[BX]+disp</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[BP]+disp</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DS</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SS</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607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Indexed relative</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[DI]+disp</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[SI]+disp</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DS</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SS</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1072802">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Based indexed relative</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[BX][SI]+disp</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[BX][DI]+disp</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[BP][SI]+disp</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[BP][DI]+disp</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DS</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DS</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SS</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宋体" pitchFamily="2" charset="-122"/>
                        </a:rPr>
                        <a:t>SS</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noChangeArrowheads="1"/>
          </p:cNvSpPr>
          <p:nvPr>
            <p:ph type="title"/>
          </p:nvPr>
        </p:nvSpPr>
        <p:spPr/>
        <p:txBody>
          <a:bodyPr/>
          <a:lstStyle/>
          <a:p>
            <a:r>
              <a:rPr lang="en-US" altLang="zh-CN" smtClean="0"/>
              <a:t>Little endian vs. Big endian</a:t>
            </a:r>
            <a:endParaRPr lang="zh-CN" altLang="en-US" smtClean="0"/>
          </a:p>
        </p:txBody>
      </p:sp>
      <p:sp>
        <p:nvSpPr>
          <p:cNvPr id="56323" name="内容占位符 2"/>
          <p:cNvSpPr>
            <a:spLocks noGrp="1" noChangeArrowheads="1"/>
          </p:cNvSpPr>
          <p:nvPr>
            <p:ph idx="1"/>
          </p:nvPr>
        </p:nvSpPr>
        <p:spPr>
          <a:xfrm>
            <a:off x="395288" y="2276475"/>
            <a:ext cx="8497887" cy="4248150"/>
          </a:xfrm>
        </p:spPr>
        <p:txBody>
          <a:bodyPr/>
          <a:lstStyle/>
          <a:p>
            <a:r>
              <a:rPr lang="en-US" altLang="zh-CN" sz="2000" smtClean="0"/>
              <a:t>Suppose that you are required to monitor the temperature of a electric furnace. The furnace is probed by a thermocouple sensor(</a:t>
            </a:r>
            <a:r>
              <a:rPr lang="zh-CN" altLang="en-US" sz="2000" smtClean="0"/>
              <a:t>热电偶</a:t>
            </a:r>
            <a:r>
              <a:rPr lang="en-US" altLang="zh-CN" sz="2000" smtClean="0"/>
              <a:t>) . And the output of the sensor is sampled via a AD  expansion card, which is 32bit ARM based. Your application program is required to be running in  Windows platform with a  Intel processor, and the device driver of the AD card is developed with C++. </a:t>
            </a:r>
          </a:p>
          <a:p>
            <a:r>
              <a:rPr lang="en-US" altLang="zh-CN" sz="2000" smtClean="0"/>
              <a:t>The output of AD conversion is a 24bits integer, and is put into a dual ports buffer under the control of the ARM embedded processor in big endian format. On the other side, the conversion result is read out from the dual port buffer by the host computer which is intel processor based. </a:t>
            </a:r>
          </a:p>
          <a:p>
            <a:r>
              <a:rPr lang="en-US" altLang="zh-CN" sz="2000" smtClean="0"/>
              <a:t>Please design a algorithm to acquire the temperature sample result properly.</a:t>
            </a:r>
            <a:endParaRPr lang="zh-CN" altLang="en-US" sz="200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p:txBody>
          <a:bodyPr/>
          <a:lstStyle/>
          <a:p>
            <a:endParaRPr lang="zh-CN" altLang="en-US" smtClean="0"/>
          </a:p>
        </p:txBody>
      </p:sp>
      <p:pic>
        <p:nvPicPr>
          <p:cNvPr id="57347" name="内容占位符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68375" y="2362200"/>
            <a:ext cx="7432675" cy="3724275"/>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p:cNvSpPr>
            <a:spLocks noGrp="1" noChangeArrowheads="1"/>
          </p:cNvSpPr>
          <p:nvPr>
            <p:ph type="title"/>
          </p:nvPr>
        </p:nvSpPr>
        <p:spPr/>
        <p:txBody>
          <a:bodyPr/>
          <a:lstStyle/>
          <a:p>
            <a:pPr eaLnBrk="1" hangingPunct="1"/>
            <a:r>
              <a:rPr lang="en-US" altLang="zh-CN" smtClean="0"/>
              <a:t>Exercise for Chapter 1</a:t>
            </a:r>
          </a:p>
        </p:txBody>
      </p:sp>
      <p:sp>
        <p:nvSpPr>
          <p:cNvPr id="58371" name="Rectangle 3"/>
          <p:cNvSpPr>
            <a:spLocks noGrp="1" noChangeArrowheads="1"/>
          </p:cNvSpPr>
          <p:nvPr>
            <p:ph type="body" idx="1"/>
          </p:nvPr>
        </p:nvSpPr>
        <p:spPr/>
        <p:txBody>
          <a:bodyPr/>
          <a:lstStyle/>
          <a:p>
            <a:pPr eaLnBrk="1" hangingPunct="1"/>
            <a:r>
              <a:rPr lang="en-US" altLang="zh-CN" smtClean="0"/>
              <a:t>Problems:</a:t>
            </a:r>
          </a:p>
          <a:p>
            <a:pPr lvl="1" eaLnBrk="1" hangingPunct="1"/>
            <a:r>
              <a:rPr lang="en-US" altLang="zh-CN" smtClean="0"/>
              <a:t>Section 1.3: 12</a:t>
            </a:r>
          </a:p>
          <a:p>
            <a:pPr lvl="1" eaLnBrk="1" hangingPunct="1"/>
            <a:r>
              <a:rPr lang="en-US" altLang="zh-CN" smtClean="0"/>
              <a:t>Section 1.4: 14</a:t>
            </a:r>
          </a:p>
          <a:p>
            <a:pPr lvl="1" eaLnBrk="1" hangingPunct="1"/>
            <a:r>
              <a:rPr lang="en-US" altLang="zh-CN" smtClean="0"/>
              <a:t>Section 1.7: 34</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endParaRPr lang="zh-CN" altLang="en-US" smtClean="0"/>
          </a:p>
        </p:txBody>
      </p:sp>
      <p:sp>
        <p:nvSpPr>
          <p:cNvPr id="9219" name="Rectangle 3"/>
          <p:cNvSpPr>
            <a:spLocks noGrp="1" noChangeArrowheads="1"/>
          </p:cNvSpPr>
          <p:nvPr>
            <p:ph idx="1"/>
          </p:nvPr>
        </p:nvSpPr>
        <p:spPr/>
        <p:txBody>
          <a:bodyPr/>
          <a:lstStyle/>
          <a:p>
            <a:pPr eaLnBrk="1" hangingPunct="1"/>
            <a:r>
              <a:rPr lang="en-US" altLang="zh-CN" smtClean="0"/>
              <a:t>Three rules in using MOV instruction</a:t>
            </a:r>
          </a:p>
          <a:p>
            <a:pPr lvl="1" eaLnBrk="1" hangingPunct="1"/>
            <a:r>
              <a:rPr lang="en-US" altLang="zh-CN" smtClean="0"/>
              <a:t>The size of operands must match each other;</a:t>
            </a:r>
          </a:p>
          <a:p>
            <a:pPr lvl="2" eaLnBrk="1" hangingPunct="1"/>
            <a:r>
              <a:rPr lang="en-US" altLang="zh-CN" smtClean="0"/>
              <a:t>Eg. </a:t>
            </a:r>
            <a:r>
              <a:rPr lang="en-US" altLang="zh-CN" smtClean="0">
                <a:solidFill>
                  <a:srgbClr val="00B050"/>
                </a:solidFill>
              </a:rPr>
              <a:t>MOV AX, 58FCH</a:t>
            </a:r>
          </a:p>
          <a:p>
            <a:pPr lvl="1" eaLnBrk="1" hangingPunct="1"/>
            <a:r>
              <a:rPr lang="en-US" altLang="zh-CN" smtClean="0"/>
              <a:t>Only values in registers can be moved into segment registers;</a:t>
            </a:r>
          </a:p>
          <a:p>
            <a:pPr lvl="2" eaLnBrk="1" hangingPunct="1"/>
            <a:r>
              <a:rPr lang="en-US" altLang="zh-CN" smtClean="0"/>
              <a:t>Eg. </a:t>
            </a:r>
            <a:r>
              <a:rPr lang="en-US" altLang="zh-CN" smtClean="0">
                <a:solidFill>
                  <a:srgbClr val="F77103"/>
                </a:solidFill>
              </a:rPr>
              <a:t>MOV DS, 3F47H</a:t>
            </a:r>
          </a:p>
          <a:p>
            <a:pPr lvl="2" eaLnBrk="1" hangingPunct="1"/>
            <a:r>
              <a:rPr lang="en-US" altLang="zh-CN" smtClean="0">
                <a:solidFill>
                  <a:srgbClr val="00B050"/>
                </a:solidFill>
              </a:rPr>
              <a:t>Eg. MOV DX, 3F47H;   MOV DS, DX;</a:t>
            </a:r>
            <a:endParaRPr lang="en-US" altLang="zh-CN" smtClean="0">
              <a:solidFill>
                <a:srgbClr val="F77103"/>
              </a:solidFill>
            </a:endParaRPr>
          </a:p>
          <a:p>
            <a:pPr lvl="1" eaLnBrk="1" hangingPunct="1"/>
            <a:r>
              <a:rPr lang="en-US" altLang="zh-CN" smtClean="0"/>
              <a:t>Can not move an operand from memory to memory directly;</a:t>
            </a:r>
          </a:p>
          <a:p>
            <a:pPr lvl="2" eaLnBrk="1" hangingPunct="1"/>
            <a:r>
              <a:rPr lang="en-US" altLang="zh-CN" smtClean="0"/>
              <a:t>Eg. </a:t>
            </a:r>
            <a:r>
              <a:rPr lang="en-US" altLang="zh-CN" smtClean="0">
                <a:solidFill>
                  <a:srgbClr val="FF6600"/>
                </a:solidFill>
              </a:rPr>
              <a:t>MOV [0014], [0016]; </a:t>
            </a:r>
          </a:p>
          <a:p>
            <a:pPr lvl="2" eaLnBrk="1" hangingPunct="1"/>
            <a:r>
              <a:rPr lang="en-US" altLang="zh-CN" smtClean="0"/>
              <a:t>Eg. </a:t>
            </a:r>
            <a:r>
              <a:rPr lang="en-US" altLang="zh-CN" smtClean="0">
                <a:solidFill>
                  <a:srgbClr val="00B050"/>
                </a:solidFill>
              </a:rPr>
              <a:t>MOV AL, [0016]; MOV [0014], 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a:xfrm>
            <a:off x="762000" y="762000"/>
            <a:ext cx="8058150" cy="1143000"/>
          </a:xfrm>
        </p:spPr>
        <p:txBody>
          <a:bodyPr/>
          <a:lstStyle/>
          <a:p>
            <a:pPr eaLnBrk="1" hangingPunct="1"/>
            <a:r>
              <a:rPr lang="en-US" altLang="zh-CN" sz="3200" smtClean="0"/>
              <a:t>Section 1.3 </a:t>
            </a:r>
            <a:br>
              <a:rPr lang="en-US" altLang="zh-CN" sz="3200" smtClean="0"/>
            </a:br>
            <a:r>
              <a:rPr lang="en-US" altLang="zh-CN" sz="3200" smtClean="0"/>
              <a:t>Introduction to Assembly programming</a:t>
            </a:r>
          </a:p>
        </p:txBody>
      </p:sp>
      <p:graphicFrame>
        <p:nvGraphicFramePr>
          <p:cNvPr id="59554" name="Group 162">
            <a:extLst>
              <a:ext uri="{FF2B5EF4-FFF2-40B4-BE49-F238E27FC236}">
                <a16:creationId xmlns:a16="http://schemas.microsoft.com/office/drawing/2014/main" xmlns="" id="{53F59BEB-D0FB-40B7-A8B5-CFA799387BA4}"/>
              </a:ext>
            </a:extLst>
          </p:cNvPr>
          <p:cNvGraphicFramePr>
            <a:graphicFrameLocks noGrp="1"/>
          </p:cNvGraphicFramePr>
          <p:nvPr>
            <p:ph idx="1"/>
          </p:nvPr>
        </p:nvGraphicFramePr>
        <p:xfrm>
          <a:off x="0" y="2362200"/>
          <a:ext cx="9144000" cy="4289425"/>
        </p:xfrm>
        <a:graphic>
          <a:graphicData uri="http://schemas.openxmlformats.org/drawingml/2006/table">
            <a:tbl>
              <a:tblPr/>
              <a:tblGrid>
                <a:gridCol w="1692275">
                  <a:extLst>
                    <a:ext uri="{9D8B030D-6E8A-4147-A177-3AD203B41FA5}">
                      <a16:colId xmlns:a16="http://schemas.microsoft.com/office/drawing/2014/main" xmlns="" val="20000"/>
                    </a:ext>
                  </a:extLst>
                </a:gridCol>
                <a:gridCol w="2084388">
                  <a:extLst>
                    <a:ext uri="{9D8B030D-6E8A-4147-A177-3AD203B41FA5}">
                      <a16:colId xmlns:a16="http://schemas.microsoft.com/office/drawing/2014/main" xmlns="" val="20001"/>
                    </a:ext>
                  </a:extLst>
                </a:gridCol>
                <a:gridCol w="5367337">
                  <a:extLst>
                    <a:ext uri="{9D8B030D-6E8A-4147-A177-3AD203B41FA5}">
                      <a16:colId xmlns:a16="http://schemas.microsoft.com/office/drawing/2014/main" xmlns="" val="20002"/>
                    </a:ext>
                  </a:extLst>
                </a:gridCol>
              </a:tblGrid>
              <a:tr h="4905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Mnemonic</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Operands</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function</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MOV</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CL,55H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;move 55H into register CL</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1013">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MOV</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DL,CL</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;copy the contents of CL into DL</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79425">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MOV</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CX,468FH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;move 468H into register CX</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04825">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MOV</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AX,2FE456H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;move 2fe456h into AX (illegal)</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04825">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MOV</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DI,BX</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;copy contents of BX into DI</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5720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MOV</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BP,2459H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;move 2459H into register BP (legal)</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5720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MOV</a:t>
                      </a:r>
                    </a:p>
                  </a:txBody>
                  <a:tcP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DS,2341H</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;move 2341H into DS (illegal)</a:t>
                      </a:r>
                    </a:p>
                  </a:txBody>
                  <a:tcP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5720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MOV</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DS,AX</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;copy contents of AX into DS (legal)</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59511" name="AutoShape 119"/>
          <p:cNvSpPr>
            <a:spLocks noChangeArrowheads="1"/>
          </p:cNvSpPr>
          <p:nvPr/>
        </p:nvSpPr>
        <p:spPr bwMode="auto">
          <a:xfrm>
            <a:off x="2339975" y="4652963"/>
            <a:ext cx="2519363" cy="393700"/>
          </a:xfrm>
          <a:prstGeom prst="wedgeRectCallout">
            <a:avLst>
              <a:gd name="adj1" fmla="val -47167"/>
              <a:gd name="adj2" fmla="val 1262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Nonsegment register</a:t>
            </a:r>
          </a:p>
        </p:txBody>
      </p:sp>
      <p:sp>
        <p:nvSpPr>
          <p:cNvPr id="59512" name="AutoShape 120"/>
          <p:cNvSpPr>
            <a:spLocks noChangeArrowheads="1"/>
          </p:cNvSpPr>
          <p:nvPr/>
        </p:nvSpPr>
        <p:spPr bwMode="auto">
          <a:xfrm>
            <a:off x="2700338" y="5516563"/>
            <a:ext cx="2016125" cy="466725"/>
          </a:xfrm>
          <a:prstGeom prst="wedgeRectCallout">
            <a:avLst>
              <a:gd name="adj1" fmla="val -65593"/>
              <a:gd name="adj2" fmla="val 2788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Segment register</a:t>
            </a:r>
          </a:p>
        </p:txBody>
      </p:sp>
      <p:sp>
        <p:nvSpPr>
          <p:cNvPr id="59525" name="AutoShape 133"/>
          <p:cNvSpPr>
            <a:spLocks noChangeArrowheads="1"/>
          </p:cNvSpPr>
          <p:nvPr/>
        </p:nvSpPr>
        <p:spPr bwMode="auto">
          <a:xfrm>
            <a:off x="3419475" y="3789363"/>
            <a:ext cx="1512888" cy="393700"/>
          </a:xfrm>
          <a:prstGeom prst="wedgeRoundRectCallout">
            <a:avLst>
              <a:gd name="adj1" fmla="val -56296"/>
              <a:gd name="adj2" fmla="val 10483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Too large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525"/>
                                        </p:tgtEl>
                                        <p:attrNameLst>
                                          <p:attrName>style.visibility</p:attrName>
                                        </p:attrNameLst>
                                      </p:cBhvr>
                                      <p:to>
                                        <p:strVal val="visible"/>
                                      </p:to>
                                    </p:set>
                                    <p:animEffect transition="in" filter="blinds(horizontal)">
                                      <p:cBhvr>
                                        <p:cTn id="7" dur="500"/>
                                        <p:tgtEl>
                                          <p:spTgt spid="595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9511"/>
                                        </p:tgtEl>
                                        <p:attrNameLst>
                                          <p:attrName>style.visibility</p:attrName>
                                        </p:attrNameLst>
                                      </p:cBhvr>
                                      <p:to>
                                        <p:strVal val="visible"/>
                                      </p:to>
                                    </p:set>
                                    <p:anim calcmode="lin" valueType="num">
                                      <p:cBhvr additive="base">
                                        <p:cTn id="12" dur="500" fill="hold"/>
                                        <p:tgtEl>
                                          <p:spTgt spid="59511"/>
                                        </p:tgtEl>
                                        <p:attrNameLst>
                                          <p:attrName>ppt_x</p:attrName>
                                        </p:attrNameLst>
                                      </p:cBhvr>
                                      <p:tavLst>
                                        <p:tav tm="0">
                                          <p:val>
                                            <p:strVal val="#ppt_x"/>
                                          </p:val>
                                        </p:tav>
                                        <p:tav tm="100000">
                                          <p:val>
                                            <p:strVal val="#ppt_x"/>
                                          </p:val>
                                        </p:tav>
                                      </p:tavLst>
                                    </p:anim>
                                    <p:anim calcmode="lin" valueType="num">
                                      <p:cBhvr additive="base">
                                        <p:cTn id="13" dur="500" fill="hold"/>
                                        <p:tgtEl>
                                          <p:spTgt spid="5951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9512"/>
                                        </p:tgtEl>
                                        <p:attrNameLst>
                                          <p:attrName>style.visibility</p:attrName>
                                        </p:attrNameLst>
                                      </p:cBhvr>
                                      <p:to>
                                        <p:strVal val="visible"/>
                                      </p:to>
                                    </p:set>
                                    <p:anim calcmode="lin" valueType="num">
                                      <p:cBhvr additive="base">
                                        <p:cTn id="16" dur="500" fill="hold"/>
                                        <p:tgtEl>
                                          <p:spTgt spid="59512"/>
                                        </p:tgtEl>
                                        <p:attrNameLst>
                                          <p:attrName>ppt_x</p:attrName>
                                        </p:attrNameLst>
                                      </p:cBhvr>
                                      <p:tavLst>
                                        <p:tav tm="0">
                                          <p:val>
                                            <p:strVal val="#ppt_x"/>
                                          </p:val>
                                        </p:tav>
                                        <p:tav tm="100000">
                                          <p:val>
                                            <p:strVal val="#ppt_x"/>
                                          </p:val>
                                        </p:tav>
                                      </p:tavLst>
                                    </p:anim>
                                    <p:anim calcmode="lin" valueType="num">
                                      <p:cBhvr additive="base">
                                        <p:cTn id="17" dur="500" fill="hold"/>
                                        <p:tgtEl>
                                          <p:spTgt spid="595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11" grpId="0" animBg="1"/>
      <p:bldP spid="59512" grpId="0" animBg="1"/>
      <p:bldP spid="595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a:xfrm>
            <a:off x="762000" y="762000"/>
            <a:ext cx="8058150" cy="1143000"/>
          </a:xfrm>
        </p:spPr>
        <p:txBody>
          <a:bodyPr/>
          <a:lstStyle/>
          <a:p>
            <a:pPr eaLnBrk="1" hangingPunct="1"/>
            <a:r>
              <a:rPr lang="en-US" altLang="zh-CN" sz="3200" smtClean="0"/>
              <a:t>Section 1.3 </a:t>
            </a:r>
            <a:br>
              <a:rPr lang="en-US" altLang="zh-CN" sz="3200" smtClean="0"/>
            </a:br>
            <a:r>
              <a:rPr lang="en-US" altLang="zh-CN" sz="3200" smtClean="0"/>
              <a:t>Introduction to Assembly programming</a:t>
            </a:r>
          </a:p>
        </p:txBody>
      </p:sp>
      <p:graphicFrame>
        <p:nvGraphicFramePr>
          <p:cNvPr id="61477" name="Group 37">
            <a:extLst>
              <a:ext uri="{FF2B5EF4-FFF2-40B4-BE49-F238E27FC236}">
                <a16:creationId xmlns:a16="http://schemas.microsoft.com/office/drawing/2014/main" xmlns="" id="{A8EEB8C7-778C-43A3-B307-E529358F1C17}"/>
              </a:ext>
            </a:extLst>
          </p:cNvPr>
          <p:cNvGraphicFramePr>
            <a:graphicFrameLocks noGrp="1"/>
          </p:cNvGraphicFramePr>
          <p:nvPr>
            <p:ph idx="1"/>
          </p:nvPr>
        </p:nvGraphicFramePr>
        <p:xfrm>
          <a:off x="900113" y="4221163"/>
          <a:ext cx="7693025" cy="2355850"/>
        </p:xfrm>
        <a:graphic>
          <a:graphicData uri="http://schemas.openxmlformats.org/drawingml/2006/table">
            <a:tbl>
              <a:tblPr/>
              <a:tblGrid>
                <a:gridCol w="996950">
                  <a:extLst>
                    <a:ext uri="{9D8B030D-6E8A-4147-A177-3AD203B41FA5}">
                      <a16:colId xmlns:a16="http://schemas.microsoft.com/office/drawing/2014/main" xmlns="" val="20000"/>
                    </a:ext>
                  </a:extLst>
                </a:gridCol>
                <a:gridCol w="1657350">
                  <a:extLst>
                    <a:ext uri="{9D8B030D-6E8A-4147-A177-3AD203B41FA5}">
                      <a16:colId xmlns:a16="http://schemas.microsoft.com/office/drawing/2014/main" xmlns="" val="20001"/>
                    </a:ext>
                  </a:extLst>
                </a:gridCol>
                <a:gridCol w="5038725">
                  <a:extLst>
                    <a:ext uri="{9D8B030D-6E8A-4147-A177-3AD203B41FA5}">
                      <a16:colId xmlns:a16="http://schemas.microsoft.com/office/drawing/2014/main" xmlns="" val="20002"/>
                    </a:ext>
                  </a:extLst>
                </a:gridCol>
              </a:tblGrid>
              <a:tr h="12280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MOV </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MOV</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ADD</a:t>
                      </a:r>
                    </a:p>
                  </a:txBody>
                  <a:tcPr marT="45721" marB="45721"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AL, 25H</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BL, 34H</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AL, BL</a:t>
                      </a:r>
                    </a:p>
                  </a:txBody>
                  <a:tcPr marT="45721" marB="4572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;move 25 into AL</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;move 34 into BL</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;AL = Al + BL</a:t>
                      </a:r>
                    </a:p>
                  </a:txBody>
                  <a:tcPr marT="45721" marB="45721"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12780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MOV</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ADD</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T="45721" marB="45721"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AX, 34EH</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AX, 65AH</a:t>
                      </a:r>
                    </a:p>
                  </a:txBody>
                  <a:tcPr marT="45721" marB="4572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;move 34EH into AX</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;AX = AX + 65AH</a:t>
                      </a:r>
                    </a:p>
                  </a:txBody>
                  <a:tcPr marT="45721" marB="45721"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1277" name="矩形 1"/>
          <p:cNvSpPr>
            <a:spLocks noChangeArrowheads="1"/>
          </p:cNvSpPr>
          <p:nvPr/>
        </p:nvSpPr>
        <p:spPr bwMode="auto">
          <a:xfrm>
            <a:off x="900113" y="2349500"/>
            <a:ext cx="7885112"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a:t>The ADD instruction:</a:t>
            </a:r>
          </a:p>
          <a:p>
            <a:pPr eaLnBrk="1" hangingPunct="1">
              <a:buFontTx/>
              <a:buNone/>
            </a:pPr>
            <a:r>
              <a:rPr lang="en-US" altLang="zh-CN" sz="2400"/>
              <a:t>	</a:t>
            </a:r>
            <a:r>
              <a:rPr lang="en-US" altLang="zh-CN" sz="2400">
                <a:solidFill>
                  <a:srgbClr val="00B050"/>
                </a:solidFill>
              </a:rPr>
              <a:t>ADD destination, source</a:t>
            </a:r>
          </a:p>
          <a:p>
            <a:pPr eaLnBrk="1" hangingPunct="1">
              <a:buFontTx/>
              <a:buNone/>
            </a:pPr>
            <a:r>
              <a:rPr lang="en-US" altLang="zh-CN" sz="2400"/>
              <a:t>	It adds up source operand to the destination, and </a:t>
            </a:r>
          </a:p>
          <a:p>
            <a:pPr eaLnBrk="1" hangingPunct="1">
              <a:buFontTx/>
              <a:buNone/>
            </a:pPr>
            <a:r>
              <a:rPr lang="en-US" altLang="zh-CN" sz="2400"/>
              <a:t>	save result in the destination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p:txBody>
          <a:bodyPr/>
          <a:lstStyle/>
          <a:p>
            <a:pPr eaLnBrk="1" hangingPunct="1"/>
            <a:r>
              <a:rPr lang="en-US" altLang="zh-CN" sz="3200" smtClean="0"/>
              <a:t>Section 1.4 </a:t>
            </a:r>
            <a:br>
              <a:rPr lang="en-US" altLang="zh-CN" sz="3200" smtClean="0"/>
            </a:br>
            <a:r>
              <a:rPr lang="en-US" altLang="zh-CN" sz="3200" smtClean="0"/>
              <a:t>Introduction to Program Segments</a:t>
            </a:r>
          </a:p>
        </p:txBody>
      </p:sp>
      <p:sp>
        <p:nvSpPr>
          <p:cNvPr id="12291" name="Rectangle 3"/>
          <p:cNvSpPr>
            <a:spLocks noGrp="1" noChangeArrowheads="1"/>
          </p:cNvSpPr>
          <p:nvPr>
            <p:ph type="body" idx="1"/>
          </p:nvPr>
        </p:nvSpPr>
        <p:spPr/>
        <p:txBody>
          <a:bodyPr/>
          <a:lstStyle/>
          <a:p>
            <a:pPr eaLnBrk="1" hangingPunct="1"/>
            <a:r>
              <a:rPr lang="en-US" altLang="zh-CN" smtClean="0"/>
              <a:t>Three parts of typical assembly language program</a:t>
            </a:r>
          </a:p>
          <a:p>
            <a:pPr lvl="1" eaLnBrk="1" hangingPunct="1"/>
            <a:r>
              <a:rPr lang="en-US" altLang="zh-CN" smtClean="0"/>
              <a:t>Code Segment -- contains the assembly language instructions that perform the tasks</a:t>
            </a:r>
          </a:p>
          <a:p>
            <a:pPr lvl="1" eaLnBrk="1" hangingPunct="1"/>
            <a:r>
              <a:rPr lang="en-US" altLang="zh-CN" smtClean="0"/>
              <a:t>Data Segment – store information that needs to be processed by the instructions in the CS</a:t>
            </a:r>
          </a:p>
          <a:p>
            <a:pPr lvl="1" eaLnBrk="1" hangingPunct="1"/>
            <a:r>
              <a:rPr lang="en-US" altLang="zh-CN" smtClean="0"/>
              <a:t>Stack Segment – used by the CPU to store information temporarily</a:t>
            </a: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2284</TotalTime>
  <Words>3422</Words>
  <Application>Microsoft Office PowerPoint</Application>
  <PresentationFormat>全屏显示(4:3)</PresentationFormat>
  <Paragraphs>519</Paragraphs>
  <Slides>54</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61" baseType="lpstr">
      <vt:lpstr>Arial</vt:lpstr>
      <vt:lpstr>宋体</vt:lpstr>
      <vt:lpstr>Wingdings</vt:lpstr>
      <vt:lpstr>Times New Roman</vt:lpstr>
      <vt:lpstr>Capsules</vt:lpstr>
      <vt:lpstr>Microsoft Visio 绘图</vt:lpstr>
      <vt:lpstr>Microsoft Visio Drawing</vt:lpstr>
      <vt:lpstr>Microcomputer Principles  &amp; Computer Interface</vt:lpstr>
      <vt:lpstr>Chapter 1 The X86 Microprocessor</vt:lpstr>
      <vt:lpstr>Section1.2 Inside the 8086</vt:lpstr>
      <vt:lpstr>Section 1.3  Introduction to Assembly programming</vt:lpstr>
      <vt:lpstr>Section 1.3  Introduction to Assembly programming</vt:lpstr>
      <vt:lpstr>PowerPoint 演示文稿</vt:lpstr>
      <vt:lpstr>Section 1.3  Introduction to Assembly programming</vt:lpstr>
      <vt:lpstr>Section 1.3  Introduction to Assembly programming</vt:lpstr>
      <vt:lpstr>Section 1.4  Introduction to Program Segments</vt:lpstr>
      <vt:lpstr>Section 1.4  Introduction to Program Segments</vt:lpstr>
      <vt:lpstr>Section 1.4  Introduction to Program Segments</vt:lpstr>
      <vt:lpstr>Section 1.4  Introduction to Program Segments</vt:lpstr>
      <vt:lpstr>Section 1.4  Introduction to Program Segments</vt:lpstr>
      <vt:lpstr>Section 1.4  Introduction to Program Segments</vt:lpstr>
      <vt:lpstr>Section 1.4  Introduction to Program Segments</vt:lpstr>
      <vt:lpstr>Section 1.4  Introduction to Program Segments</vt:lpstr>
      <vt:lpstr>Section 1.4  Introduction to Program Segments</vt:lpstr>
      <vt:lpstr>Section 1.4  Introduction to Program Segments</vt:lpstr>
      <vt:lpstr>Section 1.4  Introduction to Program Segments</vt:lpstr>
      <vt:lpstr>PowerPoint 演示文稿</vt:lpstr>
      <vt:lpstr>Section 1.4  Introduction to Program Segments</vt:lpstr>
      <vt:lpstr>Section 1.4  Introduction to Program Segments</vt:lpstr>
      <vt:lpstr>Section 1.4  Introduction to Program Segments</vt:lpstr>
      <vt:lpstr>Section 1.4  Introduction to Program Segments</vt:lpstr>
      <vt:lpstr>Section 1.4  Introduction to Program Segments</vt:lpstr>
      <vt:lpstr>Section 1.4  Introduction to Program Segments</vt:lpstr>
      <vt:lpstr>Section 1.4  Introduction to Program Segments</vt:lpstr>
      <vt:lpstr>Review </vt:lpstr>
      <vt:lpstr>Section 1.4  Introduction to Program Segments</vt:lpstr>
      <vt:lpstr>Section 1.5  The Stack</vt:lpstr>
      <vt:lpstr>Section 1.5  The Stack</vt:lpstr>
      <vt:lpstr>Section 1.5  The Stack</vt:lpstr>
      <vt:lpstr>Allocation of program segments </vt:lpstr>
      <vt:lpstr>Stack in sub function calling</vt:lpstr>
      <vt:lpstr>Section 1.6  Flag Register</vt:lpstr>
      <vt:lpstr>Section 1.6  Flag Register</vt:lpstr>
      <vt:lpstr>Section 1.6  Flag Register</vt:lpstr>
      <vt:lpstr>Section 1.6  Flag Register</vt:lpstr>
      <vt:lpstr>Section 1.7  x86 Addressing Modes</vt:lpstr>
      <vt:lpstr>Section 1.7  x86 Addressing Modes</vt:lpstr>
      <vt:lpstr>Section 1.7  x86 Addressing Modes</vt:lpstr>
      <vt:lpstr>Section 1.7  x86 Addressing Modes</vt:lpstr>
      <vt:lpstr>Section 1.7  x86 Addressing Modes</vt:lpstr>
      <vt:lpstr>Section 1.7  x86 Addressing Modes</vt:lpstr>
      <vt:lpstr>Section 1.7  x86 Addressing Modes</vt:lpstr>
      <vt:lpstr>Section 1.7  x86 Addressing Modes</vt:lpstr>
      <vt:lpstr>How to:</vt:lpstr>
      <vt:lpstr>How to:</vt:lpstr>
      <vt:lpstr>How to:</vt:lpstr>
      <vt:lpstr>Section 1.7  x86 Addressing Modes</vt:lpstr>
      <vt:lpstr>Section 1.7  x86 Addressing Modes</vt:lpstr>
      <vt:lpstr>Little endian vs. Big endian</vt:lpstr>
      <vt:lpstr>PowerPoint 演示文稿</vt:lpstr>
      <vt:lpstr>Exercise for Chapter 1</vt:lpstr>
    </vt:vector>
  </TitlesOfParts>
  <Company>nwpu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Microcomputer Principles  &amp; Computer Interface</dc:title>
  <dc:creator>Razor</dc:creator>
  <cp:lastModifiedBy>LENOVO</cp:lastModifiedBy>
  <cp:revision>513</cp:revision>
  <dcterms:created xsi:type="dcterms:W3CDTF">2013-03-31T14:10:35Z</dcterms:created>
  <dcterms:modified xsi:type="dcterms:W3CDTF">2021-03-16T02:26:22Z</dcterms:modified>
</cp:coreProperties>
</file>