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3" r:id="rId2"/>
    <p:sldMasterId id="2147483706" r:id="rId3"/>
  </p:sldMasterIdLst>
  <p:notesMasterIdLst>
    <p:notesMasterId r:id="rId12"/>
  </p:notesMasterIdLst>
  <p:sldIdLst>
    <p:sldId id="256" r:id="rId4"/>
    <p:sldId id="257" r:id="rId5"/>
    <p:sldId id="309" r:id="rId6"/>
    <p:sldId id="310" r:id="rId7"/>
    <p:sldId id="311" r:id="rId8"/>
    <p:sldId id="387" r:id="rId9"/>
    <p:sldId id="388" r:id="rId10"/>
    <p:sldId id="38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2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>
            <a:extLst>
              <a:ext uri="{FF2B5EF4-FFF2-40B4-BE49-F238E27FC236}">
                <a16:creationId xmlns:a16="http://schemas.microsoft.com/office/drawing/2014/main" id="{5307D86D-27A5-4A8F-8D83-378BACE171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>
            <a:extLst>
              <a:ext uri="{FF2B5EF4-FFF2-40B4-BE49-F238E27FC236}">
                <a16:creationId xmlns:a16="http://schemas.microsoft.com/office/drawing/2014/main" id="{92BC2D33-98FA-4909-8208-B7730A1D69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87FEDBC-74CD-44DF-A9B5-3681CE4FBCAC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id="{2BD735BF-F3C2-4931-A500-8CD4BF0B986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787F246C-C110-4BBD-BD18-4816BA85E0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>
            <a:extLst>
              <a:ext uri="{FF2B5EF4-FFF2-40B4-BE49-F238E27FC236}">
                <a16:creationId xmlns:a16="http://schemas.microsoft.com/office/drawing/2014/main" id="{65C6E15F-6596-471D-84FF-BADBE0F205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id="{6497554C-65B5-4FD5-98C0-0CC22D0B3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D9324AA-A827-46F2-BAF8-46C7ECA2D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1D4F07-0D4A-4658-AE09-CC0575CB4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48834F-F3B7-4FE3-A67D-AFAC963A7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E61390-4FF1-4EB7-BEC1-AA4D602D3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505DE-E868-453A-851A-55B4339BD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7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69D8F89-D220-45DC-87FA-4EEC85E05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F3EB7E-CF37-4DDF-BAB9-6987FC079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40693E-90E1-4810-82FD-65F07A125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B3B8A-5D7B-4F54-9F5D-0CB546E87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6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FD7E905-6BCA-4309-ACF9-272483D25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56A3884-7881-4BB5-B4D4-834B5AF2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BBEED26-FC1D-469C-AB7A-9A2D11281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5711B-CDF3-44DE-9C0E-D41DB5FD7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2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53E7168-7DD5-4DBD-8A42-802951EB5A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047F51A-2030-437D-8D89-38E239543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A208F60-6696-40C1-8F06-F7411E66B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7884C-4B50-498C-8FE5-D4D26DFC4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19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413072-1817-4279-B45C-DD7927C1DF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AB68328-BF8D-4C7C-BC2B-41D4D3969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485F279-4AFC-4514-A27E-D5F16F644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5DA69-B051-42B6-A973-7FC3D9E8BB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45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232474-1930-430D-A1EE-26BE9F1F2F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8FC3EC1-451E-4541-BA06-E8F4C7401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E3914B3-4786-490B-98B7-5C4A9549C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111BE-0DA0-43E3-8924-178F2FD9E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78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615351-C22A-41DC-A2F5-C94C610BFF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C66EA6C-D2EF-4945-A7E8-2E7F29B09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274610D-5CB7-4F18-A55B-C1308B36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D08A-1DC4-49E2-8D4B-75B853D60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B991FE4-4D0D-4AA7-A4D6-3B763185D6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3C048BC-B810-4ED6-A186-2DCB35E83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0ED860C-88CC-4A4B-9873-0A629AB5A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E992-2C85-40CB-A620-297D846AA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04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64DF844-F06C-4123-BA7D-A4B2F0AB80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67969F4-E476-4B60-838C-EC8CCDD2A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156B73C-FDA7-4088-B464-561157FC0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930C4-BD2D-43CB-AAEB-0CB7C985C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31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A9F2429-165F-4772-8056-0CDF386730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296A9E7-4B87-4516-BF8B-3F4F537A3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64D825B-ABD3-4679-9623-1846FBC53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3D9F7-7B3E-4907-9E34-EB944E497E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268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FF12FB-7F55-47A0-9C92-F10CFA5C747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99CDA7D-19E7-4363-87D7-01FD4BD6C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ABFC9DC-8020-4284-B05D-786098CF1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1C2A3-8EC9-41F2-A73A-C1A0BFA5B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5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6F73CA-94D2-4A0D-AD59-AAB58671C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2D41E7D-C089-4A72-893C-C4B34A963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8C4DF8B-6EB9-4F72-A065-BB2A2094C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9FC43-2213-4E34-9441-CD7EA7973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42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2A22AA-D5AD-4E63-AE72-5E89E31A28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D29470F-0482-4D60-9394-341491AD4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552FA7-5B77-4DE0-9097-49C4A071F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E094A-40B9-4D09-99A6-631717D602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98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65922F-5E4F-4FA6-99C9-06A062AF3D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AA09A9B-8FCC-4700-B948-2CAEB236F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10BB0FB-8B7F-405E-90CB-95DFDC878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D69B5-FEB4-4410-9C6E-0A8BB79BB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1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32C88A-31E8-47FB-92C8-FF9869291F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73C470-6EBB-4849-9969-B92FB145F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DA3FA86-47AF-42FB-9C7C-D0DFD8466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E3164-8B3B-4605-89DF-579836916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272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CEDE19B-50BB-45BC-BBEA-4F893CF0872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06597DB-44FC-4E8C-B10C-056E6B84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35C123A4-E59B-436F-BC63-ECA4BDA6D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847E060-BC82-41BD-A110-7C3EF2905273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0" y="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FC05A056-04AC-4668-8C1C-3B01EC1C1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9C9A57F5-81C7-4DB2-9FFE-5F72711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6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C68F8-D05D-4490-A95A-97737F54E8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CDAA2-7112-4B59-90FC-C9AD80755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FB958-7011-47F4-B017-7B722B2F7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294207B7-3F91-4B8C-932B-457D65B5E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910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C7A79B6-3EBB-4F3B-B986-61DA19F43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95C71F-3DF3-4B02-AA75-11B1CD5F9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2AE494-A4E1-48FC-BE44-F090CA3EE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CEEF-D693-434B-BE88-8267CAC11A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5434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E64611F-E296-4E25-9C95-895853A37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18DE4F3-91CE-49EC-8FC2-22F862E16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0EADFE2-16A2-4154-9463-9D0B75169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CE3C9-34B8-449D-B5D7-906CE13E91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0369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5211B5-50A1-426A-B1BD-93485D1AE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4866E7-0389-4378-BC41-7A1ACA086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2568420-FCC3-41D8-9DAA-CED8C9F88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D4902-BEEE-40A7-B16D-CA09657265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297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6B3F62-D81A-49F5-9831-7C116413D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ABAD528-11DE-48F7-8883-ABCDF1986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D85F298-D275-4DEC-B061-A3F3C7570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9FD8A-9C1C-44B3-AD45-AAB1C3D481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1736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8EE304E-88A3-4F42-8513-C5536E0B0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8778E18-D855-4EC8-BA72-68A825BD4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C634016-7738-4749-A15D-888D19D86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96D5A-4052-4C95-8848-B19B3CDAE4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9431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FD484ED-B290-46FF-ABB3-A9467B3F5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5427DB8-F911-438A-925F-91DF5433C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0D80611-4D98-4961-8BE4-C8432E2C6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5E662-48C7-4999-A936-ED9C846A42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806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4C01DE1-ECDF-4A78-BDD7-1FD1E47C2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256758F-74DD-4BBA-A546-1E106B507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95EBA4-1064-4CEC-B44F-A15933E53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B868-95CB-408F-B3E8-EF1B61D76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726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18F63D6-BF72-465D-8A6F-DE68EF372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9A6EBE-B458-4F75-92A6-8DCB40C99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64AC188-F8A3-439E-81C0-9C4E9713D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F03E4-F2D9-46CA-BF0D-F19847AB6E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4118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7F5514C-6CA9-4318-8921-6E4F963F0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5E7434F-837E-4DEA-A61F-1F9557515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A3F1CB-706D-457C-A05D-B714D0A31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46D03-1D97-42BA-A710-C3DD231893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1669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502F46D-A5CD-43D9-BFAA-C239EB3D0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933FA39-D83D-4A36-97B4-13DA47399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4C4F75-8F7C-4E9A-8228-D9815B5BC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30999-7212-4250-BE58-2F7490EFBB3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8449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3F3A87-E8DF-4D4F-864F-5B30AB1BB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EC3D973-721F-4917-8DD4-BAC673E3D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3C76FBF-63D0-41E4-9FA9-B212A2380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048B7-27DE-4793-B2D5-CD62B1E26A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6051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C50549-07BC-4E56-8C96-71886DAD0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A6A6DC7-592B-4279-939B-6D3310AB4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F4D348A-89D4-486E-8204-FBC55E804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95F3F-4314-481A-9AB6-72FB2D7E53B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885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C6A717-643E-496A-91E1-D84550B60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93D2F64-3FC0-46FA-8B8B-9A197CD63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36C65F-4BA9-4C4C-8934-037962760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BEB0-75C6-42F7-BF10-986BFF67B9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06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1A1C18-0314-4C1A-8696-832F29DFF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84F559C-4072-4362-A44A-EAD8F1433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C45341A-5B11-463A-B1BF-DC520A5D7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FA07D-FC21-456C-AA5E-6D1270C0A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D8DB64-CF24-407B-B944-BBBF127B4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38F3058-4638-4199-9804-74728781D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4F1AC44-36E6-4586-B6B5-166661725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6176-1CD5-4FD5-BD9E-D45EFB105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B97B679-DEBC-4154-B600-891910AC6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07F69D8-B5C1-4682-9FB9-FF253C1E8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5ABEB82-7E63-44FC-B5E8-2E620658C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5AEA-AB46-4A71-9ED5-2286B3FC9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8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9877648-4235-4D31-8AAD-D56D52D4D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8FDE62E-5B88-4B9C-ACC3-CF974B210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A20CD52-7834-488C-BCED-635CE302F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C25DD-622D-42EC-96B6-749EA93BC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CF67DD-EEE6-4072-B861-196E11AC6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4A740A-592C-4FF9-9B46-F26430ED2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EABF553-F6FD-4C98-B31C-577E001FF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9994-0DE9-48D1-8C96-0DDC607E1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3A1CC3-2AE3-42DB-B13C-2F81DB836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776719-F5FB-4818-82BF-84710DD00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C3E93F6-10EE-4652-8B71-40C16C07E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E1F1-0500-42B6-907E-98B12D607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6B1080F-0CBB-4A54-9BE9-2F4631393F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E8F8185B-FF2D-453C-AEE6-68323764605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C8ACECD0-2E36-4854-AE70-FEDE0F1C97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" name="Freeform 5">
                <a:extLst>
                  <a:ext uri="{FF2B5EF4-FFF2-40B4-BE49-F238E27FC236}">
                    <a16:creationId xmlns:a16="http://schemas.microsoft.com/office/drawing/2014/main" id="{22A8C04E-B0C3-4C3B-BD6F-89358A1999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CBC5085B-38F5-4AF0-8350-F9A784E25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AutoShape 7">
                <a:extLst>
                  <a:ext uri="{FF2B5EF4-FFF2-40B4-BE49-F238E27FC236}">
                    <a16:creationId xmlns:a16="http://schemas.microsoft.com/office/drawing/2014/main" id="{C02042E3-D2AB-40AF-A9B7-30EABBE5B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" name="AutoShape 8">
                <a:extLst>
                  <a:ext uri="{FF2B5EF4-FFF2-40B4-BE49-F238E27FC236}">
                    <a16:creationId xmlns:a16="http://schemas.microsoft.com/office/drawing/2014/main" id="{DD348AE3-9219-4722-9E63-FE3486D5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C5A20DBB-38A6-4E39-B4E8-D8793BCFC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265EDF0-D4A1-47DD-BF29-8D61D390F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09C5D99-0B37-4D36-BF9B-ACB1A08A0F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B1FD8DD3-29C8-45A7-9382-E876E3A97E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1FE10AA-F97D-4ADF-9CE9-7A232EC46B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608DA7-42B1-449D-9089-47BED9E7D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50A66CB3-F41A-4995-A4D5-5D90E41B5DB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0C92B03C-77A2-44D7-B316-6844AE8A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C187CF5D-EC1D-48AD-B815-E1C000745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2051" name="Group 5">
            <a:extLst>
              <a:ext uri="{FF2B5EF4-FFF2-40B4-BE49-F238E27FC236}">
                <a16:creationId xmlns:a16="http://schemas.microsoft.com/office/drawing/2014/main" id="{797EC62F-6CA2-49EC-BBD9-2E063842F97F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0" y="0"/>
            <a:chExt cx="3072" cy="201"/>
          </a:xfrm>
        </p:grpSpPr>
        <p:sp>
          <p:nvSpPr>
            <p:cNvPr id="2054" name="AutoShape 6">
              <a:extLst>
                <a:ext uri="{FF2B5EF4-FFF2-40B4-BE49-F238E27FC236}">
                  <a16:creationId xmlns:a16="http://schemas.microsoft.com/office/drawing/2014/main" id="{CF12AD14-9CB5-4E5A-8729-B9B47D4250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5" name="AutoShape 7">
              <a:extLst>
                <a:ext uri="{FF2B5EF4-FFF2-40B4-BE49-F238E27FC236}">
                  <a16:creationId xmlns:a16="http://schemas.microsoft.com/office/drawing/2014/main" id="{8CF40B48-CCCF-4F10-B4C9-67BFAB61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52" name="AutoShape 9">
            <a:extLst>
              <a:ext uri="{FF2B5EF4-FFF2-40B4-BE49-F238E27FC236}">
                <a16:creationId xmlns:a16="http://schemas.microsoft.com/office/drawing/2014/main" id="{1BA27CC9-06A8-49A1-BA1C-3EB7191F7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Rectangle 10">
            <a:extLst>
              <a:ext uri="{FF2B5EF4-FFF2-40B4-BE49-F238E27FC236}">
                <a16:creationId xmlns:a16="http://schemas.microsoft.com/office/drawing/2014/main" id="{4CF28067-F2C3-4C73-A7E1-9C099D445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33528E3A-03EB-4EC2-90AC-3A6BE2791D0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9" name="Rectangle 10">
            <a:extLst>
              <a:ext uri="{FF2B5EF4-FFF2-40B4-BE49-F238E27FC236}">
                <a16:creationId xmlns:a16="http://schemas.microsoft.com/office/drawing/2014/main" id="{B295B27D-12EC-46C1-A5C9-77EDC7FBCB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0" name="Rectangle 11">
            <a:extLst>
              <a:ext uri="{FF2B5EF4-FFF2-40B4-BE49-F238E27FC236}">
                <a16:creationId xmlns:a16="http://schemas.microsoft.com/office/drawing/2014/main" id="{2286AB1A-311E-441C-88EE-D5BE7E7EF0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9382C6-81F8-45C7-8092-4F3B3A734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AF431831-3C91-4AB1-AF3C-4E36D57315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056" name="Group 3">
              <a:extLst>
                <a:ext uri="{FF2B5EF4-FFF2-40B4-BE49-F238E27FC236}">
                  <a16:creationId xmlns:a16="http://schemas.microsoft.com/office/drawing/2014/main" id="{986292AB-DE0B-431F-930E-0E56277E2D3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AA2B6C60-FB7E-4B05-A70C-BC6D45E575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61" name="Freeform 5">
                <a:extLst>
                  <a:ext uri="{FF2B5EF4-FFF2-40B4-BE49-F238E27FC236}">
                    <a16:creationId xmlns:a16="http://schemas.microsoft.com/office/drawing/2014/main" id="{C6C14048-AF89-4E69-9224-3F0547A925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7" name="Group 6">
              <a:extLst>
                <a:ext uri="{FF2B5EF4-FFF2-40B4-BE49-F238E27FC236}">
                  <a16:creationId xmlns:a16="http://schemas.microsoft.com/office/drawing/2014/main" id="{444F0EE3-A58F-4D97-9A8C-7BFA675AD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F8834FD5-A11D-47D2-A42A-0ACC582E4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" name="AutoShape 8">
                <a:extLst>
                  <a:ext uri="{FF2B5EF4-FFF2-40B4-BE49-F238E27FC236}">
                    <a16:creationId xmlns:a16="http://schemas.microsoft.com/office/drawing/2014/main" id="{B3ACF4F8-5B00-4B60-97F8-85AA07AE6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2051" name="AutoShape 9">
            <a:extLst>
              <a:ext uri="{FF2B5EF4-FFF2-40B4-BE49-F238E27FC236}">
                <a16:creationId xmlns:a16="http://schemas.microsoft.com/office/drawing/2014/main" id="{522FA7A3-9045-42C1-8467-A0E10B7EC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0D3D5423-D798-41AC-A218-D5B3D609B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90CF92AE-0A0B-4794-BDE8-AB68D863F4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28EF958-68B0-49B5-A8E6-EF44A5E689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02AA5433-D655-4BD3-8F27-AAD66C1980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2600" b="1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E2A932-954F-46C4-8AA9-2FB2AF109E5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64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DAED222F-8326-4BBC-88C5-3418ABE0B51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/>
          <a:p>
            <a:pPr algn="ctr" eaLnBrk="1" hangingPunct="1"/>
            <a:r>
              <a:rPr lang="en-US" altLang="zh-CN" sz="3200">
                <a:solidFill>
                  <a:schemeClr val="tx1"/>
                </a:solidFill>
              </a:rPr>
              <a:t>Microcomputer Principles 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&amp;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Computer Interface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3A7EFE-AA99-4CA0-8F7C-369B4BD9E2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Lu Yin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luyin@nwpu.edu.cn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FD3018A7-254D-429B-8B63-C05CA39F1E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sz="3200"/>
              <a:t>Chapter 15 </a:t>
            </a:r>
            <a:r>
              <a:rPr lang="en-US" altLang="zh-CN" sz="2800"/>
              <a:t>Direct Memory Access and DMA Channels in x86 PC</a:t>
            </a:r>
            <a:r>
              <a:rPr lang="en-US" altLang="zh-CN" sz="3200"/>
              <a:t>		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11BC43-AD23-4AD1-B4AC-81E1E2F695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Contains</a:t>
            </a:r>
          </a:p>
          <a:p>
            <a:pPr lvl="1" eaLnBrk="1" hangingPunct="1"/>
            <a:r>
              <a:rPr lang="en-US" altLang="zh-CN" dirty="0"/>
              <a:t>Describe the concept of DMA</a:t>
            </a:r>
          </a:p>
          <a:p>
            <a:pPr lvl="1" eaLnBrk="1" hangingPunct="1"/>
            <a:r>
              <a:rPr lang="en-US" altLang="zh-CN" dirty="0"/>
              <a:t>Explain how bus arbitration is achieved between DMA and the CPU</a:t>
            </a:r>
          </a:p>
          <a:p>
            <a:pPr lvl="1" eaLnBrk="1" hangingPunct="1"/>
            <a:r>
              <a:rPr lang="en-US" altLang="zh-CN" dirty="0"/>
              <a:t>Introduction of DMA controller 8237A</a:t>
            </a:r>
          </a:p>
          <a:p>
            <a:pPr lvl="1" eaLnBrk="1" hangingPunct="1"/>
            <a:r>
              <a:rPr lang="en-US" altLang="zh-CN" dirty="0"/>
              <a:t>Explain how the channels of the 8237 are used in the PC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286C6D33-0C4E-4D9C-BB62-56E2F4D9A0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/>
              <a:t>Section 1: Concept of DMA	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D57200-EE07-4B1A-BF4D-63E43FE79E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693025" cy="4306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What is DMA?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DMA is the abbreviation of Direct Memory Access, which describe the data transfer process between memory and peripheral devices under the control a special device called DMA controller.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DMA provides direct connection between memory and device for high speed data transfer;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DMA process is under the control of DMAC, but not CPU.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DMA process do not need the assistant of CPU; while the preparation for DMA needs  help of CPU;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The CPU will loss control of local bus during DMA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08DD7387-CA8C-4658-AD33-22AECAF36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/>
              <a:t>Section 1: Concept of DMA		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B11DAC-7ED0-4C5D-9288-B7E391B8C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693025" cy="346075"/>
          </a:xfrm>
        </p:spPr>
        <p:txBody>
          <a:bodyPr/>
          <a:lstStyle/>
          <a:p>
            <a:pPr eaLnBrk="1" hangingPunct="1"/>
            <a:r>
              <a:rPr lang="en-US" altLang="zh-CN" sz="2000"/>
              <a:t>Scenario: Output 4 bytes to the buffer of a peripheral device.</a:t>
            </a:r>
          </a:p>
        </p:txBody>
      </p:sp>
      <p:sp>
        <p:nvSpPr>
          <p:cNvPr id="7172" name="矩形 1">
            <a:extLst>
              <a:ext uri="{FF2B5EF4-FFF2-40B4-BE49-F238E27FC236}">
                <a16:creationId xmlns:a16="http://schemas.microsoft.com/office/drawing/2014/main" id="{C3562729-9113-43E8-9B2D-BA698507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Why we need DMA?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D122A1-91D2-4420-812B-CB975BAA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08275"/>
            <a:ext cx="373380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000" kern="0" dirty="0"/>
              <a:t>Traditional solution: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E3CFFF-FE57-4EF3-A415-B1C40379A606}"/>
              </a:ext>
            </a:extLst>
          </p:cNvPr>
          <p:cNvGraphicFramePr>
            <a:graphicFrameLocks noGrp="1"/>
          </p:cNvGraphicFramePr>
          <p:nvPr/>
        </p:nvGraphicFramePr>
        <p:xfrm>
          <a:off x="946150" y="3178175"/>
          <a:ext cx="3625850" cy="2705098"/>
        </p:xfrm>
        <a:graphic>
          <a:graphicData uri="http://schemas.openxmlformats.org/drawingml/2006/table">
            <a:tbl>
              <a:tblPr firstRow="1" firstCol="1" bandRow="1"/>
              <a:tblGrid>
                <a:gridCol w="74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Instructions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Number of Clocks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BACK: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 AL, [SI]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 PORT, 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INC SI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LOOP BACK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Clocks taken for 1 byte transfer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Total clocks for 4 bytes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39*4=156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B363D613-CB4B-4E85-A4D9-35BF5CB3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2708275"/>
            <a:ext cx="373380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000" kern="0" dirty="0"/>
              <a:t>DMA solution: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BC5498-8999-4C46-8C66-84D0544963DD}"/>
              </a:ext>
            </a:extLst>
          </p:cNvPr>
          <p:cNvGraphicFramePr>
            <a:graphicFrameLocks noGrp="1"/>
          </p:cNvGraphicFramePr>
          <p:nvPr/>
        </p:nvGraphicFramePr>
        <p:xfrm>
          <a:off x="4684713" y="3178175"/>
          <a:ext cx="4002088" cy="3563936"/>
        </p:xfrm>
        <a:graphic>
          <a:graphicData uri="http://schemas.openxmlformats.org/drawingml/2006/table">
            <a:tbl>
              <a:tblPr firstRow="1" firstCol="1" bandRow="1"/>
              <a:tblGrid>
                <a:gridCol w="59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Instructions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Number of Clocks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 AX, 3400H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 DMA_PORT1, 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 AL, AH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 DMA_PORT1, 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 AX, 0004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 DMA_PORT2, 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 AL, AH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 DMA_PORT2, AL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(wait for 4 byte transfer)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 * 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5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Total clocks for 4 bytes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64+16=80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B09FBB0C-9CA8-4A83-ACB4-10DDE4D1BE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dirty="0"/>
              <a:t>Section 1: Concept of DMA	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373A55-D1FB-4B91-B487-4E460BCEB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362200"/>
            <a:ext cx="7924800" cy="423515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Generally, the processor takes control of the local bus.</a:t>
            </a:r>
          </a:p>
          <a:p>
            <a:pPr eaLnBrk="1" hangingPunct="1"/>
            <a:r>
              <a:rPr lang="en-US" altLang="zh-CN" sz="2000" dirty="0"/>
              <a:t>Because DMA will transfer data between memory and devices, and memory is connected to the local bus directly, the DMAC needs to take control of local bus.</a:t>
            </a:r>
          </a:p>
          <a:p>
            <a:pPr eaLnBrk="1" hangingPunct="1"/>
            <a:r>
              <a:rPr lang="en-US" altLang="zh-CN" sz="2000" dirty="0"/>
              <a:t>So, the processor have to give permission to DMAC to use the local bus. </a:t>
            </a:r>
          </a:p>
          <a:p>
            <a:pPr eaLnBrk="1" hangingPunct="1"/>
            <a:r>
              <a:rPr lang="en-US" altLang="zh-CN" sz="2000" dirty="0"/>
              <a:t>DAMC use signals like HRQ(hold request), HLDA(hold acknowledge), to apply and acknowledge the control of local bus. (See Figure15-1 DMA usage of system bus @ pp403, and Figure 15-14 DMA memory read and IO write bus cycle timing @ pp420) </a:t>
            </a:r>
            <a:endParaRPr lang="en-US" altLang="zh-CN" sz="1600" dirty="0"/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The apply and acknowledge process is called “Bus Arbitration”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8EFC8BCB-B4F9-4E12-AB75-C33EF4A5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Who takes control of the local bus?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732B17-11A2-4E90-B132-C07F9A54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3" y="3501008"/>
            <a:ext cx="7654333" cy="3225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54D2A6-1E85-4561-A393-D2F7A345A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672"/>
            <a:ext cx="7924800" cy="306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Device ask for DMA transport. DREQ send to DMAC;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DMAC detects DREQ and send HRQ to CPU;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After the present bus cycle, CPU response Hold Request, and send HLDA to DMAC;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When HLDA is active, CPU give up control of the local bus;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DMAC detects HLDA, then send DACK to the device, and begin the DMA process;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When things are done, DMAC will cancel HRQ and return bus control to CPU.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80BC2DBE-4BF4-4646-8B92-9D4F3529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6632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Bus arbitration process: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B3403E-912B-455A-B149-DD669B6951AE}"/>
              </a:ext>
            </a:extLst>
          </p:cNvPr>
          <p:cNvSpPr/>
          <p:nvPr/>
        </p:nvSpPr>
        <p:spPr bwMode="auto">
          <a:xfrm>
            <a:off x="6300192" y="3947616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E2995-803B-4EBA-AA9E-86B63BC80514}"/>
              </a:ext>
            </a:extLst>
          </p:cNvPr>
          <p:cNvSpPr/>
          <p:nvPr/>
        </p:nvSpPr>
        <p:spPr bwMode="auto">
          <a:xfrm>
            <a:off x="2123728" y="4437112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AE68D0-A511-45E6-9270-9637E6035B26}"/>
              </a:ext>
            </a:extLst>
          </p:cNvPr>
          <p:cNvSpPr/>
          <p:nvPr/>
        </p:nvSpPr>
        <p:spPr bwMode="auto">
          <a:xfrm>
            <a:off x="2086264" y="5069889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426563-D440-45EA-9604-77B9C77D6471}"/>
              </a:ext>
            </a:extLst>
          </p:cNvPr>
          <p:cNvSpPr/>
          <p:nvPr/>
        </p:nvSpPr>
        <p:spPr bwMode="auto">
          <a:xfrm>
            <a:off x="3203848" y="3545482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4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09E3BF9-DE15-4A36-A8B7-E373F8034C22}"/>
              </a:ext>
            </a:extLst>
          </p:cNvPr>
          <p:cNvSpPr/>
          <p:nvPr/>
        </p:nvSpPr>
        <p:spPr bwMode="auto">
          <a:xfrm>
            <a:off x="3059832" y="5733256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4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E91304-A78F-46CE-9AC9-7D30FAB89DBC}"/>
              </a:ext>
            </a:extLst>
          </p:cNvPr>
          <p:cNvSpPr/>
          <p:nvPr/>
        </p:nvSpPr>
        <p:spPr bwMode="auto">
          <a:xfrm>
            <a:off x="3456384" y="6294025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4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284E24-4682-46AB-9F0D-6B12E27613CA}"/>
              </a:ext>
            </a:extLst>
          </p:cNvPr>
          <p:cNvSpPr/>
          <p:nvPr/>
        </p:nvSpPr>
        <p:spPr bwMode="auto">
          <a:xfrm>
            <a:off x="4320480" y="4853865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5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4453BC-58A7-4E4F-8089-1401A7D15DD0}"/>
              </a:ext>
            </a:extLst>
          </p:cNvPr>
          <p:cNvSpPr/>
          <p:nvPr/>
        </p:nvSpPr>
        <p:spPr bwMode="auto">
          <a:xfrm>
            <a:off x="2592288" y="4493825"/>
            <a:ext cx="467544" cy="5193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6</a:t>
            </a:r>
            <a:endParaRPr kumimoji="0" lang="zh-CN" altLang="en-US" sz="18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88CB6F6-914D-466D-ADF8-8C093F41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672"/>
            <a:ext cx="7924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sz="2000" kern="0" dirty="0"/>
              <a:t>Device ask for DMA transport. DREQ send to DMAC;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515BF571-C11C-4D88-9036-1665A3A5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6632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DMA transfer timing (Memory read from IO port, 1 byte):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928FE7-F61B-4879-BC92-FCB64ADF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936"/>
            <a:ext cx="9144000" cy="51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66CFB-6CC2-4F5C-AA83-A67BCEE5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379168"/>
          </a:xfrm>
        </p:spPr>
        <p:txBody>
          <a:bodyPr/>
          <a:lstStyle/>
          <a:p>
            <a:r>
              <a:rPr lang="en-US" altLang="zh-CN" dirty="0"/>
              <a:t>DMA process takes 3 stages:</a:t>
            </a:r>
          </a:p>
          <a:p>
            <a:pPr lvl="1"/>
            <a:r>
              <a:rPr lang="en-US" altLang="zh-CN" dirty="0"/>
              <a:t>Preparation: The CPU should initialize the DMAC.</a:t>
            </a:r>
          </a:p>
          <a:p>
            <a:pPr lvl="2"/>
            <a:r>
              <a:rPr lang="en-US" altLang="zh-CN" dirty="0"/>
              <a:t>DMA channel</a:t>
            </a:r>
          </a:p>
          <a:p>
            <a:pPr lvl="2"/>
            <a:r>
              <a:rPr lang="en-US" altLang="zh-CN" dirty="0"/>
              <a:t>One or more bytes transfer</a:t>
            </a:r>
          </a:p>
          <a:p>
            <a:pPr lvl="2"/>
            <a:r>
              <a:rPr lang="en-US" altLang="zh-CN" dirty="0"/>
              <a:t>Data flow direction (in or out memory)</a:t>
            </a:r>
          </a:p>
          <a:p>
            <a:pPr lvl="2"/>
            <a:r>
              <a:rPr lang="en-US" altLang="zh-CN" dirty="0"/>
              <a:t>Starting address, and counts of bytes.</a:t>
            </a:r>
          </a:p>
          <a:p>
            <a:pPr lvl="2"/>
            <a:r>
              <a:rPr lang="en-US" altLang="zh-CN" dirty="0"/>
              <a:t>Index increasing or decreasing</a:t>
            </a:r>
          </a:p>
          <a:p>
            <a:pPr lvl="1"/>
            <a:r>
              <a:rPr lang="en-US" altLang="zh-CN" dirty="0"/>
              <a:t>Bus arbitration: communicate with CPU and take control of local bus.</a:t>
            </a:r>
          </a:p>
          <a:p>
            <a:pPr lvl="1"/>
            <a:r>
              <a:rPr lang="en-US" altLang="zh-CN" dirty="0"/>
              <a:t>Ends up cleaning : notify the device that DMA process is over. So as to </a:t>
            </a:r>
            <a:r>
              <a:rPr lang="en-US" altLang="zh-CN"/>
              <a:t>cancel DREQ.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0D1FA4-246C-4817-B84A-BD4CF741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/>
              <a:t>Section 1: Concept of DMA	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910205640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634</TotalTime>
  <Pages>0</Pages>
  <Words>649</Words>
  <Characters>0</Characters>
  <Application>Microsoft Office PowerPoint</Application>
  <DocSecurity>0</DocSecurity>
  <PresentationFormat>全屏显示(4:3)</PresentationFormat>
  <Lines>0</Lines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Arial</vt:lpstr>
      <vt:lpstr>Calibri</vt:lpstr>
      <vt:lpstr>Times New Roman</vt:lpstr>
      <vt:lpstr>Wingdings</vt:lpstr>
      <vt:lpstr>Capsules</vt:lpstr>
      <vt:lpstr>1_Capsules</vt:lpstr>
      <vt:lpstr>2_Capsules</vt:lpstr>
      <vt:lpstr>Microcomputer Principles  &amp; Computer Interface</vt:lpstr>
      <vt:lpstr>Chapter 15 Direct Memory Access and DMA Channels in x86 PC  </vt:lpstr>
      <vt:lpstr>Section 1: Concept of DMA </vt:lpstr>
      <vt:lpstr>Section 1: Concept of DMA  </vt:lpstr>
      <vt:lpstr>Section 1: Concept of DMA </vt:lpstr>
      <vt:lpstr>PowerPoint 演示文稿</vt:lpstr>
      <vt:lpstr>PowerPoint 演示文稿</vt:lpstr>
      <vt:lpstr>PowerPoint 演示文稿</vt:lpstr>
    </vt:vector>
  </TitlesOfParts>
  <Manager/>
  <Company>nwpu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 Principles  &amp; Computer Interface</dc:title>
  <dc:subject/>
  <dc:creator>Razor</dc:creator>
  <cp:keywords/>
  <dc:description/>
  <cp:lastModifiedBy>Razor</cp:lastModifiedBy>
  <cp:revision>257</cp:revision>
  <dcterms:created xsi:type="dcterms:W3CDTF">2013-03-22T09:50:12Z</dcterms:created>
  <dcterms:modified xsi:type="dcterms:W3CDTF">2020-04-28T07:28:12Z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