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64" r:id="rId5"/>
    <p:sldId id="270" r:id="rId6"/>
    <p:sldId id="271" r:id="rId7"/>
    <p:sldId id="265" r:id="rId8"/>
    <p:sldId id="259" r:id="rId9"/>
    <p:sldId id="266" r:id="rId10"/>
    <p:sldId id="267" r:id="rId11"/>
    <p:sldId id="268" r:id="rId12"/>
    <p:sldId id="26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7645-E8F8-3D49-8181-9ADD7962C92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D8C6-6E86-C049-A899-CBE95125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6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7645-E8F8-3D49-8181-9ADD7962C92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D8C6-6E86-C049-A899-CBE95125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4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7645-E8F8-3D49-8181-9ADD7962C92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D8C6-6E86-C049-A899-CBE95125C24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474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7645-E8F8-3D49-8181-9ADD7962C92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D8C6-6E86-C049-A899-CBE95125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19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7645-E8F8-3D49-8181-9ADD7962C92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D8C6-6E86-C049-A899-CBE95125C24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7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7645-E8F8-3D49-8181-9ADD7962C92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D8C6-6E86-C049-A899-CBE95125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18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7645-E8F8-3D49-8181-9ADD7962C92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D8C6-6E86-C049-A899-CBE95125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44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7645-E8F8-3D49-8181-9ADD7962C92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D8C6-6E86-C049-A899-CBE95125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7645-E8F8-3D49-8181-9ADD7962C92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D8C6-6E86-C049-A899-CBE95125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6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7645-E8F8-3D49-8181-9ADD7962C92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D8C6-6E86-C049-A899-CBE95125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6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7645-E8F8-3D49-8181-9ADD7962C92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D8C6-6E86-C049-A899-CBE95125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3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7645-E8F8-3D49-8181-9ADD7962C92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D8C6-6E86-C049-A899-CBE95125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3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7645-E8F8-3D49-8181-9ADD7962C92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D8C6-6E86-C049-A899-CBE95125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7645-E8F8-3D49-8181-9ADD7962C92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D8C6-6E86-C049-A899-CBE95125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8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7645-E8F8-3D49-8181-9ADD7962C92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D8C6-6E86-C049-A899-CBE95125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4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7645-E8F8-3D49-8181-9ADD7962C92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D8C6-6E86-C049-A899-CBE95125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1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7645-E8F8-3D49-8181-9ADD7962C92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FED8C6-6E86-C049-A899-CBE95125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8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S&amp;P_500_compan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CDE2-A6E1-9B47-A5F0-AA47DAF5E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Data Mining</a:t>
            </a:r>
            <a:br>
              <a:rPr lang="en-US" dirty="0"/>
            </a:br>
            <a:r>
              <a:rPr lang="en-US" dirty="0"/>
              <a:t>Bucket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BF628-14BE-4043-A8C1-D0979D818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Divyang Mehta        (U 5159 2551)</a:t>
            </a:r>
          </a:p>
          <a:p>
            <a:r>
              <a:rPr lang="en-US" dirty="0"/>
              <a:t>Mukund </a:t>
            </a:r>
            <a:r>
              <a:rPr lang="en-US" dirty="0" err="1"/>
              <a:t>Kathait</a:t>
            </a:r>
            <a:r>
              <a:rPr lang="en-US" dirty="0"/>
              <a:t>      (U 2768 3820)</a:t>
            </a:r>
          </a:p>
          <a:p>
            <a:r>
              <a:rPr lang="en-US" dirty="0" err="1"/>
              <a:t>Rashesh</a:t>
            </a:r>
            <a:r>
              <a:rPr lang="en-US" dirty="0"/>
              <a:t> Kothari      (U </a:t>
            </a:r>
            <a:r>
              <a:rPr lang="en-CA" dirty="0"/>
              <a:t>9836 8729</a:t>
            </a:r>
            <a:r>
              <a:rPr lang="en-US" dirty="0"/>
              <a:t>)</a:t>
            </a:r>
          </a:p>
          <a:p>
            <a:r>
              <a:rPr lang="en-US" dirty="0"/>
              <a:t>Shaolin Pu              (U ____ ____)</a:t>
            </a:r>
          </a:p>
        </p:txBody>
      </p:sp>
    </p:spTree>
    <p:extLst>
      <p:ext uri="{BB962C8B-B14F-4D97-AF65-F5344CB8AC3E}">
        <p14:creationId xmlns:p14="http://schemas.microsoft.com/office/powerpoint/2010/main" val="383764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4F4-97F0-4749-9646-E12AC38A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–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EB61-1C47-2E4C-BAF6-8A07DF0C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12071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4F4-97F0-4749-9646-E12AC38A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EB61-1C47-2E4C-BAF6-8A07DF0C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00304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4F4-97F0-4749-9646-E12AC38A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–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EB61-1C47-2E4C-BAF6-8A07DF0C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</a:t>
            </a:r>
          </a:p>
        </p:txBody>
      </p:sp>
    </p:spTree>
    <p:extLst>
      <p:ext uri="{BB962C8B-B14F-4D97-AF65-F5344CB8AC3E}">
        <p14:creationId xmlns:p14="http://schemas.microsoft.com/office/powerpoint/2010/main" val="390926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4F4-97F0-4749-9646-E12AC38A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EB61-1C47-2E4C-BAF6-8A07DF0C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7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0F5E-5F4E-C64C-8BBF-20C27903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7220-5872-0248-9BA2-7BB3091E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4F4-97F0-4749-9646-E12AC38A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EB61-1C47-2E4C-BAF6-8A07DF0C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Design a predictive model for recommending stocks from the historical data of companies in S&amp;P 500 index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Predict the recommendation for different stocks three months into the future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5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4F4-97F0-4749-9646-E12AC38A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-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EB61-1C47-2E4C-BAF6-8A07DF0C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</a:t>
            </a:r>
          </a:p>
          <a:p>
            <a:pPr lvl="1"/>
            <a:r>
              <a:rPr lang="en-US" dirty="0"/>
              <a:t>Extract the company tickers from Wikipedia: </a:t>
            </a:r>
            <a:r>
              <a:rPr lang="en-US" dirty="0">
                <a:hlinkClick r:id="rId2"/>
              </a:rPr>
              <a:t>https://en.wikipedia.org/wiki/List_of_S&amp;P_500_companies</a:t>
            </a:r>
            <a:endParaRPr lang="en-US" dirty="0"/>
          </a:p>
          <a:p>
            <a:pPr lvl="1"/>
            <a:r>
              <a:rPr lang="en-US" dirty="0"/>
              <a:t>Auto generation of a text file to save the company tickers</a:t>
            </a:r>
          </a:p>
          <a:p>
            <a:pPr lvl="1"/>
            <a:endParaRPr lang="en-US" dirty="0"/>
          </a:p>
          <a:p>
            <a:r>
              <a:rPr lang="en-US" dirty="0" err="1"/>
              <a:t>Quandle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Using tickers from Wikipedia, extract data for each company</a:t>
            </a:r>
          </a:p>
          <a:p>
            <a:pPr lvl="1"/>
            <a:r>
              <a:rPr lang="en-US" dirty="0"/>
              <a:t>Get the monthly prices of each stock</a:t>
            </a:r>
          </a:p>
        </p:txBody>
      </p:sp>
    </p:spTree>
    <p:extLst>
      <p:ext uri="{BB962C8B-B14F-4D97-AF65-F5344CB8AC3E}">
        <p14:creationId xmlns:p14="http://schemas.microsoft.com/office/powerpoint/2010/main" val="363896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4F4-97F0-4749-9646-E12AC38A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EB61-1C47-2E4C-BAF6-8A07DF0CE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67645" cy="3880773"/>
          </a:xfrm>
        </p:spPr>
        <p:txBody>
          <a:bodyPr>
            <a:normAutofit/>
          </a:bodyPr>
          <a:lstStyle/>
          <a:p>
            <a:r>
              <a:rPr lang="en-US" sz="1600" dirty="0"/>
              <a:t>Date</a:t>
            </a:r>
          </a:p>
          <a:p>
            <a:r>
              <a:rPr lang="en-US" sz="1600" dirty="0"/>
              <a:t>Open</a:t>
            </a:r>
          </a:p>
          <a:p>
            <a:r>
              <a:rPr lang="en-US" sz="1600" dirty="0"/>
              <a:t>High</a:t>
            </a:r>
          </a:p>
          <a:p>
            <a:r>
              <a:rPr lang="en-US" sz="1600" dirty="0"/>
              <a:t>Low</a:t>
            </a:r>
          </a:p>
          <a:p>
            <a:r>
              <a:rPr lang="en-US" sz="1600" dirty="0"/>
              <a:t>Close</a:t>
            </a:r>
          </a:p>
          <a:p>
            <a:r>
              <a:rPr lang="en-US" sz="1600" dirty="0"/>
              <a:t>Volume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0C9225-FAC1-4315-843F-8482954686E2}"/>
              </a:ext>
            </a:extLst>
          </p:cNvPr>
          <p:cNvSpPr txBox="1">
            <a:spLocks/>
          </p:cNvSpPr>
          <p:nvPr/>
        </p:nvSpPr>
        <p:spPr>
          <a:xfrm>
            <a:off x="4860313" y="2151482"/>
            <a:ext cx="426764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Ex-Dividend</a:t>
            </a:r>
          </a:p>
          <a:p>
            <a:r>
              <a:rPr lang="en-US" sz="1600" dirty="0"/>
              <a:t>Split Ratio</a:t>
            </a:r>
          </a:p>
          <a:p>
            <a:r>
              <a:rPr lang="en-US" sz="1600" dirty="0"/>
              <a:t>Adj. Open</a:t>
            </a:r>
          </a:p>
          <a:p>
            <a:r>
              <a:rPr lang="en-US" sz="1600" dirty="0"/>
              <a:t>Adj. High</a:t>
            </a:r>
          </a:p>
          <a:p>
            <a:r>
              <a:rPr lang="en-US" sz="1600" dirty="0"/>
              <a:t>Adj. Low</a:t>
            </a:r>
          </a:p>
          <a:p>
            <a:r>
              <a:rPr lang="en-US" sz="1600" b="1" u="sng" dirty="0"/>
              <a:t>Adj. Close</a:t>
            </a:r>
          </a:p>
          <a:p>
            <a:r>
              <a:rPr lang="en-US" sz="1600" dirty="0"/>
              <a:t>Adj. Volume</a:t>
            </a:r>
          </a:p>
        </p:txBody>
      </p:sp>
    </p:spTree>
    <p:extLst>
      <p:ext uri="{BB962C8B-B14F-4D97-AF65-F5344CB8AC3E}">
        <p14:creationId xmlns:p14="http://schemas.microsoft.com/office/powerpoint/2010/main" val="74829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4F4-97F0-4749-9646-E12AC38A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-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EB61-1C47-2E4C-BAF6-8A07DF0C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null values with 0</a:t>
            </a:r>
          </a:p>
          <a:p>
            <a:r>
              <a:rPr lang="en-US" dirty="0"/>
              <a:t>Create a new data frame with index as Date and attributes as the adjusted close values of all the 500 companies</a:t>
            </a:r>
          </a:p>
        </p:txBody>
      </p:sp>
    </p:spTree>
    <p:extLst>
      <p:ext uri="{BB962C8B-B14F-4D97-AF65-F5344CB8AC3E}">
        <p14:creationId xmlns:p14="http://schemas.microsoft.com/office/powerpoint/2010/main" val="398423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4F4-97F0-4749-9646-E12AC38A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EB61-1C47-2E4C-BAF6-8A07DF0C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– </a:t>
            </a:r>
          </a:p>
          <a:p>
            <a:pPr lvl="1"/>
            <a:r>
              <a:rPr lang="en-US" dirty="0"/>
              <a:t>Three companies from each domain</a:t>
            </a:r>
          </a:p>
          <a:p>
            <a:pPr lvl="2"/>
            <a:r>
              <a:rPr lang="en-US" dirty="0"/>
              <a:t>Technology</a:t>
            </a:r>
          </a:p>
          <a:p>
            <a:pPr lvl="2"/>
            <a:r>
              <a:rPr lang="en-US" dirty="0"/>
              <a:t>Finance</a:t>
            </a:r>
          </a:p>
          <a:p>
            <a:pPr lvl="2"/>
            <a:r>
              <a:rPr lang="en-US" dirty="0"/>
              <a:t>Healthcare</a:t>
            </a:r>
          </a:p>
          <a:p>
            <a:pPr lvl="2"/>
            <a:r>
              <a:rPr lang="en-US" dirty="0"/>
              <a:t>Manufacturing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6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4F4-97F0-4749-9646-E12AC38A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-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EB61-1C47-2E4C-BAF6-8A07DF0C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columns for adjusted close price in the end of each month for an individual company</a:t>
            </a:r>
          </a:p>
          <a:p>
            <a:r>
              <a:rPr lang="en-US" dirty="0"/>
              <a:t>Create a bucket for buy, sell and hold</a:t>
            </a:r>
          </a:p>
          <a:p>
            <a:r>
              <a:rPr lang="en-US" dirty="0"/>
              <a:t>Set profit requirements (user specific)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A2728A-15D2-4B38-85BA-E4566DD48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18735"/>
              </p:ext>
            </p:extLst>
          </p:nvPr>
        </p:nvGraphicFramePr>
        <p:xfrm>
          <a:off x="923700" y="374002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75840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99917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69426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203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Profit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47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78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8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8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6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05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4F4-97F0-4749-9646-E12AC38A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EB61-1C47-2E4C-BAF6-8A07DF0C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</a:t>
            </a:r>
            <a:r>
              <a:rPr lang="en-US"/>
              <a:t>– Neighbors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Ensemble</a:t>
            </a:r>
          </a:p>
        </p:txBody>
      </p:sp>
    </p:spTree>
    <p:extLst>
      <p:ext uri="{BB962C8B-B14F-4D97-AF65-F5344CB8AC3E}">
        <p14:creationId xmlns:p14="http://schemas.microsoft.com/office/powerpoint/2010/main" val="32129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4F4-97F0-4749-9646-E12AC38A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– K </a:t>
            </a:r>
            <a:r>
              <a:rPr lang="en-US" dirty="0" err="1"/>
              <a:t>Neigbours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EB61-1C47-2E4C-BAF6-8A07DF0C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- </a:t>
            </a:r>
            <a:r>
              <a:rPr lang="en-US" dirty="0" err="1"/>
              <a:t>Neighbours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72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{1FB3DAA4-B2D4-684C-A80D-8EDCEC7848E5}tf10001060</Template>
  <TotalTime>116</TotalTime>
  <Words>301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Data Mining Bucket Prediction</vt:lpstr>
      <vt:lpstr>Objective</vt:lpstr>
      <vt:lpstr>Data Collection - Extraction</vt:lpstr>
      <vt:lpstr>Data Collection - Overview</vt:lpstr>
      <vt:lpstr>Data Collection - Cleaning</vt:lpstr>
      <vt:lpstr>Data Collection - Visualization</vt:lpstr>
      <vt:lpstr>Data Collection - Processing</vt:lpstr>
      <vt:lpstr>Data Model</vt:lpstr>
      <vt:lpstr>Data Model – K Neigbours</vt:lpstr>
      <vt:lpstr>Data Model – Decision Tree</vt:lpstr>
      <vt:lpstr>Data Model – Random Forest</vt:lpstr>
      <vt:lpstr>Data Model – Ensemble</vt:lpstr>
      <vt:lpstr>Results and Model Comparison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Final Project</dc:title>
  <dc:creator>Rashesh Rashesh</dc:creator>
  <cp:lastModifiedBy>Divyang Mehta</cp:lastModifiedBy>
  <cp:revision>9</cp:revision>
  <dcterms:created xsi:type="dcterms:W3CDTF">2019-11-11T20:28:46Z</dcterms:created>
  <dcterms:modified xsi:type="dcterms:W3CDTF">2019-11-11T22:28:03Z</dcterms:modified>
</cp:coreProperties>
</file>