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8" r:id="rId7"/>
    <p:sldId id="279" r:id="rId8"/>
    <p:sldId id="258" r:id="rId9"/>
    <p:sldId id="286" r:id="rId10"/>
    <p:sldId id="26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92" d="100"/>
          <a:sy n="92" d="100"/>
        </p:scale>
        <p:origin x="1314" y="30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DF7E3-3366-EAFC-62F7-3BB0AFF3A9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380C7-1847-0DC5-C677-5ABDDE8D4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C5C77E-A625-F918-540C-6FCBB26CA7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B8176-F867-2B70-C3AF-BEF0871FAD6B}"/>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79733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93518" y="4727864"/>
            <a:ext cx="12098482" cy="2130136"/>
          </a:xfrm>
        </p:spPr>
        <p:txBody>
          <a:bodyPr anchor="ctr"/>
          <a:lstStyle/>
          <a:p>
            <a:r>
              <a:rPr lang="en-US" dirty="0" err="1"/>
              <a:t>EduHub</a:t>
            </a:r>
            <a:r>
              <a:rPr lang="en-US" dirty="0"/>
              <a:t> MongoDB Project</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 y="2674013"/>
            <a:ext cx="4540827" cy="4183987"/>
          </a:xfrm>
        </p:spPr>
        <p:txBody>
          <a:bodyPr>
            <a:normAutofit/>
          </a:bodyPr>
          <a:lstStyle/>
          <a:p>
            <a:r>
              <a:rPr lang="en-US" dirty="0"/>
              <a:t>Overview</a:t>
            </a:r>
          </a:p>
          <a:p>
            <a:r>
              <a:rPr lang="en-US" dirty="0"/>
              <a:t>Key Performance Considerations</a:t>
            </a:r>
          </a:p>
          <a:p>
            <a:r>
              <a:rPr lang="en-US" dirty="0"/>
              <a:t>Data validation</a:t>
            </a:r>
          </a:p>
          <a:p>
            <a:r>
              <a:rPr lang="en-US" dirty="0"/>
              <a:t>Recommendations</a:t>
            </a:r>
          </a:p>
          <a:p>
            <a:r>
              <a:rPr lang="en-US" dirty="0"/>
              <a:t>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722918" y="0"/>
            <a:ext cx="5469082" cy="5496791"/>
          </a:xfrm>
        </p:spPr>
        <p:txBody>
          <a:bodyPr/>
          <a:lstStyle/>
          <a:p>
            <a:r>
              <a:rPr lang="en-US" sz="2800" dirty="0" err="1"/>
              <a:t>EduHub</a:t>
            </a:r>
            <a:r>
              <a:rPr lang="en-US" sz="2800" dirty="0"/>
              <a:t> is an online learning platform that allows students to enroll in courses, submit assignments, and track their progress while enabling instructors to create and manage course content. This project reference the use of MongoDB.</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1351511"/>
          </a:xfrm>
        </p:spPr>
        <p:txBody>
          <a:bodyPr/>
          <a:lstStyle/>
          <a:p>
            <a:r>
              <a:rPr lang="en-US" dirty="0"/>
              <a:t>Key Performance Considerations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653083D-D889-F532-69C3-326E76BBA012}"/>
              </a:ext>
            </a:extLst>
          </p:cNvPr>
          <p:cNvSpPr txBox="1"/>
          <p:nvPr/>
        </p:nvSpPr>
        <p:spPr>
          <a:xfrm>
            <a:off x="6317673" y="2828835"/>
            <a:ext cx="5874327" cy="2554545"/>
          </a:xfrm>
          <a:prstGeom prst="rect">
            <a:avLst/>
          </a:prstGeom>
          <a:noFill/>
        </p:spPr>
        <p:txBody>
          <a:bodyPr wrap="square">
            <a:spAutoFit/>
          </a:bodyPr>
          <a:lstStyle/>
          <a:p>
            <a:pPr marL="457200" indent="-457200">
              <a:buFont typeface="Wingdings" panose="05000000000000000000" pitchFamily="2" charset="2"/>
              <a:buChar char="v"/>
            </a:pPr>
            <a:r>
              <a:rPr lang="en-US" sz="3200" dirty="0">
                <a:solidFill>
                  <a:schemeClr val="bg1"/>
                </a:solidFill>
              </a:rPr>
              <a:t>Schema Design</a:t>
            </a:r>
          </a:p>
          <a:p>
            <a:pPr marL="457200" indent="-457200">
              <a:buFont typeface="Wingdings" panose="05000000000000000000" pitchFamily="2" charset="2"/>
              <a:buChar char="v"/>
            </a:pPr>
            <a:r>
              <a:rPr lang="en-US" sz="3200" dirty="0">
                <a:solidFill>
                  <a:schemeClr val="bg1"/>
                </a:solidFill>
              </a:rPr>
              <a:t>Indexing Strategy</a:t>
            </a:r>
          </a:p>
          <a:p>
            <a:pPr marL="457200" indent="-457200">
              <a:buFont typeface="Wingdings" panose="05000000000000000000" pitchFamily="2" charset="2"/>
              <a:buChar char="v"/>
            </a:pPr>
            <a:r>
              <a:rPr lang="en-US" sz="3200" dirty="0">
                <a:solidFill>
                  <a:schemeClr val="bg1"/>
                </a:solidFill>
              </a:rPr>
              <a:t>Query Optimization</a:t>
            </a:r>
          </a:p>
          <a:p>
            <a:pPr marL="457200" indent="-457200">
              <a:buFont typeface="Wingdings" panose="05000000000000000000" pitchFamily="2" charset="2"/>
              <a:buChar char="v"/>
            </a:pPr>
            <a:r>
              <a:rPr lang="en-US" sz="3200" dirty="0">
                <a:solidFill>
                  <a:schemeClr val="bg1"/>
                </a:solidFill>
              </a:rPr>
              <a:t>Data Volume &amp; Read Efficiency</a:t>
            </a:r>
            <a:endParaRPr lang="en-US" sz="3200" dirty="0">
              <a:solidFill>
                <a:schemeClr val="bg1"/>
              </a:solidFill>
              <a:highlight>
                <a:srgbClr val="FFFFFF"/>
              </a:highlight>
            </a:endParaRP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Understanding the Metrics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76645" y="2514600"/>
            <a:ext cx="9455728" cy="3655529"/>
          </a:xfrm>
        </p:spPr>
        <p:txBody>
          <a:bodyPr>
            <a:normAutofit/>
          </a:bodyPr>
          <a:lstStyle/>
          <a:p>
            <a:pPr marL="285750" indent="-285750">
              <a:buFont typeface="Wingdings" panose="05000000000000000000" pitchFamily="2" charset="2"/>
              <a:buChar char="v"/>
            </a:pPr>
            <a:r>
              <a:rPr lang="en-US" dirty="0"/>
              <a:t>Schema Design: Collections for `users`, `courses`, `lessons`, `enrollments`, `assignments`, and `submissions`, embedding for user profile data and referencing used to relate key entities.</a:t>
            </a:r>
          </a:p>
          <a:p>
            <a:pPr marL="285750" indent="-285750">
              <a:buFont typeface="Wingdings" panose="05000000000000000000" pitchFamily="2" charset="2"/>
              <a:buChar char="v"/>
            </a:pPr>
            <a:r>
              <a:rPr lang="en-US" dirty="0"/>
              <a:t>Indexing Strategy: Indexed fields: `email`, `</a:t>
            </a:r>
            <a:r>
              <a:rPr lang="en-US" dirty="0" err="1"/>
              <a:t>userId</a:t>
            </a:r>
            <a:r>
              <a:rPr lang="en-US" dirty="0"/>
              <a:t>`, `</a:t>
            </a:r>
            <a:r>
              <a:rPr lang="en-US" dirty="0" err="1"/>
              <a:t>courseId</a:t>
            </a:r>
            <a:r>
              <a:rPr lang="en-US" dirty="0"/>
              <a:t>`, etc., Compound indexes used based on query patterns.</a:t>
            </a:r>
          </a:p>
          <a:p>
            <a:pPr marL="285750" indent="-285750">
              <a:buFont typeface="Wingdings" panose="05000000000000000000" pitchFamily="2" charset="2"/>
              <a:buChar char="v"/>
            </a:pPr>
            <a:r>
              <a:rPr lang="en-US" dirty="0"/>
              <a:t>Query Optimization: Aggregations used for analytics which has to do with $lookup operations minimized for efficiency.</a:t>
            </a:r>
          </a:p>
          <a:p>
            <a:pPr marL="285750" indent="-285750">
              <a:buFont typeface="Wingdings" panose="05000000000000000000" pitchFamily="2" charset="2"/>
              <a:buChar char="v"/>
            </a:pPr>
            <a:r>
              <a:rPr lang="en-US" dirty="0"/>
              <a:t>Data Volume &amp; Read Efficiency: Efficient query performance due to indexing and targeted queries and the use of `explain()` used for query analysis.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32E3-008C-2555-1538-246F4E86D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7FF1E-8DA5-FA85-CF29-6B4AEC9F4F0C}"/>
              </a:ext>
            </a:extLst>
          </p:cNvPr>
          <p:cNvSpPr>
            <a:spLocks noGrp="1"/>
          </p:cNvSpPr>
          <p:nvPr>
            <p:ph type="title"/>
          </p:nvPr>
        </p:nvSpPr>
        <p:spPr>
          <a:xfrm>
            <a:off x="1322318" y="268360"/>
            <a:ext cx="7288282" cy="2121177"/>
          </a:xfrm>
        </p:spPr>
        <p:txBody>
          <a:bodyPr/>
          <a:lstStyle/>
          <a:p>
            <a:r>
              <a:rPr lang="en-US" dirty="0"/>
              <a:t>Data Validation</a:t>
            </a:r>
          </a:p>
        </p:txBody>
      </p:sp>
      <p:sp>
        <p:nvSpPr>
          <p:cNvPr id="3" name="Text Placeholder 2">
            <a:extLst>
              <a:ext uri="{FF2B5EF4-FFF2-40B4-BE49-F238E27FC236}">
                <a16:creationId xmlns:a16="http://schemas.microsoft.com/office/drawing/2014/main" id="{B21D9D84-45FF-F227-4AAE-A93ADB75168C}"/>
              </a:ext>
            </a:extLst>
          </p:cNvPr>
          <p:cNvSpPr>
            <a:spLocks noGrp="1"/>
          </p:cNvSpPr>
          <p:nvPr>
            <p:ph sz="half" idx="2"/>
          </p:nvPr>
        </p:nvSpPr>
        <p:spPr>
          <a:xfrm>
            <a:off x="176645" y="2514600"/>
            <a:ext cx="9455728" cy="3655529"/>
          </a:xfrm>
        </p:spPr>
        <p:txBody>
          <a:bodyPr>
            <a:normAutofit/>
          </a:bodyPr>
          <a:lstStyle/>
          <a:p>
            <a:pPr marL="285750" indent="-285750">
              <a:buFont typeface="Wingdings" panose="05000000000000000000" pitchFamily="2" charset="2"/>
              <a:buChar char="v"/>
            </a:pPr>
            <a:r>
              <a:rPr lang="en-US" dirty="0"/>
              <a:t>Data Validation: Automated scripts ensured valid email formats and user ID uniqueness, Foreign key references were validated between documents and assertions used to maintain data consistency.</a:t>
            </a:r>
          </a:p>
          <a:p>
            <a:pPr marL="285750" indent="-285750">
              <a:buFont typeface="Wingdings" panose="05000000000000000000" pitchFamily="2" charset="2"/>
              <a:buChar char="v"/>
            </a:pPr>
            <a:r>
              <a:rPr lang="en-US" dirty="0"/>
              <a:t>Scalability Outlook: Current model supports horizontal scaling, </a:t>
            </a:r>
          </a:p>
          <a:p>
            <a:pPr marL="285750" indent="-285750">
              <a:buFont typeface="Wingdings" panose="05000000000000000000" pitchFamily="2" charset="2"/>
              <a:buChar char="v"/>
            </a:pPr>
            <a:r>
              <a:rPr lang="en-US" dirty="0"/>
              <a:t>Future enhancements: Use Change Streams for real-time updates and Application of MongoDB Atlas Performance Advisor suggestions.</a:t>
            </a:r>
          </a:p>
        </p:txBody>
      </p:sp>
      <p:sp>
        <p:nvSpPr>
          <p:cNvPr id="14" name="Slide Number Placeholder 5">
            <a:extLst>
              <a:ext uri="{FF2B5EF4-FFF2-40B4-BE49-F238E27FC236}">
                <a16:creationId xmlns:a16="http://schemas.microsoft.com/office/drawing/2014/main" id="{82DD5BAA-19EB-0F4A-9251-2386DE7CC95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55024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4" y="1671639"/>
            <a:ext cx="5884027" cy="1204912"/>
          </a:xfrm>
        </p:spPr>
        <p:txBody>
          <a:bodyPr/>
          <a:lstStyle/>
          <a:p>
            <a:r>
              <a:rPr lang="en-US" dirty="0"/>
              <a:t>recommendation</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2992582"/>
            <a:ext cx="5907176" cy="2193779"/>
          </a:xfrm>
        </p:spPr>
        <p:txBody>
          <a:bodyPr>
            <a:noAutofit/>
          </a:bodyPr>
          <a:lstStyle/>
          <a:p>
            <a:r>
              <a:rPr lang="en-US" dirty="0"/>
              <a:t>1. Monitor index usage regularly.</a:t>
            </a:r>
          </a:p>
          <a:p>
            <a:r>
              <a:rPr lang="en-US" dirty="0"/>
              <a:t>2. Limit $lookup operations when possible.</a:t>
            </a:r>
          </a:p>
          <a:p>
            <a:r>
              <a:rPr lang="en-US" dirty="0"/>
              <a:t>3. Use batch inserts and updates.</a:t>
            </a:r>
          </a:p>
          <a:p>
            <a:r>
              <a:rPr lang="en-US" dirty="0"/>
              <a:t>4. Enable profiling in production for slow queries.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Rasheed Omolabi</a:t>
            </a:r>
          </a:p>
          <a:p>
            <a:r>
              <a:rPr lang="en-US" dirty="0"/>
              <a:t>rasheedomolabi@gmail.com</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{FA374D20-3973-4C5B-B6C2-507D93F95DD1}tf67328976_win32</Template>
  <TotalTime>25</TotalTime>
  <Words>291</Words>
  <Application>Microsoft Office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Wingdings</vt:lpstr>
      <vt:lpstr>Custom</vt:lpstr>
      <vt:lpstr>EduHub MongoDB Project</vt:lpstr>
      <vt:lpstr>AGENDA</vt:lpstr>
      <vt:lpstr>EduHub is an online learning platform that allows students to enroll in courses, submit assignments, and track their progress while enabling instructors to create and manage course content. This project reference the use of MongoDB.</vt:lpstr>
      <vt:lpstr>Key Performance Considerations</vt:lpstr>
      <vt:lpstr>Understanding the Metrics</vt:lpstr>
      <vt:lpstr>Data Validation</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Rasheed Omolabi</dc:creator>
  <cp:lastModifiedBy>Rasheed Omolabi</cp:lastModifiedBy>
  <cp:revision>1</cp:revision>
  <dcterms:created xsi:type="dcterms:W3CDTF">2025-06-17T06:30:16Z</dcterms:created>
  <dcterms:modified xsi:type="dcterms:W3CDTF">2025-06-17T06:55:37Z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