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1633"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4A7A62-30D9-42A1-8F61-7FA74EDD7B19}" v="32" dt="2024-09-01T20:11:00.0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9/2/2024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02/09/2024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&lt;Name&gt;</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r>
              <a:rPr lang="en-GB" sz="2000" dirty="0"/>
              <a:t>Shell implements Burndown Charts as part of their Agile and Scrum practices to track project progress and ensure timely delivery. </a:t>
            </a:r>
          </a:p>
          <a:p>
            <a:pPr marL="0" indent="0">
              <a:buNone/>
            </a:pPr>
            <a:r>
              <a:rPr lang="en-GB" sz="2000" dirty="0"/>
              <a:t>They start by defining the estimation statistic, such as story points or hours, to measure the work. This helps in calculating the team's velocity and planning the workload for each Sprint.</a:t>
            </a:r>
          </a:p>
          <a:p>
            <a:pPr marL="0" indent="0">
              <a:buNone/>
            </a:pPr>
            <a:endParaRPr lang="en-GB"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
        <p:nvSpPr>
          <p:cNvPr id="8" name="Content Placeholder 3">
            <a:extLst>
              <a:ext uri="{FF2B5EF4-FFF2-40B4-BE49-F238E27FC236}">
                <a16:creationId xmlns:a16="http://schemas.microsoft.com/office/drawing/2014/main" id="{6744B991-EAC4-3266-492C-F7DDA0FB8405}"/>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“Do the best you can until you know better. Then when you know better, do better.” </a:t>
            </a:r>
          </a:p>
          <a:p>
            <a:pPr marL="0" indent="0" algn="ctr">
              <a:buFont typeface="Arial" panose="020B0604020202020204" pitchFamily="34" charset="0"/>
              <a:buNone/>
            </a:pPr>
            <a:r>
              <a:rPr lang="en-GB" sz="2000" dirty="0"/>
              <a:t>- Maya Angelou</a:t>
            </a: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t>Please share an image / visual that best represents you</a:t>
            </a:r>
            <a:endParaRPr lang="en-US" sz="2000" dirty="0"/>
          </a:p>
        </p:txBody>
      </p:sp>
      <p:pic>
        <p:nvPicPr>
          <p:cNvPr id="8" name="Picture 7" descr="A child with his hands on his head&#10;&#10;Description automatically generated">
            <a:extLst>
              <a:ext uri="{FF2B5EF4-FFF2-40B4-BE49-F238E27FC236}">
                <a16:creationId xmlns:a16="http://schemas.microsoft.com/office/drawing/2014/main" id="{95BB9A4B-29CD-3D02-992E-5D4BD813CF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0" y="1831738"/>
            <a:ext cx="5349005" cy="4152900"/>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 – Technical skills</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(in your own words) details of the learning.</a:t>
            </a:r>
          </a:p>
          <a:p>
            <a:pPr marL="0" indent="0">
              <a:buFont typeface="Arial" panose="020B0604020202020204" pitchFamily="34" charset="0"/>
              <a:buNone/>
            </a:pPr>
            <a:endParaRPr lang="en-US" sz="2000" dirty="0"/>
          </a:p>
          <a:p>
            <a:r>
              <a:rPr lang="en-US" sz="2000" dirty="0"/>
              <a:t>Requirement analysis</a:t>
            </a:r>
          </a:p>
          <a:p>
            <a:r>
              <a:rPr lang="en-US" sz="2000" dirty="0"/>
              <a:t>Functional requirements and non-functional requirements.</a:t>
            </a:r>
          </a:p>
          <a:p>
            <a:r>
              <a:rPr lang="en-US" sz="2000" dirty="0"/>
              <a:t>Data flow diagrams and use case diagrams for requirement analysis.</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(in your own words) details of the learning.</a:t>
            </a:r>
          </a:p>
          <a:p>
            <a:pPr marL="0" indent="0">
              <a:buFont typeface="Arial" panose="020B0604020202020204" pitchFamily="34" charset="0"/>
              <a:buNone/>
            </a:pPr>
            <a:endParaRPr lang="en-US" sz="2000" dirty="0"/>
          </a:p>
          <a:p>
            <a:r>
              <a:rPr lang="en-GB" sz="2000" dirty="0"/>
              <a:t>Scrum flow</a:t>
            </a:r>
          </a:p>
          <a:p>
            <a:r>
              <a:rPr lang="en-GB" sz="2000" dirty="0"/>
              <a:t>Sprint: Scrum operates in fixed-length iterations called Sprints, typically lasting 2-4 weeks. </a:t>
            </a:r>
          </a:p>
          <a:p>
            <a:r>
              <a:rPr lang="en-GB" sz="2000" dirty="0"/>
              <a:t> Daily scrum: A short, daily meeting where the team synchronizes activities, discusses progress, and plans for the next 24 hours. </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283133"/>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(in your own words) details of the learning.</a:t>
            </a:r>
          </a:p>
          <a:p>
            <a:pPr marL="0" indent="0">
              <a:buFont typeface="Arial" panose="020B0604020202020204" pitchFamily="34" charset="0"/>
              <a:buNone/>
            </a:pPr>
            <a:endParaRPr lang="en-US" sz="2000" dirty="0"/>
          </a:p>
          <a:p>
            <a:r>
              <a:rPr lang="en-US" sz="2000" dirty="0"/>
              <a:t>Burn down chart</a:t>
            </a:r>
          </a:p>
          <a:p>
            <a:r>
              <a:rPr lang="en-GB" sz="2000" dirty="0"/>
              <a:t> Visual Progress Tracking: A Burndown Chart is a graphical representation that shows the amount of work remaining versus the time available. </a:t>
            </a:r>
          </a:p>
          <a:p>
            <a:r>
              <a:rPr lang="en-GB" sz="2000" dirty="0"/>
              <a:t>Components: The chart typically has two axes: the horizontal axis (X-axis) represents time, while the vertical axis (Y-axis) represents the amount of work remaining. </a:t>
            </a:r>
            <a:endParaRPr lang="en-US" sz="1800" dirty="0"/>
          </a:p>
        </p:txBody>
      </p:sp>
      <p:pic>
        <p:nvPicPr>
          <p:cNvPr id="1026" name="Picture 2" descr="What is a Burndown Chart in Scrum?">
            <a:extLst>
              <a:ext uri="{FF2B5EF4-FFF2-40B4-BE49-F238E27FC236}">
                <a16:creationId xmlns:a16="http://schemas.microsoft.com/office/drawing/2014/main" id="{E9C51008-9B43-72CD-CDCC-AFAFE72B6C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2634" y="1941742"/>
            <a:ext cx="4424864" cy="3951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246402" y="1860992"/>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endParaRPr lang="en-US" sz="2000" dirty="0"/>
          </a:p>
          <a:p>
            <a:pPr marL="457200" indent="-457200">
              <a:buFont typeface="+mj-lt"/>
              <a:buAutoNum type="arabicPeriod"/>
            </a:pPr>
            <a:r>
              <a:rPr lang="en-US" sz="2000" dirty="0"/>
              <a:t>Data Collection and Analysis</a:t>
            </a:r>
          </a:p>
          <a:p>
            <a:pPr marL="457200" indent="-457200">
              <a:buFont typeface="+mj-lt"/>
              <a:buAutoNum type="arabicPeriod"/>
            </a:pPr>
            <a:r>
              <a:rPr lang="en-US" sz="2000" dirty="0"/>
              <a:t>Customized Recommendations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(in your own words)</a:t>
            </a:r>
          </a:p>
          <a:p>
            <a:pPr marL="0" indent="0">
              <a:buNone/>
            </a:pPr>
            <a:endParaRPr lang="en-US" sz="2000" dirty="0"/>
          </a:p>
          <a:p>
            <a:pPr marL="0" indent="0">
              <a:buNone/>
            </a:pPr>
            <a:r>
              <a:rPr lang="en-GB" sz="2000" dirty="0"/>
              <a:t>1. Sprint Planning and Execution: Shell begins each Sprint with a planning meeting where the team selects high-priority items from the product backlog. The team then breaks down these items into smaller tasks and estimates the effort</a:t>
            </a:r>
          </a:p>
          <a:p>
            <a:pPr marL="0" indent="0">
              <a:buNone/>
            </a:pPr>
            <a:r>
              <a:rPr lang="en-GB" sz="2000" dirty="0"/>
              <a:t>2. Daily Stand-ups and Reviews: Shell conducts daily stand-up meetings to synchronize activities, discuss progress, and address any impediments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20056</TotalTime>
  <Words>497</Words>
  <Application>Microsoft Office PowerPoint</Application>
  <PresentationFormat>Widescreen</PresentationFormat>
  <Paragraphs>54</Paragraphs>
  <Slides>11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5"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Agarwal, Rashi SBOBNG-PTIV/LI</cp:lastModifiedBy>
  <cp:revision>501</cp:revision>
  <dcterms:created xsi:type="dcterms:W3CDTF">2022-01-18T12:35:56Z</dcterms:created>
  <dcterms:modified xsi:type="dcterms:W3CDTF">2024-09-01T20:11:56Z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