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1" r:id="rId5"/>
    <p:sldId id="262" r:id="rId6"/>
    <p:sldId id="259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9342184244906605E-2"/>
          <c:w val="0.91272102378710995"/>
          <c:h val="0.87636265197791996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Bugs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Functional Bugs</c:v>
                </c:pt>
                <c:pt idx="1">
                  <c:v>UI Design Bugs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3-4FCE-B96C-3E753E9EC4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Solved Bugs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Functional Bugs</c:v>
                </c:pt>
                <c:pt idx="1">
                  <c:v>UI Design Bugs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3-4FCE-B96C-3E753E9EC4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115674776"/>
        <c:axId val="2119682536"/>
        <c:axId val="2119793160"/>
      </c:bar3DChart>
      <c:catAx>
        <c:axId val="211567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682536"/>
        <c:crosses val="autoZero"/>
        <c:auto val="1"/>
        <c:lblAlgn val="ctr"/>
        <c:lblOffset val="100"/>
        <c:noMultiLvlLbl val="0"/>
      </c:catAx>
      <c:valAx>
        <c:axId val="21196825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15674776"/>
        <c:crosses val="autoZero"/>
        <c:crossBetween val="between"/>
      </c:valAx>
      <c:serAx>
        <c:axId val="21197931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682536"/>
        <c:crosses val="autoZero"/>
      </c:ser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7610947689398404"/>
          <c:y val="0.12892376681614301"/>
          <c:w val="0.27895281556887602"/>
          <c:h val="0.36147970292951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0.28818</cdr:x>
      <cdr:y>0</cdr:y>
    </cdr:from>
    <cdr:to>
      <cdr:x>0.71182</cdr:x>
      <cdr:y>0.10415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3473383" y="0"/>
          <a:ext cx="5105885" cy="7078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40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ENHANCEMENT PHASE </a:t>
          </a:r>
          <a:endParaRPr lang="en-US" sz="4000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3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2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25D9E-4859-4F72-8EFD-227D7F97B97E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0045-5993-4E9A-AF30-075ADB1A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4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3326675" y="1994262"/>
            <a:ext cx="5582194" cy="2420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</a:p>
          <a:p>
            <a:pPr algn="ctr"/>
            <a:r>
              <a:rPr lang="en-US" sz="3200" dirty="0" smtClean="0"/>
              <a:t>CLASSROOM ATTENDANCE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7166" y="4841966"/>
            <a:ext cx="3204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Rashi Sahu(B15CS031)</a:t>
            </a:r>
          </a:p>
          <a:p>
            <a:pPr algn="ctr"/>
            <a:r>
              <a:rPr lang="en-US" dirty="0" err="1" smtClean="0"/>
              <a:t>Rashmi</a:t>
            </a:r>
            <a:r>
              <a:rPr lang="en-US" dirty="0" smtClean="0"/>
              <a:t> Sahu(B15CS032)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0457" y="0"/>
            <a:ext cx="58183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Requirement Phase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223" y="1245326"/>
            <a:ext cx="1137339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Purpose: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purpose of this document is to present a detailed description of the Attendance Management </a:t>
            </a:r>
            <a:r>
              <a:rPr lang="en-US" dirty="0" smtClean="0"/>
              <a:t>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will explain the purpose and features of the system, what the system will do and under what constraints the system will work effectively.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system’s respond to external stimuli and triggers will be detailed.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document is for both developers and stakeholders of the Attendance management system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2400" b="1" dirty="0" smtClean="0"/>
              <a:t>Key Features :</a:t>
            </a:r>
          </a:p>
          <a:p>
            <a:endParaRPr lang="en-US" sz="2000" b="1" dirty="0"/>
          </a:p>
          <a:p>
            <a:r>
              <a:rPr lang="en-US" sz="2000" b="1" dirty="0" smtClean="0"/>
              <a:t>  User			Admin			       Instructor			Student</a:t>
            </a:r>
          </a:p>
          <a:p>
            <a:r>
              <a:rPr lang="en-US" sz="2000" dirty="0" smtClean="0"/>
              <a:t>Login</a:t>
            </a:r>
            <a:r>
              <a:rPr lang="en-US" sz="2000" b="1" dirty="0" smtClean="0"/>
              <a:t>		</a:t>
            </a:r>
            <a:r>
              <a:rPr lang="en-US" sz="2000" dirty="0" smtClean="0"/>
              <a:t>            Add Course</a:t>
            </a:r>
            <a:r>
              <a:rPr lang="en-US" sz="2000" b="1" dirty="0" smtClean="0"/>
              <a:t>		 </a:t>
            </a:r>
            <a:r>
              <a:rPr lang="en-US" sz="2000" dirty="0" smtClean="0"/>
              <a:t>Take Attendance</a:t>
            </a:r>
            <a:r>
              <a:rPr lang="en-US" sz="2000" b="1" dirty="0" smtClean="0"/>
              <a:t>		         </a:t>
            </a:r>
            <a:r>
              <a:rPr lang="en-US" sz="2000" dirty="0" smtClean="0"/>
              <a:t>View Attendance</a:t>
            </a:r>
          </a:p>
          <a:p>
            <a:r>
              <a:rPr lang="en-US" sz="2000" dirty="0" smtClean="0"/>
              <a:t>Logout</a:t>
            </a:r>
            <a:r>
              <a:rPr lang="en-US" sz="2000" b="1" dirty="0" smtClean="0"/>
              <a:t>		          </a:t>
            </a:r>
            <a:r>
              <a:rPr lang="en-US" sz="2000" dirty="0" smtClean="0"/>
              <a:t>Delete Course		 View Attendance</a:t>
            </a:r>
            <a:r>
              <a:rPr lang="en-US" sz="2000" dirty="0"/>
              <a:t>		</a:t>
            </a:r>
            <a:r>
              <a:rPr lang="en-US" sz="2000" dirty="0" smtClean="0"/>
              <a:t>         Choose Courses</a:t>
            </a:r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View Profile	          View Courses		Update Attendance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Add &amp;Delete Instructor		Sent Warning Mail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   View Instructor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Add&amp; Delete Student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        View Student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Update Instructor Profile</a:t>
            </a:r>
          </a:p>
        </p:txBody>
      </p:sp>
    </p:spTree>
    <p:extLst>
      <p:ext uri="{BB962C8B-B14F-4D97-AF65-F5344CB8AC3E}">
        <p14:creationId xmlns:p14="http://schemas.microsoft.com/office/powerpoint/2010/main" val="3551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4825"/>
              </p:ext>
            </p:extLst>
          </p:nvPr>
        </p:nvGraphicFramePr>
        <p:xfrm>
          <a:off x="3690982" y="336481"/>
          <a:ext cx="4673600" cy="2815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4486481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908378209"/>
                    </a:ext>
                  </a:extLst>
                </a:gridCol>
              </a:tblGrid>
              <a:tr h="376876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Attendance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30319"/>
                  </a:ext>
                </a:extLst>
              </a:tr>
              <a:tr h="612553">
                <a:tc>
                  <a:txBody>
                    <a:bodyPr/>
                    <a:lstStyle/>
                    <a:p>
                      <a:r>
                        <a:rPr lang="en-US" dirty="0" smtClean="0"/>
                        <a:t>Pre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 must be logged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30065"/>
                  </a:ext>
                </a:extLst>
              </a:tr>
              <a:tr h="1766518">
                <a:tc>
                  <a:txBody>
                    <a:bodyPr/>
                    <a:lstStyle/>
                    <a:p>
                      <a:r>
                        <a:rPr lang="en-US" dirty="0" smtClean="0"/>
                        <a:t>Basic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kern="1200" baseline="0" dirty="0" smtClean="0"/>
                        <a:t>1. Instructor choose the option add attendance for a particular course. </a:t>
                      </a:r>
                    </a:p>
                    <a:p>
                      <a:r>
                        <a:rPr lang="en-US" sz="1600" u="none" strike="noStrike" kern="1200" baseline="0" dirty="0" smtClean="0"/>
                        <a:t>2. Instructor choose the option to mark the attendance .</a:t>
                      </a:r>
                    </a:p>
                    <a:p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1537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16724"/>
              </p:ext>
            </p:extLst>
          </p:nvPr>
        </p:nvGraphicFramePr>
        <p:xfrm>
          <a:off x="6782525" y="3500845"/>
          <a:ext cx="4673600" cy="3056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4486481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908378209"/>
                    </a:ext>
                  </a:extLst>
                </a:gridCol>
              </a:tblGrid>
              <a:tr h="488499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Attendance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30319"/>
                  </a:ext>
                </a:extLst>
              </a:tr>
              <a:tr h="691441">
                <a:tc>
                  <a:txBody>
                    <a:bodyPr/>
                    <a:lstStyle/>
                    <a:p>
                      <a:r>
                        <a:rPr lang="en-US" dirty="0" smtClean="0"/>
                        <a:t>Pre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 must be logged 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30065"/>
                  </a:ext>
                </a:extLst>
              </a:tr>
              <a:tr h="1876769">
                <a:tc>
                  <a:txBody>
                    <a:bodyPr/>
                    <a:lstStyle/>
                    <a:p>
                      <a:r>
                        <a:rPr lang="en-US" dirty="0" smtClean="0"/>
                        <a:t>Basic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 1. User choose the option View attendance for a particular course . </a:t>
                      </a:r>
                    </a:p>
                    <a:p>
                      <a:r>
                        <a:rPr lang="en-US" sz="1800" u="none" strike="noStrike" kern="1200" baseline="0" dirty="0" smtClean="0"/>
                        <a:t>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153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59878"/>
              </p:ext>
            </p:extLst>
          </p:nvPr>
        </p:nvGraphicFramePr>
        <p:xfrm>
          <a:off x="841101" y="3500845"/>
          <a:ext cx="4608286" cy="31179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143">
                  <a:extLst>
                    <a:ext uri="{9D8B030D-6E8A-4147-A177-3AD203B41FA5}">
                      <a16:colId xmlns:a16="http://schemas.microsoft.com/office/drawing/2014/main" val="244864819"/>
                    </a:ext>
                  </a:extLst>
                </a:gridCol>
                <a:gridCol w="2304143">
                  <a:extLst>
                    <a:ext uri="{9D8B030D-6E8A-4147-A177-3AD203B41FA5}">
                      <a16:colId xmlns:a16="http://schemas.microsoft.com/office/drawing/2014/main" val="1908378209"/>
                    </a:ext>
                  </a:extLst>
                </a:gridCol>
              </a:tblGrid>
              <a:tr h="248485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Attendance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30319"/>
                  </a:ext>
                </a:extLst>
              </a:tr>
              <a:tr h="434848">
                <a:tc>
                  <a:txBody>
                    <a:bodyPr/>
                    <a:lstStyle/>
                    <a:p>
                      <a:r>
                        <a:rPr lang="en-US" dirty="0" smtClean="0"/>
                        <a:t>Pre 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 must be logged in.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30065"/>
                  </a:ext>
                </a:extLst>
              </a:tr>
              <a:tr h="2112119">
                <a:tc>
                  <a:txBody>
                    <a:bodyPr/>
                    <a:lstStyle/>
                    <a:p>
                      <a:r>
                        <a:rPr lang="en-US" dirty="0" smtClean="0"/>
                        <a:t>Basic 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1. User choose the option update attendance for a particular course . </a:t>
                      </a:r>
                    </a:p>
                    <a:p>
                      <a:r>
                        <a:rPr lang="en-US" sz="1800" u="none" strike="noStrike" kern="1200" baseline="0" dirty="0" smtClean="0"/>
                        <a:t>2.Instructor able to update attendance of a particular student.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1537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67277" y="336481"/>
            <a:ext cx="2749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 Case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97996" y="336481"/>
            <a:ext cx="3474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9777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9" y="174171"/>
            <a:ext cx="9929259" cy="6744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9988" y="940526"/>
            <a:ext cx="245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Attendance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Attendance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545" y="2414172"/>
            <a:ext cx="3977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Design Phase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56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8628" y="137050"/>
            <a:ext cx="639168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Coding</a:t>
            </a:r>
            <a:r>
              <a:rPr lang="en-US" sz="66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Phase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055" y="942722"/>
            <a:ext cx="92353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pPr marL="285750" indent="-285750">
              <a:buFont typeface="Wingdings" charset="2"/>
              <a:buChar char="u"/>
            </a:pPr>
            <a:r>
              <a:rPr lang="en-US" sz="2400" b="1" dirty="0" smtClean="0"/>
              <a:t> Language Used For </a:t>
            </a:r>
            <a:r>
              <a:rPr lang="en-US" sz="2400" b="1" dirty="0"/>
              <a:t>F</a:t>
            </a:r>
            <a:r>
              <a:rPr lang="en-US" sz="2400" b="1" dirty="0" smtClean="0"/>
              <a:t>ront end  </a:t>
            </a:r>
            <a:r>
              <a:rPr lang="en-US" sz="2400" dirty="0" smtClean="0"/>
              <a:t>:  HTML &amp; CSS</a:t>
            </a:r>
          </a:p>
          <a:p>
            <a:endParaRPr lang="en-US" sz="2400" dirty="0"/>
          </a:p>
          <a:p>
            <a:pPr marL="285750" indent="-285750">
              <a:buFont typeface="Wingdings" charset="2"/>
              <a:buChar char="u"/>
            </a:pPr>
            <a:r>
              <a:rPr lang="en-US" sz="2400" b="1" dirty="0" smtClean="0"/>
              <a:t> Framework </a:t>
            </a:r>
            <a:r>
              <a:rPr lang="en-US" sz="2400" dirty="0" smtClean="0"/>
              <a:t>      :         Materialize CSS</a:t>
            </a:r>
          </a:p>
          <a:p>
            <a:pPr marL="285750" indent="-285750">
              <a:buFont typeface="Wingdings" charset="2"/>
              <a:buChar char="u"/>
            </a:pPr>
            <a:endParaRPr lang="en-US" sz="2400" dirty="0"/>
          </a:p>
          <a:p>
            <a:pPr marL="285750" indent="-285750">
              <a:buFont typeface="Wingdings" charset="2"/>
              <a:buChar char="u"/>
            </a:pPr>
            <a:r>
              <a:rPr lang="en-US" sz="2400" b="1" dirty="0" smtClean="0"/>
              <a:t> Language Used for Back End   </a:t>
            </a:r>
            <a:r>
              <a:rPr lang="en-US" sz="2400" dirty="0" smtClean="0"/>
              <a:t>:   PHP ,  </a:t>
            </a:r>
            <a:r>
              <a:rPr lang="en-US" sz="2400" dirty="0" err="1" smtClean="0"/>
              <a:t>MySql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27" y="3729771"/>
            <a:ext cx="7106194" cy="31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091" y="1106210"/>
            <a:ext cx="11521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3200" b="1" dirty="0" smtClean="0"/>
              <a:t>We have tested the </a:t>
            </a:r>
            <a:r>
              <a:rPr lang="en-US" sz="3200" b="1" dirty="0" smtClean="0">
                <a:solidFill>
                  <a:srgbClr val="FF0000"/>
                </a:solidFill>
              </a:rPr>
              <a:t>Leave Management System </a:t>
            </a:r>
            <a:r>
              <a:rPr lang="en-US" sz="3200" b="1" dirty="0" smtClean="0"/>
              <a:t>and found out  given results: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90375"/>
              </p:ext>
            </p:extLst>
          </p:nvPr>
        </p:nvGraphicFramePr>
        <p:xfrm>
          <a:off x="2217512" y="3128273"/>
          <a:ext cx="8128000" cy="27127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33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Tests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BUGS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Assertions made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Assertions Fails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Assertions Pass 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Total UX Design Bugs 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04928" y="377428"/>
            <a:ext cx="49190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Testing Phase</a:t>
            </a:r>
            <a:endParaRPr lang="en-US" sz="6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74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33669834"/>
              </p:ext>
            </p:extLst>
          </p:nvPr>
        </p:nvGraphicFramePr>
        <p:xfrm>
          <a:off x="0" y="60960"/>
          <a:ext cx="12191999" cy="679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8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77128"/>
              </p:ext>
            </p:extLst>
          </p:nvPr>
        </p:nvGraphicFramePr>
        <p:xfrm>
          <a:off x="0" y="0"/>
          <a:ext cx="12192000" cy="6783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4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4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 OF</a:t>
                      </a:r>
                      <a:r>
                        <a:rPr lang="en-US" baseline="0" dirty="0" smtClean="0"/>
                        <a:t> DEFECT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RESOLUTION TAKEN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T1.1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Accepting special characters  as a course name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it such that it accepts only characters and numbers as a course name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893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T1.2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Accepting more than one instructor for one course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 that the course has already taken by one instructor ,if yes then it will not accept another instructor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T1.3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Accepting roll no. with no proper format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Specified the format of roll no.  i.e.  starts with “B15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Accepting ambiguous input rather than numeric as a semester number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values 1-8 for semester, user has to select any one value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T2.1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Courses were getting registered any no. of time by a student rather than once.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Resolved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/>
                        <a:t>by applying the condition that course has already been registered.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T2.3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Successfully</a:t>
                      </a:r>
                      <a:r>
                        <a:rPr lang="en-US" b="1" baseline="0" dirty="0" smtClean="0"/>
                        <a:t> deleted shows when non existing ID is deleted in instructor’s case.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Checked condition</a:t>
                      </a:r>
                      <a:r>
                        <a:rPr lang="en-US" b="1" baseline="0" dirty="0" smtClean="0"/>
                        <a:t> for ID is exist or not and showed the error massage.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T3.1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login it also accepts the password in uppercase  letters in place  of lowercase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Resolved</a:t>
                      </a:r>
                      <a:r>
                        <a:rPr lang="en-US" b="1" baseline="0" smtClean="0"/>
                        <a:t> </a:t>
                      </a:r>
                      <a:r>
                        <a:rPr lang="en-US" b="1" baseline="0" dirty="0" smtClean="0"/>
                        <a:t>it by matching the two strings for password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6480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T3.2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Accepts the future date as a date of birth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 if the entered date of birth is less than current date, if not then it shows an error message</a:t>
                      </a:r>
                      <a:r>
                        <a:rPr lang="en-GB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82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UT4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Entering wrong</a:t>
                      </a:r>
                      <a:r>
                        <a:rPr lang="en-US" b="1" baseline="0" dirty="0" smtClean="0"/>
                        <a:t> information during sign up all input are removed rather than wrong 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Solved by displaying the entered values in the form even if the values are incorrect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3497" y="2967335"/>
            <a:ext cx="56450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6061" y="2967335"/>
            <a:ext cx="58998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6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511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 Sahu</dc:creator>
  <cp:lastModifiedBy>Rashi Sahu</cp:lastModifiedBy>
  <cp:revision>27</cp:revision>
  <dcterms:created xsi:type="dcterms:W3CDTF">2017-04-21T17:31:58Z</dcterms:created>
  <dcterms:modified xsi:type="dcterms:W3CDTF">2017-04-22T09:44:59Z</dcterms:modified>
</cp:coreProperties>
</file>