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6.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7.xml" ContentType="application/vnd.openxmlformats-officedocument.presentationml.tags+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8.xml" ContentType="application/vnd.openxmlformats-officedocument.presentationml.tags+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9.xml" ContentType="application/vnd.openxmlformats-officedocument.presentationml.tags+xml"/>
  <Override PartName="/ppt/notesSlides/notesSlide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10.xml" ContentType="application/vnd.openxmlformats-officedocument.presentationml.tags+xml"/>
  <Override PartName="/ppt/notesSlides/notesSlide6.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11.xml" ContentType="application/vnd.openxmlformats-officedocument.presentationml.tags+xml"/>
  <Override PartName="/ppt/notesSlides/notesSlide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12.xml" ContentType="application/vnd.openxmlformats-officedocument.presentationml.tags+xml"/>
  <Override PartName="/ppt/notesSlides/notesSlide8.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292" r:id="rId5"/>
    <p:sldId id="275" r:id="rId6"/>
    <p:sldId id="276" r:id="rId7"/>
    <p:sldId id="281" r:id="rId8"/>
    <p:sldId id="277" r:id="rId9"/>
    <p:sldId id="278" r:id="rId10"/>
    <p:sldId id="279" r:id="rId11"/>
    <p:sldId id="296" r:id="rId12"/>
    <p:sldId id="297" r:id="rId13"/>
    <p:sldId id="298" r:id="rId14"/>
    <p:sldId id="299" r:id="rId15"/>
    <p:sldId id="310" r:id="rId16"/>
    <p:sldId id="300" r:id="rId17"/>
    <p:sldId id="319" r:id="rId18"/>
    <p:sldId id="321" r:id="rId19"/>
    <p:sldId id="301" r:id="rId20"/>
    <p:sldId id="311" r:id="rId21"/>
    <p:sldId id="312" r:id="rId22"/>
    <p:sldId id="324" r:id="rId23"/>
    <p:sldId id="313" r:id="rId24"/>
    <p:sldId id="314" r:id="rId25"/>
    <p:sldId id="326" r:id="rId26"/>
    <p:sldId id="309" r:id="rId27"/>
    <p:sldId id="315" r:id="rId28"/>
    <p:sldId id="322" r:id="rId29"/>
    <p:sldId id="316" r:id="rId30"/>
    <p:sldId id="284" r:id="rId31"/>
    <p:sldId id="328" r:id="rId32"/>
    <p:sldId id="294" r:id="rId33"/>
    <p:sldId id="293" r:id="rId34"/>
    <p:sldId id="285" r:id="rId35"/>
    <p:sldId id="28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AEC2D8"/>
    <a:srgbClr val="D6E0EB"/>
    <a:srgbClr val="263E5A"/>
    <a:srgbClr val="446992"/>
    <a:srgbClr val="98432A"/>
    <a:srgbClr val="D84400"/>
    <a:srgbClr val="44678D"/>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390" autoAdjust="0"/>
  </p:normalViewPr>
  <p:slideViewPr>
    <p:cSldViewPr snapToGrid="0" showGuides="1">
      <p:cViewPr varScale="1">
        <p:scale>
          <a:sx n="59" d="100"/>
          <a:sy n="59" d="100"/>
        </p:scale>
        <p:origin x="945" y="21"/>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243800097231869E-2"/>
          <c:y val="0.13549274696753752"/>
          <c:w val="0.64197478631122584"/>
          <c:h val="0.86450725303246245"/>
        </c:manualLayout>
      </c:layout>
      <c:pie3DChart>
        <c:varyColors val="1"/>
        <c:ser>
          <c:idx val="0"/>
          <c:order val="0"/>
          <c:tx>
            <c:strRef>
              <c:f>Sheet1!$B$1</c:f>
              <c:strCache>
                <c:ptCount val="1"/>
                <c:pt idx="0">
                  <c:v>Regis_Revenue_In BN </c:v>
                </c:pt>
              </c:strCache>
            </c:strRef>
          </c:tx>
          <c:explosion val="3"/>
          <c:dPt>
            <c:idx val="0"/>
            <c:bubble3D val="0"/>
            <c:spPr>
              <a:solidFill>
                <a:schemeClr val="accent2">
                  <a:shade val="53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9672-4B3B-BAEE-062116DA66E8}"/>
              </c:ext>
            </c:extLst>
          </c:dPt>
          <c:dPt>
            <c:idx val="1"/>
            <c:bubble3D val="0"/>
            <c:spPr>
              <a:solidFill>
                <a:schemeClr val="accent2">
                  <a:shade val="76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9672-4B3B-BAEE-062116DA66E8}"/>
              </c:ext>
            </c:extLst>
          </c:dPt>
          <c:dPt>
            <c:idx val="2"/>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9672-4B3B-BAEE-062116DA66E8}"/>
              </c:ext>
            </c:extLst>
          </c:dPt>
          <c:dPt>
            <c:idx val="3"/>
            <c:bubble3D val="0"/>
            <c:spPr>
              <a:solidFill>
                <a:schemeClr val="accent2">
                  <a:tint val="77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9672-4B3B-BAEE-062116DA66E8}"/>
              </c:ext>
            </c:extLst>
          </c:dPt>
          <c:dPt>
            <c:idx val="4"/>
            <c:bubble3D val="0"/>
            <c:spPr>
              <a:solidFill>
                <a:schemeClr val="accent2">
                  <a:tint val="54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9672-4B3B-BAEE-062116DA66E8}"/>
              </c:ext>
            </c:extLst>
          </c:dPt>
          <c:dLbls>
            <c:delete val="1"/>
          </c:dLbls>
          <c:cat>
            <c:strRef>
              <c:f>Sheet1!$A$2:$A$6</c:f>
              <c:strCache>
                <c:ptCount val="5"/>
                <c:pt idx="0">
                  <c:v>Rangareddy</c:v>
                </c:pt>
                <c:pt idx="1">
                  <c:v>Medchal_Malkajgiri</c:v>
                </c:pt>
                <c:pt idx="2">
                  <c:v>Hyderabad</c:v>
                </c:pt>
                <c:pt idx="3">
                  <c:v>Sangareddy</c:v>
                </c:pt>
                <c:pt idx="4">
                  <c:v>Hanumakonda</c:v>
                </c:pt>
              </c:strCache>
            </c:strRef>
          </c:cat>
          <c:val>
            <c:numRef>
              <c:f>Sheet1!$B$2:$B$6</c:f>
              <c:numCache>
                <c:formatCode>General</c:formatCode>
                <c:ptCount val="5"/>
                <c:pt idx="0">
                  <c:v>108</c:v>
                </c:pt>
                <c:pt idx="1">
                  <c:v>64</c:v>
                </c:pt>
                <c:pt idx="2">
                  <c:v>38</c:v>
                </c:pt>
                <c:pt idx="3">
                  <c:v>22</c:v>
                </c:pt>
                <c:pt idx="4">
                  <c:v>8</c:v>
                </c:pt>
              </c:numCache>
            </c:numRef>
          </c:val>
          <c:extLst>
            <c:ext xmlns:c16="http://schemas.microsoft.com/office/drawing/2014/chart" uri="{C3380CC4-5D6E-409C-BE32-E72D297353CC}">
              <c16:uniqueId val="{00000000-A6AF-4AD8-9A89-2804483315A9}"/>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VehicleSales_MotorCar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2F7-4944-BA44-4C1DA05D90E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2F7-4944-BA44-4C1DA05D90E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2F7-4944-BA44-4C1DA05D90E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2F7-4944-BA44-4C1DA05D90E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2F7-4944-BA44-4C1DA05D90EB}"/>
              </c:ext>
            </c:extLst>
          </c:dPt>
          <c:dLbls>
            <c:dLbl>
              <c:idx val="0"/>
              <c:layout>
                <c:manualLayout>
                  <c:x val="4.1220806661974779E-2"/>
                  <c:y val="-0.1949068437368911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2F7-4944-BA44-4C1DA05D90EB}"/>
                </c:ext>
              </c:extLst>
            </c:dLbl>
            <c:dLbl>
              <c:idx val="1"/>
              <c:layout>
                <c:manualLayout>
                  <c:x val="3.7785739440143483E-2"/>
                  <c:y val="0.1104472114509048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2F7-4944-BA44-4C1DA05D90EB}"/>
                </c:ext>
              </c:extLst>
            </c:dLbl>
            <c:dLbl>
              <c:idx val="2"/>
              <c:layout>
                <c:manualLayout>
                  <c:x val="-4.4655873883806041E-2"/>
                  <c:y val="0.1039503166596752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2F7-4944-BA44-4C1DA05D90EB}"/>
                </c:ext>
              </c:extLst>
            </c:dLbl>
            <c:dLbl>
              <c:idx val="3"/>
              <c:layout>
                <c:manualLayout>
                  <c:x val="-8.9311747767612026E-2"/>
                  <c:y val="-7.146584270352673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2F7-4944-BA44-4C1DA05D90EB}"/>
                </c:ext>
              </c:extLst>
            </c:dLbl>
            <c:dLbl>
              <c:idx val="4"/>
              <c:layout>
                <c:manualLayout>
                  <c:x val="-7.5571478880287091E-2"/>
                  <c:y val="-0.1234410010333643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2F7-4944-BA44-4C1DA05D90E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Hyderabad</c:v>
                </c:pt>
                <c:pt idx="1">
                  <c:v>Medchal_Malkajgiri</c:v>
                </c:pt>
                <c:pt idx="2">
                  <c:v>Nizamabad</c:v>
                </c:pt>
                <c:pt idx="3">
                  <c:v>Rangareddy</c:v>
                </c:pt>
                <c:pt idx="4">
                  <c:v>Sangareddy</c:v>
                </c:pt>
              </c:strCache>
            </c:strRef>
          </c:cat>
          <c:val>
            <c:numRef>
              <c:f>Sheet1!$B$2:$B$6</c:f>
              <c:numCache>
                <c:formatCode>0,"k"</c:formatCode>
                <c:ptCount val="5"/>
                <c:pt idx="0">
                  <c:v>196428</c:v>
                </c:pt>
                <c:pt idx="1">
                  <c:v>232514</c:v>
                </c:pt>
                <c:pt idx="2">
                  <c:v>24764</c:v>
                </c:pt>
                <c:pt idx="3">
                  <c:v>254022</c:v>
                </c:pt>
                <c:pt idx="4">
                  <c:v>52080</c:v>
                </c:pt>
              </c:numCache>
            </c:numRef>
          </c:val>
          <c:extLst>
            <c:ext xmlns:c16="http://schemas.microsoft.com/office/drawing/2014/chart" uri="{C3380CC4-5D6E-409C-BE32-E72D297353CC}">
              <c16:uniqueId val="{0000000A-92F7-4944-BA44-4C1DA05D90EB}"/>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VehicleSales_MotorCycle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C0F-4BA7-B588-5D5FDCD661A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C0F-4BA7-B588-5D5FDCD661A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C0F-4BA7-B588-5D5FDCD661A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C0F-4BA7-B588-5D5FDCD661A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C0F-4BA7-B588-5D5FDCD661AB}"/>
              </c:ext>
            </c:extLst>
          </c:dPt>
          <c:dLbls>
            <c:dLbl>
              <c:idx val="0"/>
              <c:layout>
                <c:manualLayout>
                  <c:x val="4.1220806661974779E-2"/>
                  <c:y val="-0.1949068437368911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C0F-4BA7-B588-5D5FDCD661AB}"/>
                </c:ext>
              </c:extLst>
            </c:dLbl>
            <c:dLbl>
              <c:idx val="1"/>
              <c:layout>
                <c:manualLayout>
                  <c:x val="3.7785739440143483E-2"/>
                  <c:y val="0.1104472114509048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C0F-4BA7-B588-5D5FDCD661AB}"/>
                </c:ext>
              </c:extLst>
            </c:dLbl>
            <c:dLbl>
              <c:idx val="2"/>
              <c:layout>
                <c:manualLayout>
                  <c:x val="-4.4655873883806041E-2"/>
                  <c:y val="0.1039503166596752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C0F-4BA7-B588-5D5FDCD661AB}"/>
                </c:ext>
              </c:extLst>
            </c:dLbl>
            <c:dLbl>
              <c:idx val="3"/>
              <c:layout>
                <c:manualLayout>
                  <c:x val="-8.9311747767612026E-2"/>
                  <c:y val="-7.146584270352673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C0F-4BA7-B588-5D5FDCD661AB}"/>
                </c:ext>
              </c:extLst>
            </c:dLbl>
            <c:dLbl>
              <c:idx val="4"/>
              <c:layout>
                <c:manualLayout>
                  <c:x val="-7.5571478880287091E-2"/>
                  <c:y val="-0.1234410010333643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C0F-4BA7-B588-5D5FDCD661A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Hyderabad</c:v>
                </c:pt>
                <c:pt idx="1">
                  <c:v>Medchal_Malkajgiri</c:v>
                </c:pt>
                <c:pt idx="2">
                  <c:v>Nizamabad</c:v>
                </c:pt>
                <c:pt idx="3">
                  <c:v>Rangareddy</c:v>
                </c:pt>
                <c:pt idx="4">
                  <c:v>Sangareddy</c:v>
                </c:pt>
              </c:strCache>
            </c:strRef>
          </c:cat>
          <c:val>
            <c:numRef>
              <c:f>Sheet1!$B$2:$B$6</c:f>
              <c:numCache>
                <c:formatCode>0,"k"</c:formatCode>
                <c:ptCount val="5"/>
                <c:pt idx="0">
                  <c:v>854183</c:v>
                </c:pt>
                <c:pt idx="1">
                  <c:v>686735</c:v>
                </c:pt>
                <c:pt idx="2">
                  <c:v>184706</c:v>
                </c:pt>
                <c:pt idx="3">
                  <c:v>598298</c:v>
                </c:pt>
                <c:pt idx="4">
                  <c:v>186260</c:v>
                </c:pt>
              </c:numCache>
            </c:numRef>
          </c:val>
          <c:extLst>
            <c:ext xmlns:c16="http://schemas.microsoft.com/office/drawing/2014/chart" uri="{C3380CC4-5D6E-409C-BE32-E72D297353CC}">
              <c16:uniqueId val="{0000000A-EC0F-4BA7-B588-5D5FDCD661AB}"/>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65885022079097422"/>
          <c:y val="0.24519895667281577"/>
          <c:w val="0.34114977920902573"/>
          <c:h val="0.749758235381044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VehicleSales_Agriculture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30C-422E-AE0B-8AA2930A7BA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30C-422E-AE0B-8AA2930A7BA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30C-422E-AE0B-8AA2930A7BA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30C-422E-AE0B-8AA2930A7BA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30C-422E-AE0B-8AA2930A7BA3}"/>
              </c:ext>
            </c:extLst>
          </c:dPt>
          <c:dLbls>
            <c:dLbl>
              <c:idx val="0"/>
              <c:layout>
                <c:manualLayout>
                  <c:x val="4.1220806661974779E-2"/>
                  <c:y val="-0.1949068437368911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30C-422E-AE0B-8AA2930A7BA3}"/>
                </c:ext>
              </c:extLst>
            </c:dLbl>
            <c:dLbl>
              <c:idx val="1"/>
              <c:layout>
                <c:manualLayout>
                  <c:x val="3.7785739440143483E-2"/>
                  <c:y val="0.1104472114509048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30C-422E-AE0B-8AA2930A7BA3}"/>
                </c:ext>
              </c:extLst>
            </c:dLbl>
            <c:dLbl>
              <c:idx val="2"/>
              <c:layout>
                <c:manualLayout>
                  <c:x val="-4.4655873883806041E-2"/>
                  <c:y val="0.1039503166596752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30C-422E-AE0B-8AA2930A7BA3}"/>
                </c:ext>
              </c:extLst>
            </c:dLbl>
            <c:dLbl>
              <c:idx val="3"/>
              <c:layout>
                <c:manualLayout>
                  <c:x val="-8.9311747767612026E-2"/>
                  <c:y val="-7.146584270352673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30C-422E-AE0B-8AA2930A7BA3}"/>
                </c:ext>
              </c:extLst>
            </c:dLbl>
            <c:dLbl>
              <c:idx val="4"/>
              <c:layout>
                <c:manualLayout>
                  <c:x val="-7.5571478880287091E-2"/>
                  <c:y val="-0.1234410010333643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30C-422E-AE0B-8AA2930A7BA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Nalgonda</c:v>
                </c:pt>
                <c:pt idx="1">
                  <c:v>Siddipet</c:v>
                </c:pt>
                <c:pt idx="2">
                  <c:v>Suryapet</c:v>
                </c:pt>
                <c:pt idx="3">
                  <c:v>Khammam</c:v>
                </c:pt>
                <c:pt idx="4">
                  <c:v>Bhadradri</c:v>
                </c:pt>
              </c:strCache>
            </c:strRef>
          </c:cat>
          <c:val>
            <c:numRef>
              <c:f>Sheet1!$B$2:$B$6</c:f>
              <c:numCache>
                <c:formatCode>0,"k"</c:formatCode>
                <c:ptCount val="5"/>
                <c:pt idx="0">
                  <c:v>2599</c:v>
                </c:pt>
                <c:pt idx="1">
                  <c:v>2437</c:v>
                </c:pt>
                <c:pt idx="2">
                  <c:v>2188</c:v>
                </c:pt>
                <c:pt idx="3">
                  <c:v>2121</c:v>
                </c:pt>
                <c:pt idx="4">
                  <c:v>2013</c:v>
                </c:pt>
              </c:numCache>
            </c:numRef>
          </c:val>
          <c:extLst>
            <c:ext xmlns:c16="http://schemas.microsoft.com/office/drawing/2014/chart" uri="{C3380CC4-5D6E-409C-BE32-E72D297353CC}">
              <c16:uniqueId val="{0000000A-130C-422E-AE0B-8AA2930A7BA3}"/>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sz="1800" dirty="0">
                <a:latin typeface="Cambria" panose="02040503050406030204" pitchFamily="18" charset="0"/>
                <a:ea typeface="Cambria" panose="02040503050406030204" pitchFamily="18" charset="0"/>
              </a:rPr>
              <a:t>Bottom 3 Districts</a:t>
            </a:r>
          </a:p>
        </c:rich>
      </c:tx>
      <c:layout>
        <c:manualLayout>
          <c:xMode val="edge"/>
          <c:yMode val="edge"/>
          <c:x val="0.29868465325970528"/>
          <c:y val="7.1175186566748202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8.3241426563560594E-2"/>
          <c:y val="0.21985661963634501"/>
          <c:w val="0.81321778779231435"/>
          <c:h val="0.53059174989358127"/>
        </c:manualLayout>
      </c:layout>
      <c:barChart>
        <c:barDir val="col"/>
        <c:grouping val="clustered"/>
        <c:varyColors val="0"/>
        <c:ser>
          <c:idx val="0"/>
          <c:order val="0"/>
          <c:tx>
            <c:strRef>
              <c:f>Sheet1!$B$1</c:f>
              <c:strCache>
                <c:ptCount val="1"/>
                <c:pt idx="0">
                  <c:v>FY 21</c:v>
                </c:pt>
              </c:strCache>
            </c:strRef>
          </c:tx>
          <c:spPr>
            <a:pattFill prst="narHorz">
              <a:fgClr>
                <a:schemeClr val="accent3">
                  <a:shade val="76000"/>
                </a:schemeClr>
              </a:fgClr>
              <a:bgClr>
                <a:schemeClr val="accent3">
                  <a:shade val="76000"/>
                  <a:lumMod val="20000"/>
                  <a:lumOff val="80000"/>
                </a:schemeClr>
              </a:bgClr>
            </a:pattFill>
            <a:ln>
              <a:noFill/>
            </a:ln>
            <a:effectLst>
              <a:innerShdw blurRad="114300">
                <a:schemeClr val="accent3">
                  <a:shade val="76000"/>
                </a:schemeClr>
              </a:innerShdw>
            </a:effectLst>
          </c:spPr>
          <c:invertIfNegative val="0"/>
          <c:dPt>
            <c:idx val="0"/>
            <c:invertIfNegative val="0"/>
            <c:bubble3D val="0"/>
            <c:spPr>
              <a:pattFill prst="narHorz">
                <a:fgClr>
                  <a:schemeClr val="accent3">
                    <a:shade val="76000"/>
                  </a:schemeClr>
                </a:fgClr>
                <a:bgClr>
                  <a:schemeClr val="accent3">
                    <a:shade val="76000"/>
                    <a:lumMod val="20000"/>
                    <a:lumOff val="80000"/>
                  </a:schemeClr>
                </a:bgClr>
              </a:pattFill>
              <a:ln>
                <a:noFill/>
              </a:ln>
              <a:effectLst>
                <a:innerShdw blurRad="114300">
                  <a:schemeClr val="accent3">
                    <a:shade val="76000"/>
                  </a:schemeClr>
                </a:innerShdw>
              </a:effectLst>
            </c:spPr>
            <c:extLst>
              <c:ext xmlns:c16="http://schemas.microsoft.com/office/drawing/2014/chart" uri="{C3380CC4-5D6E-409C-BE32-E72D297353CC}">
                <c16:uniqueId val="{00000001-F644-448B-9FC0-D252EB253D49}"/>
              </c:ext>
            </c:extLst>
          </c:dPt>
          <c:dPt>
            <c:idx val="1"/>
            <c:invertIfNegative val="0"/>
            <c:bubble3D val="0"/>
            <c:spPr>
              <a:pattFill prst="narHorz">
                <a:fgClr>
                  <a:schemeClr val="accent3">
                    <a:shade val="76000"/>
                  </a:schemeClr>
                </a:fgClr>
                <a:bgClr>
                  <a:schemeClr val="accent3">
                    <a:shade val="76000"/>
                    <a:lumMod val="20000"/>
                    <a:lumOff val="80000"/>
                  </a:schemeClr>
                </a:bgClr>
              </a:pattFill>
              <a:ln>
                <a:noFill/>
              </a:ln>
              <a:effectLst>
                <a:innerShdw blurRad="114300">
                  <a:schemeClr val="accent3">
                    <a:shade val="76000"/>
                  </a:schemeClr>
                </a:innerShdw>
              </a:effectLst>
            </c:spPr>
            <c:extLst>
              <c:ext xmlns:c16="http://schemas.microsoft.com/office/drawing/2014/chart" uri="{C3380CC4-5D6E-409C-BE32-E72D297353CC}">
                <c16:uniqueId val="{00000003-F644-448B-9FC0-D252EB253D49}"/>
              </c:ext>
            </c:extLst>
          </c:dPt>
          <c:dPt>
            <c:idx val="2"/>
            <c:invertIfNegative val="0"/>
            <c:bubble3D val="0"/>
            <c:spPr>
              <a:pattFill prst="narHorz">
                <a:fgClr>
                  <a:schemeClr val="accent3">
                    <a:shade val="76000"/>
                  </a:schemeClr>
                </a:fgClr>
                <a:bgClr>
                  <a:schemeClr val="accent3">
                    <a:shade val="76000"/>
                    <a:lumMod val="20000"/>
                    <a:lumOff val="80000"/>
                  </a:schemeClr>
                </a:bgClr>
              </a:pattFill>
              <a:ln>
                <a:noFill/>
              </a:ln>
              <a:effectLst>
                <a:innerShdw blurRad="114300">
                  <a:schemeClr val="accent3">
                    <a:shade val="76000"/>
                  </a:schemeClr>
                </a:innerShdw>
              </a:effectLst>
            </c:spPr>
            <c:extLst>
              <c:ext xmlns:c16="http://schemas.microsoft.com/office/drawing/2014/chart" uri="{C3380CC4-5D6E-409C-BE32-E72D297353CC}">
                <c16:uniqueId val="{00000005-F644-448B-9FC0-D252EB253D4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Wanaparthy</c:v>
                </c:pt>
                <c:pt idx="1">
                  <c:v>Rajanna Sircilla</c:v>
                </c:pt>
                <c:pt idx="2">
                  <c:v>Kumurambheem</c:v>
                </c:pt>
              </c:strCache>
            </c:strRef>
          </c:cat>
          <c:val>
            <c:numRef>
              <c:f>Sheet1!$B$2:$B$4</c:f>
              <c:numCache>
                <c:formatCode>0,"k"</c:formatCode>
                <c:ptCount val="3"/>
                <c:pt idx="0">
                  <c:v>15324</c:v>
                </c:pt>
                <c:pt idx="1">
                  <c:v>15629</c:v>
                </c:pt>
                <c:pt idx="2">
                  <c:v>10592</c:v>
                </c:pt>
              </c:numCache>
            </c:numRef>
          </c:val>
          <c:extLst>
            <c:ext xmlns:c16="http://schemas.microsoft.com/office/drawing/2014/chart" uri="{C3380CC4-5D6E-409C-BE32-E72D297353CC}">
              <c16:uniqueId val="{00000006-F644-448B-9FC0-D252EB253D49}"/>
            </c:ext>
          </c:extLst>
        </c:ser>
        <c:ser>
          <c:idx val="1"/>
          <c:order val="1"/>
          <c:tx>
            <c:strRef>
              <c:f>Sheet1!$C$1</c:f>
              <c:strCache>
                <c:ptCount val="1"/>
                <c:pt idx="0">
                  <c:v>FY 22</c:v>
                </c:pt>
              </c:strCache>
            </c:strRef>
          </c:tx>
          <c:spPr>
            <a:pattFill prst="narHorz">
              <a:fgClr>
                <a:schemeClr val="accent3">
                  <a:tint val="77000"/>
                </a:schemeClr>
              </a:fgClr>
              <a:bgClr>
                <a:schemeClr val="accent3">
                  <a:tint val="77000"/>
                  <a:lumMod val="20000"/>
                  <a:lumOff val="80000"/>
                </a:schemeClr>
              </a:bgClr>
            </a:pattFill>
            <a:ln>
              <a:noFill/>
            </a:ln>
            <a:effectLst>
              <a:innerShdw blurRad="114300">
                <a:schemeClr val="accent3">
                  <a:tint val="77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Wanaparthy</c:v>
                </c:pt>
                <c:pt idx="1">
                  <c:v>Rajanna Sircilla</c:v>
                </c:pt>
                <c:pt idx="2">
                  <c:v>Kumurambheem</c:v>
                </c:pt>
              </c:strCache>
            </c:strRef>
          </c:cat>
          <c:val>
            <c:numRef>
              <c:f>Sheet1!$C$2:$C$4</c:f>
              <c:numCache>
                <c:formatCode>0,"K"</c:formatCode>
                <c:ptCount val="3"/>
                <c:pt idx="0">
                  <c:v>11322</c:v>
                </c:pt>
                <c:pt idx="1">
                  <c:v>10206</c:v>
                </c:pt>
                <c:pt idx="2">
                  <c:v>7358</c:v>
                </c:pt>
              </c:numCache>
            </c:numRef>
          </c:val>
          <c:extLst>
            <c:ext xmlns:c16="http://schemas.microsoft.com/office/drawing/2014/chart" uri="{C3380CC4-5D6E-409C-BE32-E72D297353CC}">
              <c16:uniqueId val="{00000006-03DA-4EC6-A1AC-121904E1A1D6}"/>
            </c:ext>
          </c:extLst>
        </c:ser>
        <c:dLbls>
          <c:dLblPos val="outEnd"/>
          <c:showLegendKey val="0"/>
          <c:showVal val="1"/>
          <c:showCatName val="0"/>
          <c:showSerName val="0"/>
          <c:showPercent val="0"/>
          <c:showBubbleSize val="0"/>
        </c:dLbls>
        <c:gapWidth val="164"/>
        <c:overlap val="-22"/>
        <c:axId val="2136128080"/>
        <c:axId val="2015292352"/>
      </c:barChart>
      <c:catAx>
        <c:axId val="21361280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5292352"/>
        <c:crosses val="autoZero"/>
        <c:auto val="1"/>
        <c:lblAlgn val="ctr"/>
        <c:lblOffset val="100"/>
        <c:noMultiLvlLbl val="0"/>
      </c:catAx>
      <c:valAx>
        <c:axId val="2015292352"/>
        <c:scaling>
          <c:orientation val="minMax"/>
        </c:scaling>
        <c:delete val="0"/>
        <c:axPos val="l"/>
        <c:numFmt formatCode="0,&quot;k&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612808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sz="1800" dirty="0">
                <a:latin typeface="Cambria" panose="02040503050406030204" pitchFamily="18" charset="0"/>
                <a:ea typeface="Cambria" panose="02040503050406030204" pitchFamily="18" charset="0"/>
              </a:rPr>
              <a:t>Top 3 Districts</a:t>
            </a:r>
          </a:p>
        </c:rich>
      </c:tx>
      <c:layout>
        <c:manualLayout>
          <c:xMode val="edge"/>
          <c:yMode val="edge"/>
          <c:x val="0.32024702085572315"/>
          <c:y val="2.1267329064602026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8.3241426563560594E-2"/>
          <c:y val="0.21985661963634501"/>
          <c:w val="0.81321778779231435"/>
          <c:h val="0.53059174989358127"/>
        </c:manualLayout>
      </c:layout>
      <c:barChart>
        <c:barDir val="col"/>
        <c:grouping val="clustered"/>
        <c:varyColors val="0"/>
        <c:ser>
          <c:idx val="0"/>
          <c:order val="0"/>
          <c:tx>
            <c:strRef>
              <c:f>Sheet1!$B$1</c:f>
              <c:strCache>
                <c:ptCount val="1"/>
                <c:pt idx="0">
                  <c:v>FY 21</c:v>
                </c:pt>
              </c:strCache>
            </c:strRef>
          </c:tx>
          <c:spPr>
            <a:pattFill prst="narHorz">
              <a:fgClr>
                <a:schemeClr val="accent4">
                  <a:shade val="76000"/>
                </a:schemeClr>
              </a:fgClr>
              <a:bgClr>
                <a:schemeClr val="accent4">
                  <a:shade val="76000"/>
                  <a:lumMod val="20000"/>
                  <a:lumOff val="80000"/>
                </a:schemeClr>
              </a:bgClr>
            </a:pattFill>
            <a:ln>
              <a:noFill/>
            </a:ln>
            <a:effectLst>
              <a:innerShdw blurRad="114300">
                <a:schemeClr val="accent4">
                  <a:shade val="76000"/>
                </a:schemeClr>
              </a:innerShdw>
            </a:effectLst>
          </c:spPr>
          <c:invertIfNegative val="0"/>
          <c:dPt>
            <c:idx val="0"/>
            <c:invertIfNegative val="0"/>
            <c:bubble3D val="0"/>
            <c:spPr>
              <a:pattFill prst="narHorz">
                <a:fgClr>
                  <a:schemeClr val="accent4">
                    <a:shade val="76000"/>
                  </a:schemeClr>
                </a:fgClr>
                <a:bgClr>
                  <a:schemeClr val="accent4">
                    <a:shade val="76000"/>
                    <a:lumMod val="20000"/>
                    <a:lumOff val="80000"/>
                  </a:schemeClr>
                </a:bgClr>
              </a:pattFill>
              <a:ln>
                <a:noFill/>
              </a:ln>
              <a:effectLst>
                <a:innerShdw blurRad="114300">
                  <a:schemeClr val="accent4">
                    <a:shade val="76000"/>
                  </a:schemeClr>
                </a:innerShdw>
              </a:effectLst>
            </c:spPr>
            <c:extLst>
              <c:ext xmlns:c16="http://schemas.microsoft.com/office/drawing/2014/chart" uri="{C3380CC4-5D6E-409C-BE32-E72D297353CC}">
                <c16:uniqueId val="{00000001-3FE7-4F8B-9306-ED7DD8617FCE}"/>
              </c:ext>
            </c:extLst>
          </c:dPt>
          <c:dPt>
            <c:idx val="1"/>
            <c:invertIfNegative val="0"/>
            <c:bubble3D val="0"/>
            <c:spPr>
              <a:pattFill prst="narHorz">
                <a:fgClr>
                  <a:schemeClr val="accent4">
                    <a:shade val="76000"/>
                  </a:schemeClr>
                </a:fgClr>
                <a:bgClr>
                  <a:schemeClr val="accent4">
                    <a:shade val="76000"/>
                    <a:lumMod val="20000"/>
                    <a:lumOff val="80000"/>
                  </a:schemeClr>
                </a:bgClr>
              </a:pattFill>
              <a:ln>
                <a:noFill/>
              </a:ln>
              <a:effectLst>
                <a:innerShdw blurRad="114300">
                  <a:schemeClr val="accent4">
                    <a:shade val="76000"/>
                  </a:schemeClr>
                </a:innerShdw>
              </a:effectLst>
            </c:spPr>
            <c:extLst>
              <c:ext xmlns:c16="http://schemas.microsoft.com/office/drawing/2014/chart" uri="{C3380CC4-5D6E-409C-BE32-E72D297353CC}">
                <c16:uniqueId val="{00000003-3FE7-4F8B-9306-ED7DD8617FCE}"/>
              </c:ext>
            </c:extLst>
          </c:dPt>
          <c:dPt>
            <c:idx val="2"/>
            <c:invertIfNegative val="0"/>
            <c:bubble3D val="0"/>
            <c:spPr>
              <a:pattFill prst="narHorz">
                <a:fgClr>
                  <a:schemeClr val="accent4">
                    <a:shade val="76000"/>
                  </a:schemeClr>
                </a:fgClr>
                <a:bgClr>
                  <a:schemeClr val="accent4">
                    <a:shade val="76000"/>
                    <a:lumMod val="20000"/>
                    <a:lumOff val="80000"/>
                  </a:schemeClr>
                </a:bgClr>
              </a:pattFill>
              <a:ln>
                <a:noFill/>
              </a:ln>
              <a:effectLst>
                <a:innerShdw blurRad="114300">
                  <a:schemeClr val="accent4">
                    <a:shade val="76000"/>
                  </a:schemeClr>
                </a:innerShdw>
              </a:effectLst>
            </c:spPr>
            <c:extLst>
              <c:ext xmlns:c16="http://schemas.microsoft.com/office/drawing/2014/chart" uri="{C3380CC4-5D6E-409C-BE32-E72D297353CC}">
                <c16:uniqueId val="{00000005-3FE7-4F8B-9306-ED7DD8617FC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Hyderanad</c:v>
                </c:pt>
                <c:pt idx="1">
                  <c:v>Medchal_Malkajgiri</c:v>
                </c:pt>
                <c:pt idx="2">
                  <c:v>Rangareddy</c:v>
                </c:pt>
              </c:strCache>
            </c:strRef>
          </c:cat>
          <c:val>
            <c:numRef>
              <c:f>Sheet1!$B$2:$B$4</c:f>
              <c:numCache>
                <c:formatCode>0,"k"</c:formatCode>
                <c:ptCount val="3"/>
                <c:pt idx="0">
                  <c:v>254286</c:v>
                </c:pt>
                <c:pt idx="1">
                  <c:v>223155</c:v>
                </c:pt>
                <c:pt idx="2">
                  <c:v>204579</c:v>
                </c:pt>
              </c:numCache>
            </c:numRef>
          </c:val>
          <c:extLst>
            <c:ext xmlns:c16="http://schemas.microsoft.com/office/drawing/2014/chart" uri="{C3380CC4-5D6E-409C-BE32-E72D297353CC}">
              <c16:uniqueId val="{00000006-3FE7-4F8B-9306-ED7DD8617FCE}"/>
            </c:ext>
          </c:extLst>
        </c:ser>
        <c:ser>
          <c:idx val="1"/>
          <c:order val="1"/>
          <c:tx>
            <c:strRef>
              <c:f>Sheet1!$C$1</c:f>
              <c:strCache>
                <c:ptCount val="1"/>
                <c:pt idx="0">
                  <c:v>FY 22</c:v>
                </c:pt>
              </c:strCache>
            </c:strRef>
          </c:tx>
          <c:spPr>
            <a:pattFill prst="narHorz">
              <a:fgClr>
                <a:schemeClr val="accent4">
                  <a:tint val="77000"/>
                </a:schemeClr>
              </a:fgClr>
              <a:bgClr>
                <a:schemeClr val="accent4">
                  <a:tint val="77000"/>
                  <a:lumMod val="20000"/>
                  <a:lumOff val="80000"/>
                </a:schemeClr>
              </a:bgClr>
            </a:pattFill>
            <a:ln>
              <a:noFill/>
            </a:ln>
            <a:effectLst>
              <a:innerShdw blurRad="114300">
                <a:schemeClr val="accent4">
                  <a:tint val="77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Hyderanad</c:v>
                </c:pt>
                <c:pt idx="1">
                  <c:v>Medchal_Malkajgiri</c:v>
                </c:pt>
                <c:pt idx="2">
                  <c:v>Rangareddy</c:v>
                </c:pt>
              </c:strCache>
            </c:strRef>
          </c:cat>
          <c:val>
            <c:numRef>
              <c:f>Sheet1!$C$2:$C$4</c:f>
              <c:numCache>
                <c:formatCode>0,"K"</c:formatCode>
                <c:ptCount val="3"/>
                <c:pt idx="0">
                  <c:v>266683</c:v>
                </c:pt>
                <c:pt idx="1">
                  <c:v>226041</c:v>
                </c:pt>
                <c:pt idx="2">
                  <c:v>226536</c:v>
                </c:pt>
              </c:numCache>
            </c:numRef>
          </c:val>
          <c:extLst>
            <c:ext xmlns:c16="http://schemas.microsoft.com/office/drawing/2014/chart" uri="{C3380CC4-5D6E-409C-BE32-E72D297353CC}">
              <c16:uniqueId val="{00000006-62AA-47E5-97E4-8F9E3D7B89B1}"/>
            </c:ext>
          </c:extLst>
        </c:ser>
        <c:dLbls>
          <c:dLblPos val="outEnd"/>
          <c:showLegendKey val="0"/>
          <c:showVal val="1"/>
          <c:showCatName val="0"/>
          <c:showSerName val="0"/>
          <c:showPercent val="0"/>
          <c:showBubbleSize val="0"/>
        </c:dLbls>
        <c:gapWidth val="164"/>
        <c:overlap val="-22"/>
        <c:axId val="2103037616"/>
        <c:axId val="2105352928"/>
      </c:barChart>
      <c:catAx>
        <c:axId val="210303761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5352928"/>
        <c:crosses val="autoZero"/>
        <c:auto val="1"/>
        <c:lblAlgn val="ctr"/>
        <c:lblOffset val="100"/>
        <c:noMultiLvlLbl val="0"/>
      </c:catAx>
      <c:valAx>
        <c:axId val="2105352928"/>
        <c:scaling>
          <c:orientation val="minMax"/>
        </c:scaling>
        <c:delete val="0"/>
        <c:axPos val="l"/>
        <c:numFmt formatCode="0,&quot;k&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303761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Investment In cr.</c:v>
                </c:pt>
              </c:strCache>
            </c:strRef>
          </c:tx>
          <c:dPt>
            <c:idx val="0"/>
            <c:bubble3D val="0"/>
            <c:spPr>
              <a:gradFill rotWithShape="1">
                <a:gsLst>
                  <a:gs pos="0">
                    <a:schemeClr val="accent2">
                      <a:shade val="65000"/>
                      <a:satMod val="103000"/>
                      <a:lumMod val="102000"/>
                      <a:tint val="94000"/>
                    </a:schemeClr>
                  </a:gs>
                  <a:gs pos="50000">
                    <a:schemeClr val="accent2">
                      <a:shade val="65000"/>
                      <a:satMod val="110000"/>
                      <a:lumMod val="100000"/>
                      <a:shade val="100000"/>
                    </a:schemeClr>
                  </a:gs>
                  <a:gs pos="100000">
                    <a:schemeClr val="accent2">
                      <a:shade val="65000"/>
                      <a:lumMod val="99000"/>
                      <a:satMod val="120000"/>
                      <a:shade val="78000"/>
                    </a:schemeClr>
                  </a:gs>
                </a:gsLst>
                <a:lin ang="5400000" scaled="0"/>
              </a:gradFill>
              <a:ln>
                <a:noFill/>
              </a:ln>
              <a:effectLst/>
              <a:sp3d/>
            </c:spPr>
            <c:extLst>
              <c:ext xmlns:c16="http://schemas.microsoft.com/office/drawing/2014/chart" uri="{C3380CC4-5D6E-409C-BE32-E72D297353CC}">
                <c16:uniqueId val="{00000001-DC8C-47C4-A290-A10F84130931}"/>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extLst>
              <c:ext xmlns:c16="http://schemas.microsoft.com/office/drawing/2014/chart" uri="{C3380CC4-5D6E-409C-BE32-E72D297353CC}">
                <c16:uniqueId val="{00000003-DC8C-47C4-A290-A10F84130931}"/>
              </c:ext>
            </c:extLst>
          </c:dPt>
          <c:dPt>
            <c:idx val="2"/>
            <c:bubble3D val="0"/>
            <c:spPr>
              <a:gradFill rotWithShape="1">
                <a:gsLst>
                  <a:gs pos="0">
                    <a:schemeClr val="accent2">
                      <a:tint val="65000"/>
                      <a:satMod val="103000"/>
                      <a:lumMod val="102000"/>
                      <a:tint val="94000"/>
                    </a:schemeClr>
                  </a:gs>
                  <a:gs pos="50000">
                    <a:schemeClr val="accent2">
                      <a:tint val="65000"/>
                      <a:satMod val="110000"/>
                      <a:lumMod val="100000"/>
                      <a:shade val="100000"/>
                    </a:schemeClr>
                  </a:gs>
                  <a:gs pos="100000">
                    <a:schemeClr val="accent2">
                      <a:tint val="65000"/>
                      <a:lumMod val="99000"/>
                      <a:satMod val="120000"/>
                      <a:shade val="78000"/>
                    </a:schemeClr>
                  </a:gs>
                </a:gsLst>
                <a:lin ang="5400000" scaled="0"/>
              </a:gradFill>
              <a:ln>
                <a:noFill/>
              </a:ln>
              <a:effectLst/>
              <a:sp3d/>
            </c:spPr>
            <c:extLst>
              <c:ext xmlns:c16="http://schemas.microsoft.com/office/drawing/2014/chart" uri="{C3380CC4-5D6E-409C-BE32-E72D297353CC}">
                <c16:uniqueId val="{00000005-DC8C-47C4-A290-A10F8413093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Sheet1!$A$2:$A$4</c:f>
              <c:strCache>
                <c:ptCount val="3"/>
                <c:pt idx="0">
                  <c:v>Rangareddy</c:v>
                </c:pt>
                <c:pt idx="1">
                  <c:v>Sangareddy</c:v>
                </c:pt>
                <c:pt idx="2">
                  <c:v>Medchal_Malkajgiri</c:v>
                </c:pt>
              </c:strCache>
            </c:strRef>
          </c:cat>
          <c:val>
            <c:numRef>
              <c:f>Sheet1!$B$2:$B$4</c:f>
              <c:numCache>
                <c:formatCode>0,"k"</c:formatCode>
                <c:ptCount val="3"/>
                <c:pt idx="0">
                  <c:v>42706</c:v>
                </c:pt>
                <c:pt idx="1">
                  <c:v>12366</c:v>
                </c:pt>
                <c:pt idx="2">
                  <c:v>10394</c:v>
                </c:pt>
              </c:numCache>
            </c:numRef>
          </c:val>
          <c:extLst>
            <c:ext xmlns:c16="http://schemas.microsoft.com/office/drawing/2014/chart" uri="{C3380CC4-5D6E-409C-BE32-E72D297353CC}">
              <c16:uniqueId val="{00000000-417A-4E0A-B647-631391019F69}"/>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Sheet1!$B$1</c:f>
              <c:strCache>
                <c:ptCount val="1"/>
                <c:pt idx="0">
                  <c:v>Invest. In cr FY21</c:v>
                </c:pt>
              </c:strCache>
            </c:strRef>
          </c:tx>
          <c:spPr>
            <a:gradFill rotWithShape="1">
              <a:gsLst>
                <a:gs pos="0">
                  <a:schemeClr val="accent2">
                    <a:shade val="65000"/>
                    <a:satMod val="103000"/>
                    <a:lumMod val="102000"/>
                    <a:tint val="94000"/>
                  </a:schemeClr>
                </a:gs>
                <a:gs pos="50000">
                  <a:schemeClr val="accent2">
                    <a:shade val="65000"/>
                    <a:satMod val="110000"/>
                    <a:lumMod val="100000"/>
                    <a:shade val="100000"/>
                  </a:schemeClr>
                </a:gs>
                <a:gs pos="100000">
                  <a:schemeClr val="accent2">
                    <a:shade val="65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Sheet1!$A$2:$A$6</c:f>
              <c:strCache>
                <c:ptCount val="5"/>
                <c:pt idx="0">
                  <c:v>Engineering</c:v>
                </c:pt>
                <c:pt idx="1">
                  <c:v>Food Processing </c:v>
                </c:pt>
                <c:pt idx="2">
                  <c:v>Plastic and Rubber</c:v>
                </c:pt>
                <c:pt idx="3">
                  <c:v>Real Estate and IT Building</c:v>
                </c:pt>
                <c:pt idx="4">
                  <c:v>Pharmaceuticals </c:v>
                </c:pt>
              </c:strCache>
            </c:strRef>
          </c:cat>
          <c:val>
            <c:numRef>
              <c:f>Sheet1!$B$2:$B$6</c:f>
              <c:numCache>
                <c:formatCode>0,"k"</c:formatCode>
                <c:ptCount val="5"/>
                <c:pt idx="0">
                  <c:v>967.52</c:v>
                </c:pt>
                <c:pt idx="1">
                  <c:v>999.36</c:v>
                </c:pt>
                <c:pt idx="2">
                  <c:v>2059.62</c:v>
                </c:pt>
                <c:pt idx="3">
                  <c:v>2015.26</c:v>
                </c:pt>
                <c:pt idx="4">
                  <c:v>6860.93</c:v>
                </c:pt>
              </c:numCache>
            </c:numRef>
          </c:val>
          <c:extLst>
            <c:ext xmlns:c16="http://schemas.microsoft.com/office/drawing/2014/chart" uri="{C3380CC4-5D6E-409C-BE32-E72D297353CC}">
              <c16:uniqueId val="{00000000-4B13-4C91-B49B-06DD7EBF3C9F}"/>
            </c:ext>
          </c:extLst>
        </c:ser>
        <c:ser>
          <c:idx val="1"/>
          <c:order val="1"/>
          <c:tx>
            <c:strRef>
              <c:f>Sheet1!$C$1</c:f>
              <c:strCache>
                <c:ptCount val="1"/>
                <c:pt idx="0">
                  <c:v>Invest. In cr. FY22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Sheet1!$A$2:$A$6</c:f>
              <c:strCache>
                <c:ptCount val="5"/>
                <c:pt idx="0">
                  <c:v>Engineering</c:v>
                </c:pt>
                <c:pt idx="1">
                  <c:v>Food Processing </c:v>
                </c:pt>
                <c:pt idx="2">
                  <c:v>Plastic and Rubber</c:v>
                </c:pt>
                <c:pt idx="3">
                  <c:v>Real Estate and IT Building</c:v>
                </c:pt>
                <c:pt idx="4">
                  <c:v>Pharmaceuticals </c:v>
                </c:pt>
              </c:strCache>
            </c:strRef>
          </c:cat>
          <c:val>
            <c:numRef>
              <c:f>Sheet1!$C$2:$C$6</c:f>
              <c:numCache>
                <c:formatCode>0,"k"</c:formatCode>
                <c:ptCount val="5"/>
                <c:pt idx="0">
                  <c:v>1877.45</c:v>
                </c:pt>
                <c:pt idx="1">
                  <c:v>1455.94</c:v>
                </c:pt>
                <c:pt idx="2">
                  <c:v>5855.61</c:v>
                </c:pt>
                <c:pt idx="3">
                  <c:v>2127.3000000000002</c:v>
                </c:pt>
                <c:pt idx="4">
                  <c:v>2181.63</c:v>
                </c:pt>
              </c:numCache>
            </c:numRef>
          </c:val>
          <c:extLst>
            <c:ext xmlns:c16="http://schemas.microsoft.com/office/drawing/2014/chart" uri="{C3380CC4-5D6E-409C-BE32-E72D297353CC}">
              <c16:uniqueId val="{00000001-4B13-4C91-B49B-06DD7EBF3C9F}"/>
            </c:ext>
          </c:extLst>
        </c:ser>
        <c:dLbls>
          <c:showLegendKey val="0"/>
          <c:showVal val="0"/>
          <c:showCatName val="0"/>
          <c:showSerName val="0"/>
          <c:showPercent val="0"/>
          <c:showBubbleSize val="0"/>
        </c:dLbls>
        <c:gapWidth val="219"/>
        <c:overlap val="-27"/>
        <c:axId val="91629247"/>
        <c:axId val="2053593087"/>
      </c:barChart>
      <c:lineChart>
        <c:grouping val="standard"/>
        <c:varyColors val="0"/>
        <c:ser>
          <c:idx val="2"/>
          <c:order val="2"/>
          <c:tx>
            <c:strRef>
              <c:f>Sheet1!$D$1</c:f>
              <c:strCache>
                <c:ptCount val="1"/>
                <c:pt idx="0">
                  <c:v>Count of District (FY 21&amp;22)</c:v>
                </c:pt>
              </c:strCache>
            </c:strRef>
          </c:tx>
          <c:spPr>
            <a:ln w="34925" cap="rnd">
              <a:solidFill>
                <a:schemeClr val="accent2">
                  <a:tint val="65000"/>
                </a:schemeClr>
              </a:solidFill>
              <a:round/>
            </a:ln>
            <a:effectLst>
              <a:outerShdw blurRad="57150" dist="19050" dir="5400000" algn="ctr" rotWithShape="0">
                <a:srgbClr val="000000">
                  <a:alpha val="63000"/>
                </a:srgbClr>
              </a:outerShdw>
            </a:effectLst>
          </c:spPr>
          <c:marker>
            <c:symbol val="none"/>
          </c:marker>
          <c:cat>
            <c:strRef>
              <c:f>Sheet1!$A$2:$A$6</c:f>
              <c:strCache>
                <c:ptCount val="5"/>
                <c:pt idx="0">
                  <c:v>Engineering</c:v>
                </c:pt>
                <c:pt idx="1">
                  <c:v>Food Processing </c:v>
                </c:pt>
                <c:pt idx="2">
                  <c:v>Plastic and Rubber</c:v>
                </c:pt>
                <c:pt idx="3">
                  <c:v>Real Estate and IT Building</c:v>
                </c:pt>
                <c:pt idx="4">
                  <c:v>Pharmaceuticals </c:v>
                </c:pt>
              </c:strCache>
            </c:strRef>
          </c:cat>
          <c:val>
            <c:numRef>
              <c:f>Sheet1!$D$2:$D$6</c:f>
              <c:numCache>
                <c:formatCode>General</c:formatCode>
                <c:ptCount val="5"/>
                <c:pt idx="0">
                  <c:v>31</c:v>
                </c:pt>
                <c:pt idx="1">
                  <c:v>33</c:v>
                </c:pt>
                <c:pt idx="2">
                  <c:v>25</c:v>
                </c:pt>
                <c:pt idx="3">
                  <c:v>4</c:v>
                </c:pt>
                <c:pt idx="4">
                  <c:v>25</c:v>
                </c:pt>
              </c:numCache>
            </c:numRef>
          </c:val>
          <c:smooth val="0"/>
          <c:extLst>
            <c:ext xmlns:c16="http://schemas.microsoft.com/office/drawing/2014/chart" uri="{C3380CC4-5D6E-409C-BE32-E72D297353CC}">
              <c16:uniqueId val="{00000002-4B13-4C91-B49B-06DD7EBF3C9F}"/>
            </c:ext>
          </c:extLst>
        </c:ser>
        <c:dLbls>
          <c:showLegendKey val="0"/>
          <c:showVal val="0"/>
          <c:showCatName val="0"/>
          <c:showSerName val="0"/>
          <c:showPercent val="0"/>
          <c:showBubbleSize val="0"/>
        </c:dLbls>
        <c:marker val="1"/>
        <c:smooth val="0"/>
        <c:axId val="91582383"/>
        <c:axId val="2052091503"/>
      </c:lineChart>
      <c:catAx>
        <c:axId val="9162924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53593087"/>
        <c:crosses val="autoZero"/>
        <c:auto val="1"/>
        <c:lblAlgn val="ctr"/>
        <c:lblOffset val="100"/>
        <c:noMultiLvlLbl val="0"/>
      </c:catAx>
      <c:valAx>
        <c:axId val="2053593087"/>
        <c:scaling>
          <c:orientation val="minMax"/>
        </c:scaling>
        <c:delete val="0"/>
        <c:axPos val="l"/>
        <c:numFmt formatCode="0,&quot;k&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629247"/>
        <c:crosses val="autoZero"/>
        <c:crossBetween val="between"/>
      </c:valAx>
      <c:valAx>
        <c:axId val="2052091503"/>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582383"/>
        <c:crosses val="max"/>
        <c:crossBetween val="between"/>
      </c:valAx>
      <c:catAx>
        <c:axId val="91582383"/>
        <c:scaling>
          <c:orientation val="minMax"/>
        </c:scaling>
        <c:delete val="1"/>
        <c:axPos val="b"/>
        <c:numFmt formatCode="General" sourceLinked="1"/>
        <c:majorTickMark val="none"/>
        <c:minorTickMark val="none"/>
        <c:tickLblPos val="nextTo"/>
        <c:crossAx val="205209150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Sheet1!$B$1</c:f>
              <c:strCache>
                <c:ptCount val="1"/>
                <c:pt idx="0">
                  <c:v>Docu_Reg in bn</c:v>
                </c:pt>
              </c:strCache>
            </c:strRef>
          </c:tx>
          <c:spPr>
            <a:solidFill>
              <a:schemeClr val="accent1"/>
            </a:solidFill>
            <a:ln>
              <a:noFill/>
            </a:ln>
            <a:effectLst/>
            <a:sp3d/>
          </c:spPr>
          <c:invertIfNegative val="0"/>
          <c:cat>
            <c:strRef>
              <c:f>Sheet1!$A$2:$A$6</c:f>
              <c:strCache>
                <c:ptCount val="5"/>
                <c:pt idx="0">
                  <c:v>Rangareddy</c:v>
                </c:pt>
                <c:pt idx="1">
                  <c:v>Medchal_Malkajgiri</c:v>
                </c:pt>
                <c:pt idx="2">
                  <c:v>Hyderabad</c:v>
                </c:pt>
                <c:pt idx="3">
                  <c:v>Sangareddy</c:v>
                </c:pt>
                <c:pt idx="4">
                  <c:v>Hanumakonda</c:v>
                </c:pt>
              </c:strCache>
            </c:strRef>
          </c:cat>
          <c:val>
            <c:numRef>
              <c:f>Sheet1!$B$2:$B$6</c:f>
              <c:numCache>
                <c:formatCode>0,,,"B"</c:formatCode>
                <c:ptCount val="5"/>
                <c:pt idx="0">
                  <c:v>39465527338</c:v>
                </c:pt>
                <c:pt idx="1">
                  <c:v>24264692242</c:v>
                </c:pt>
                <c:pt idx="2">
                  <c:v>13860437338</c:v>
                </c:pt>
                <c:pt idx="3">
                  <c:v>8279206192</c:v>
                </c:pt>
                <c:pt idx="4">
                  <c:v>2891014228</c:v>
                </c:pt>
              </c:numCache>
            </c:numRef>
          </c:val>
          <c:extLst>
            <c:ext xmlns:c16="http://schemas.microsoft.com/office/drawing/2014/chart" uri="{C3380CC4-5D6E-409C-BE32-E72D297353CC}">
              <c16:uniqueId val="{00000000-1957-4B1C-9497-A0B5C4B9C09F}"/>
            </c:ext>
          </c:extLst>
        </c:ser>
        <c:ser>
          <c:idx val="1"/>
          <c:order val="1"/>
          <c:tx>
            <c:strRef>
              <c:f>Sheet1!$C$1</c:f>
              <c:strCache>
                <c:ptCount val="1"/>
                <c:pt idx="0">
                  <c:v>e-stamp_Challan in bn</c:v>
                </c:pt>
              </c:strCache>
            </c:strRef>
          </c:tx>
          <c:spPr>
            <a:solidFill>
              <a:schemeClr val="accent2"/>
            </a:solidFill>
            <a:ln>
              <a:noFill/>
            </a:ln>
            <a:effectLst/>
            <a:sp3d/>
          </c:spPr>
          <c:invertIfNegative val="0"/>
          <c:cat>
            <c:strRef>
              <c:f>Sheet1!$A$2:$A$6</c:f>
              <c:strCache>
                <c:ptCount val="5"/>
                <c:pt idx="0">
                  <c:v>Rangareddy</c:v>
                </c:pt>
                <c:pt idx="1">
                  <c:v>Medchal_Malkajgiri</c:v>
                </c:pt>
                <c:pt idx="2">
                  <c:v>Hyderabad</c:v>
                </c:pt>
                <c:pt idx="3">
                  <c:v>Sangareddy</c:v>
                </c:pt>
                <c:pt idx="4">
                  <c:v>Hanumakonda</c:v>
                </c:pt>
              </c:strCache>
            </c:strRef>
          </c:cat>
          <c:val>
            <c:numRef>
              <c:f>Sheet1!$C$2:$C$6</c:f>
              <c:numCache>
                <c:formatCode>0,,,"B"</c:formatCode>
                <c:ptCount val="5"/>
                <c:pt idx="0">
                  <c:v>39955444951</c:v>
                </c:pt>
                <c:pt idx="1">
                  <c:v>24394118384</c:v>
                </c:pt>
                <c:pt idx="2">
                  <c:v>13959081475</c:v>
                </c:pt>
                <c:pt idx="3">
                  <c:v>8371737803</c:v>
                </c:pt>
                <c:pt idx="4">
                  <c:v>2911182033</c:v>
                </c:pt>
              </c:numCache>
            </c:numRef>
          </c:val>
          <c:extLst>
            <c:ext xmlns:c16="http://schemas.microsoft.com/office/drawing/2014/chart" uri="{C3380CC4-5D6E-409C-BE32-E72D297353CC}">
              <c16:uniqueId val="{00000001-1957-4B1C-9497-A0B5C4B9C09F}"/>
            </c:ext>
          </c:extLst>
        </c:ser>
        <c:dLbls>
          <c:showLegendKey val="0"/>
          <c:showVal val="0"/>
          <c:showCatName val="0"/>
          <c:showSerName val="0"/>
          <c:showPercent val="0"/>
          <c:showBubbleSize val="0"/>
        </c:dLbls>
        <c:gapWidth val="150"/>
        <c:shape val="box"/>
        <c:axId val="341906272"/>
        <c:axId val="341673088"/>
        <c:axId val="0"/>
      </c:bar3DChart>
      <c:catAx>
        <c:axId val="3419062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1673088"/>
        <c:crosses val="autoZero"/>
        <c:auto val="1"/>
        <c:lblAlgn val="ctr"/>
        <c:lblOffset val="100"/>
        <c:noMultiLvlLbl val="0"/>
      </c:catAx>
      <c:valAx>
        <c:axId val="341673088"/>
        <c:scaling>
          <c:orientation val="minMax"/>
        </c:scaling>
        <c:delete val="0"/>
        <c:axPos val="b"/>
        <c:majorGridlines>
          <c:spPr>
            <a:ln w="9525" cap="flat" cmpd="sng" algn="ctr">
              <a:solidFill>
                <a:schemeClr val="tx1">
                  <a:lumMod val="15000"/>
                  <a:lumOff val="85000"/>
                </a:schemeClr>
              </a:solidFill>
              <a:round/>
            </a:ln>
            <a:effectLst/>
          </c:spPr>
        </c:majorGridlines>
        <c:numFmt formatCode="0,,,&quot;B&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19062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Docu_Regis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Sheet1!$A$2:$A$5</c:f>
              <c:numCache>
                <c:formatCode>General</c:formatCode>
                <c:ptCount val="4"/>
                <c:pt idx="0">
                  <c:v>2019</c:v>
                </c:pt>
                <c:pt idx="1">
                  <c:v>2020</c:v>
                </c:pt>
                <c:pt idx="2">
                  <c:v>2021</c:v>
                </c:pt>
                <c:pt idx="3">
                  <c:v>2022</c:v>
                </c:pt>
              </c:numCache>
            </c:numRef>
          </c:cat>
          <c:val>
            <c:numRef>
              <c:f>Sheet1!$B$2:$B$5</c:f>
              <c:numCache>
                <c:formatCode>0,\ "K"</c:formatCode>
                <c:ptCount val="4"/>
                <c:pt idx="0">
                  <c:v>1614417</c:v>
                </c:pt>
                <c:pt idx="1">
                  <c:v>943893</c:v>
                </c:pt>
                <c:pt idx="2">
                  <c:v>1104580</c:v>
                </c:pt>
                <c:pt idx="3">
                  <c:v>1207073</c:v>
                </c:pt>
              </c:numCache>
            </c:numRef>
          </c:val>
          <c:smooth val="0"/>
          <c:extLst>
            <c:ext xmlns:c16="http://schemas.microsoft.com/office/drawing/2014/chart" uri="{C3380CC4-5D6E-409C-BE32-E72D297353CC}">
              <c16:uniqueId val="{00000000-2729-4925-9034-C75BBFC05A12}"/>
            </c:ext>
          </c:extLst>
        </c:ser>
        <c:ser>
          <c:idx val="1"/>
          <c:order val="1"/>
          <c:tx>
            <c:strRef>
              <c:f>Sheet1!$C$1</c:f>
              <c:strCache>
                <c:ptCount val="1"/>
                <c:pt idx="0">
                  <c:v>E-stamp</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cat>
            <c:numRef>
              <c:f>Sheet1!$A$2:$A$5</c:f>
              <c:numCache>
                <c:formatCode>General</c:formatCode>
                <c:ptCount val="4"/>
                <c:pt idx="0">
                  <c:v>2019</c:v>
                </c:pt>
                <c:pt idx="1">
                  <c:v>2020</c:v>
                </c:pt>
                <c:pt idx="2">
                  <c:v>2021</c:v>
                </c:pt>
                <c:pt idx="3">
                  <c:v>2022</c:v>
                </c:pt>
              </c:numCache>
            </c:numRef>
          </c:cat>
          <c:val>
            <c:numRef>
              <c:f>Sheet1!$C$2:$C$5</c:f>
              <c:numCache>
                <c:formatCode>0,\ "K"</c:formatCode>
                <c:ptCount val="4"/>
                <c:pt idx="0">
                  <c:v>0</c:v>
                </c:pt>
                <c:pt idx="1">
                  <c:v>496132</c:v>
                </c:pt>
                <c:pt idx="2">
                  <c:v>1173978</c:v>
                </c:pt>
                <c:pt idx="3">
                  <c:v>1254961</c:v>
                </c:pt>
              </c:numCache>
            </c:numRef>
          </c:val>
          <c:smooth val="0"/>
          <c:extLst>
            <c:ext xmlns:c16="http://schemas.microsoft.com/office/drawing/2014/chart" uri="{C3380CC4-5D6E-409C-BE32-E72D297353CC}">
              <c16:uniqueId val="{00000001-2729-4925-9034-C75BBFC05A12}"/>
            </c:ext>
          </c:extLst>
        </c:ser>
        <c:dLbls>
          <c:showLegendKey val="0"/>
          <c:showVal val="0"/>
          <c:showCatName val="0"/>
          <c:showSerName val="0"/>
          <c:showPercent val="0"/>
          <c:showBubbleSize val="0"/>
        </c:dLbls>
        <c:marker val="1"/>
        <c:smooth val="0"/>
        <c:axId val="1331184639"/>
        <c:axId val="1207866831"/>
      </c:lineChart>
      <c:catAx>
        <c:axId val="1331184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7866831"/>
        <c:crosses val="autoZero"/>
        <c:auto val="1"/>
        <c:lblAlgn val="ctr"/>
        <c:lblOffset val="100"/>
        <c:noMultiLvlLbl val="0"/>
      </c:catAx>
      <c:valAx>
        <c:axId val="1207866831"/>
        <c:scaling>
          <c:orientation val="minMax"/>
        </c:scaling>
        <c:delete val="0"/>
        <c:axPos val="l"/>
        <c:numFmt formatCode="0,\ &quot;K&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311846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4869011442745149E-2"/>
          <c:y val="0.10181990979212283"/>
          <c:w val="0.88971357802140261"/>
          <c:h val="0.49190159395253674"/>
        </c:manualLayout>
      </c:layout>
      <c:pie3DChart>
        <c:varyColors val="1"/>
        <c:ser>
          <c:idx val="0"/>
          <c:order val="0"/>
          <c:tx>
            <c:strRef>
              <c:f>Sheet1!$B$1</c:f>
              <c:strCache>
                <c:ptCount val="1"/>
                <c:pt idx="0">
                  <c:v>E-stamp Revenue</c:v>
                </c:pt>
              </c:strCache>
            </c:strRef>
          </c:tx>
          <c:dPt>
            <c:idx val="0"/>
            <c:bubble3D val="0"/>
            <c:spPr>
              <a:gradFill rotWithShape="1">
                <a:gsLst>
                  <a:gs pos="0">
                    <a:schemeClr val="accent4">
                      <a:tint val="54000"/>
                      <a:satMod val="103000"/>
                      <a:lumMod val="102000"/>
                      <a:tint val="94000"/>
                    </a:schemeClr>
                  </a:gs>
                  <a:gs pos="50000">
                    <a:schemeClr val="accent4">
                      <a:tint val="54000"/>
                      <a:satMod val="110000"/>
                      <a:lumMod val="100000"/>
                      <a:shade val="100000"/>
                    </a:schemeClr>
                  </a:gs>
                  <a:gs pos="100000">
                    <a:schemeClr val="accent4">
                      <a:tint val="54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E5E3-4FB7-B295-B1C36F5048D2}"/>
              </c:ext>
            </c:extLst>
          </c:dPt>
          <c:dPt>
            <c:idx val="1"/>
            <c:bubble3D val="0"/>
            <c:spPr>
              <a:gradFill rotWithShape="1">
                <a:gsLst>
                  <a:gs pos="0">
                    <a:schemeClr val="accent4">
                      <a:tint val="77000"/>
                      <a:satMod val="103000"/>
                      <a:lumMod val="102000"/>
                      <a:tint val="94000"/>
                    </a:schemeClr>
                  </a:gs>
                  <a:gs pos="50000">
                    <a:schemeClr val="accent4">
                      <a:tint val="77000"/>
                      <a:satMod val="110000"/>
                      <a:lumMod val="100000"/>
                      <a:shade val="100000"/>
                    </a:schemeClr>
                  </a:gs>
                  <a:gs pos="100000">
                    <a:schemeClr val="accent4">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E5E3-4FB7-B295-B1C36F5048D2}"/>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E5E3-4FB7-B295-B1C36F5048D2}"/>
              </c:ext>
            </c:extLst>
          </c:dPt>
          <c:dPt>
            <c:idx val="3"/>
            <c:bubble3D val="0"/>
            <c:spPr>
              <a:gradFill rotWithShape="1">
                <a:gsLst>
                  <a:gs pos="0">
                    <a:schemeClr val="accent4">
                      <a:shade val="76000"/>
                      <a:satMod val="103000"/>
                      <a:lumMod val="102000"/>
                      <a:tint val="94000"/>
                    </a:schemeClr>
                  </a:gs>
                  <a:gs pos="50000">
                    <a:schemeClr val="accent4">
                      <a:shade val="76000"/>
                      <a:satMod val="110000"/>
                      <a:lumMod val="100000"/>
                      <a:shade val="100000"/>
                    </a:schemeClr>
                  </a:gs>
                  <a:gs pos="100000">
                    <a:schemeClr val="accent4">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E5E3-4FB7-B295-B1C36F5048D2}"/>
              </c:ext>
            </c:extLst>
          </c:dPt>
          <c:dPt>
            <c:idx val="4"/>
            <c:bubble3D val="0"/>
            <c:spPr>
              <a:gradFill rotWithShape="1">
                <a:gsLst>
                  <a:gs pos="0">
                    <a:schemeClr val="accent4">
                      <a:shade val="53000"/>
                      <a:satMod val="103000"/>
                      <a:lumMod val="102000"/>
                      <a:tint val="94000"/>
                    </a:schemeClr>
                  </a:gs>
                  <a:gs pos="50000">
                    <a:schemeClr val="accent4">
                      <a:shade val="53000"/>
                      <a:satMod val="110000"/>
                      <a:lumMod val="100000"/>
                      <a:shade val="100000"/>
                    </a:schemeClr>
                  </a:gs>
                  <a:gs pos="100000">
                    <a:schemeClr val="accent4">
                      <a:shade val="53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9-E5E3-4FB7-B295-B1C36F5048D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Rangareddy</c:v>
                </c:pt>
                <c:pt idx="1">
                  <c:v>Medchal_Malkajgiri</c:v>
                </c:pt>
                <c:pt idx="2">
                  <c:v>Hydearbad</c:v>
                </c:pt>
                <c:pt idx="3">
                  <c:v>Sangareddy</c:v>
                </c:pt>
                <c:pt idx="4">
                  <c:v>Hanumakonda</c:v>
                </c:pt>
              </c:strCache>
            </c:strRef>
          </c:cat>
          <c:val>
            <c:numRef>
              <c:f>Sheet1!$B$2:$B$6</c:f>
              <c:numCache>
                <c:formatCode>0,,,"B"</c:formatCode>
                <c:ptCount val="5"/>
                <c:pt idx="0">
                  <c:v>70682297387</c:v>
                </c:pt>
                <c:pt idx="1">
                  <c:v>42344075412</c:v>
                </c:pt>
                <c:pt idx="2">
                  <c:v>25267992981</c:v>
                </c:pt>
                <c:pt idx="3">
                  <c:v>14782041561</c:v>
                </c:pt>
                <c:pt idx="4">
                  <c:v>4940981874</c:v>
                </c:pt>
              </c:numCache>
            </c:numRef>
          </c:val>
          <c:extLst>
            <c:ext xmlns:c16="http://schemas.microsoft.com/office/drawing/2014/chart" uri="{C3380CC4-5D6E-409C-BE32-E72D297353CC}">
              <c16:uniqueId val="{00000000-6B11-463D-8434-868DBC3A602B}"/>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gradFill rotWithShape="1">
                <a:gsLst>
                  <a:gs pos="0">
                    <a:schemeClr val="accent1">
                      <a:tint val="54000"/>
                      <a:satMod val="103000"/>
                      <a:lumMod val="102000"/>
                      <a:tint val="94000"/>
                    </a:schemeClr>
                  </a:gs>
                  <a:gs pos="50000">
                    <a:schemeClr val="accent1">
                      <a:tint val="54000"/>
                      <a:satMod val="110000"/>
                      <a:lumMod val="100000"/>
                      <a:shade val="100000"/>
                    </a:schemeClr>
                  </a:gs>
                  <a:gs pos="100000">
                    <a:schemeClr val="accent1">
                      <a:tint val="54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D3AC-4931-846E-6799C0875A6E}"/>
              </c:ext>
            </c:extLst>
          </c:dPt>
          <c:dPt>
            <c:idx val="1"/>
            <c:bubble3D val="0"/>
            <c:spPr>
              <a:gradFill rotWithShape="1">
                <a:gsLst>
                  <a:gs pos="0">
                    <a:schemeClr val="accent1">
                      <a:tint val="77000"/>
                      <a:satMod val="103000"/>
                      <a:lumMod val="102000"/>
                      <a:tint val="94000"/>
                    </a:schemeClr>
                  </a:gs>
                  <a:gs pos="50000">
                    <a:schemeClr val="accent1">
                      <a:tint val="77000"/>
                      <a:satMod val="110000"/>
                      <a:lumMod val="100000"/>
                      <a:shade val="100000"/>
                    </a:schemeClr>
                  </a:gs>
                  <a:gs pos="100000">
                    <a:schemeClr val="accent1">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D3AC-4931-846E-6799C0875A6E}"/>
              </c:ext>
            </c:extLst>
          </c:dPt>
          <c:dPt>
            <c:idx val="2"/>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D3AC-4931-846E-6799C0875A6E}"/>
              </c:ext>
            </c:extLst>
          </c:dPt>
          <c:dPt>
            <c:idx val="3"/>
            <c:bubble3D val="0"/>
            <c:spPr>
              <a:gradFill rotWithShape="1">
                <a:gsLst>
                  <a:gs pos="0">
                    <a:schemeClr val="accent1">
                      <a:shade val="76000"/>
                      <a:satMod val="103000"/>
                      <a:lumMod val="102000"/>
                      <a:tint val="94000"/>
                    </a:schemeClr>
                  </a:gs>
                  <a:gs pos="50000">
                    <a:schemeClr val="accent1">
                      <a:shade val="76000"/>
                      <a:satMod val="110000"/>
                      <a:lumMod val="100000"/>
                      <a:shade val="100000"/>
                    </a:schemeClr>
                  </a:gs>
                  <a:gs pos="100000">
                    <a:schemeClr val="accent1">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D3AC-4931-846E-6799C0875A6E}"/>
              </c:ext>
            </c:extLst>
          </c:dPt>
          <c:dPt>
            <c:idx val="4"/>
            <c:bubble3D val="0"/>
            <c:spPr>
              <a:gradFill rotWithShape="1">
                <a:gsLst>
                  <a:gs pos="0">
                    <a:schemeClr val="accent1">
                      <a:shade val="53000"/>
                      <a:satMod val="103000"/>
                      <a:lumMod val="102000"/>
                      <a:tint val="94000"/>
                    </a:schemeClr>
                  </a:gs>
                  <a:gs pos="50000">
                    <a:schemeClr val="accent1">
                      <a:shade val="53000"/>
                      <a:satMod val="110000"/>
                      <a:lumMod val="100000"/>
                      <a:shade val="100000"/>
                    </a:schemeClr>
                  </a:gs>
                  <a:gs pos="100000">
                    <a:schemeClr val="accent1">
                      <a:shade val="53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9-D3AC-4931-846E-6799C0875A6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Mulugu</c:v>
                </c:pt>
                <c:pt idx="1">
                  <c:v>Narayanpet</c:v>
                </c:pt>
                <c:pt idx="2">
                  <c:v>Warangal</c:v>
                </c:pt>
                <c:pt idx="3">
                  <c:v>Kumurambheem</c:v>
                </c:pt>
                <c:pt idx="4">
                  <c:v>Jangoan</c:v>
                </c:pt>
              </c:strCache>
            </c:strRef>
          </c:cat>
          <c:val>
            <c:numRef>
              <c:f>Sheet1!$B$2:$B$6</c:f>
              <c:numCache>
                <c:formatCode>\ 0,,"M"</c:formatCode>
                <c:ptCount val="5"/>
                <c:pt idx="0">
                  <c:v>189396936</c:v>
                </c:pt>
                <c:pt idx="1">
                  <c:v>188951528</c:v>
                </c:pt>
                <c:pt idx="2">
                  <c:v>155047596</c:v>
                </c:pt>
                <c:pt idx="3">
                  <c:v>101433234</c:v>
                </c:pt>
                <c:pt idx="4">
                  <c:v>92067979</c:v>
                </c:pt>
              </c:numCache>
            </c:numRef>
          </c:val>
          <c:extLst>
            <c:ext xmlns:c16="http://schemas.microsoft.com/office/drawing/2014/chart" uri="{C3380CC4-5D6E-409C-BE32-E72D297353CC}">
              <c16:uniqueId val="{00000000-B262-4FC0-8DE0-8ED3E890A05E}"/>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0F62-46DB-B9C2-E82E5A334E16}"/>
              </c:ext>
            </c:extLst>
          </c:dPt>
          <c:dPt>
            <c:idx val="1"/>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0F62-46DB-B9C2-E82E5A334E16}"/>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0F62-46DB-B9C2-E82E5A334E16}"/>
              </c:ext>
            </c:extLst>
          </c:dPt>
          <c:dPt>
            <c:idx val="3"/>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0F62-46DB-B9C2-E82E5A334E16}"/>
              </c:ext>
            </c:extLst>
          </c:dPt>
          <c:dPt>
            <c:idx val="4"/>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9-0F62-46DB-B9C2-E82E5A334E1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Kumurambheem</c:v>
                </c:pt>
                <c:pt idx="1">
                  <c:v>Nagarkurnool</c:v>
                </c:pt>
                <c:pt idx="2">
                  <c:v>nirmal</c:v>
                </c:pt>
                <c:pt idx="3">
                  <c:v>Kamareddy</c:v>
                </c:pt>
                <c:pt idx="4">
                  <c:v>Mahabubabad</c:v>
                </c:pt>
              </c:strCache>
            </c:strRef>
          </c:cat>
          <c:val>
            <c:numRef>
              <c:f>Sheet1!$B$2:$B$6</c:f>
              <c:numCache>
                <c:formatCode>General</c:formatCode>
                <c:ptCount val="5"/>
                <c:pt idx="0">
                  <c:v>1560</c:v>
                </c:pt>
                <c:pt idx="1">
                  <c:v>624</c:v>
                </c:pt>
                <c:pt idx="2">
                  <c:v>366</c:v>
                </c:pt>
                <c:pt idx="3">
                  <c:v>325</c:v>
                </c:pt>
                <c:pt idx="4">
                  <c:v>297</c:v>
                </c:pt>
              </c:numCache>
            </c:numRef>
          </c:val>
          <c:extLst>
            <c:ext xmlns:c16="http://schemas.microsoft.com/office/drawing/2014/chart" uri="{C3380CC4-5D6E-409C-BE32-E72D297353CC}">
              <c16:uniqueId val="{00000000-786C-4D9D-AEEF-0A47555C799A}"/>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0.12411077989989491"/>
          <c:y val="4.564731741951953E-2"/>
          <c:w val="0.85321205759953456"/>
          <c:h val="0.84918804120163927"/>
        </c:manualLayout>
      </c:layout>
      <c:lineChart>
        <c:grouping val="standard"/>
        <c:varyColors val="0"/>
        <c:ser>
          <c:idx val="0"/>
          <c:order val="0"/>
          <c:tx>
            <c:strRef>
              <c:f>Sheet1!$B$1</c:f>
              <c:strCache>
                <c:ptCount val="1"/>
                <c:pt idx="0">
                  <c:v>Series 1</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Jan</c:v>
                </c:pt>
                <c:pt idx="1">
                  <c:v>Feb</c:v>
                </c:pt>
                <c:pt idx="2">
                  <c:v>March</c:v>
                </c:pt>
                <c:pt idx="3">
                  <c:v>April</c:v>
                </c:pt>
                <c:pt idx="4">
                  <c:v>May</c:v>
                </c:pt>
                <c:pt idx="5">
                  <c:v>June</c:v>
                </c:pt>
                <c:pt idx="6">
                  <c:v>July</c:v>
                </c:pt>
                <c:pt idx="7">
                  <c:v>Aug</c:v>
                </c:pt>
                <c:pt idx="8">
                  <c:v>Sep</c:v>
                </c:pt>
                <c:pt idx="9">
                  <c:v>Oct</c:v>
                </c:pt>
                <c:pt idx="10">
                  <c:v>Nov</c:v>
                </c:pt>
                <c:pt idx="11">
                  <c:v>Dec</c:v>
                </c:pt>
              </c:strCache>
            </c:strRef>
          </c:cat>
          <c:val>
            <c:numRef>
              <c:f>Sheet1!$B$2:$B$13</c:f>
              <c:numCache>
                <c:formatCode>0,\ "K"</c:formatCode>
                <c:ptCount val="12"/>
                <c:pt idx="0">
                  <c:v>564476</c:v>
                </c:pt>
                <c:pt idx="1">
                  <c:v>535423</c:v>
                </c:pt>
                <c:pt idx="2">
                  <c:v>600465</c:v>
                </c:pt>
                <c:pt idx="3">
                  <c:v>430716</c:v>
                </c:pt>
                <c:pt idx="4">
                  <c:v>439161</c:v>
                </c:pt>
                <c:pt idx="5">
                  <c:v>613342</c:v>
                </c:pt>
                <c:pt idx="6">
                  <c:v>558922</c:v>
                </c:pt>
                <c:pt idx="7">
                  <c:v>569014</c:v>
                </c:pt>
                <c:pt idx="8">
                  <c:v>510811</c:v>
                </c:pt>
                <c:pt idx="9">
                  <c:v>748794</c:v>
                </c:pt>
                <c:pt idx="10">
                  <c:v>586360</c:v>
                </c:pt>
                <c:pt idx="11">
                  <c:v>507976</c:v>
                </c:pt>
              </c:numCache>
            </c:numRef>
          </c:val>
          <c:smooth val="0"/>
          <c:extLst>
            <c:ext xmlns:c16="http://schemas.microsoft.com/office/drawing/2014/chart" uri="{C3380CC4-5D6E-409C-BE32-E72D297353CC}">
              <c16:uniqueId val="{00000000-34D5-4EEE-BA0C-23B6D739A451}"/>
            </c:ext>
          </c:extLst>
        </c:ser>
        <c:dLbls>
          <c:dLblPos val="t"/>
          <c:showLegendKey val="0"/>
          <c:showVal val="1"/>
          <c:showCatName val="0"/>
          <c:showSerName val="0"/>
          <c:showPercent val="0"/>
          <c:showBubbleSize val="0"/>
        </c:dLbls>
        <c:smooth val="0"/>
        <c:axId val="177617471"/>
        <c:axId val="187833391"/>
      </c:lineChart>
      <c:catAx>
        <c:axId val="17761747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7833391"/>
        <c:crosses val="autoZero"/>
        <c:auto val="1"/>
        <c:lblAlgn val="ctr"/>
        <c:lblOffset val="100"/>
        <c:noMultiLvlLbl val="0"/>
      </c:catAx>
      <c:valAx>
        <c:axId val="187833391"/>
        <c:scaling>
          <c:orientation val="minMax"/>
        </c:scaling>
        <c:delete val="0"/>
        <c:axPos val="l"/>
        <c:numFmt formatCode="0,\ &quot;K&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76174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Sales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Hyderabad</c:v>
                </c:pt>
                <c:pt idx="1">
                  <c:v>Medchal_malkajgiri</c:v>
                </c:pt>
                <c:pt idx="2">
                  <c:v>Rangareddy</c:v>
                </c:pt>
                <c:pt idx="3">
                  <c:v>Sangareddy</c:v>
                </c:pt>
                <c:pt idx="4">
                  <c:v>Khammam</c:v>
                </c:pt>
              </c:strCache>
            </c:strRef>
          </c:cat>
          <c:val>
            <c:numRef>
              <c:f>Sheet1!$B$2:$B$6</c:f>
              <c:numCache>
                <c:formatCode>0,"K"</c:formatCode>
                <c:ptCount val="5"/>
                <c:pt idx="0">
                  <c:v>266683</c:v>
                </c:pt>
                <c:pt idx="1">
                  <c:v>38076</c:v>
                </c:pt>
                <c:pt idx="2">
                  <c:v>226041</c:v>
                </c:pt>
                <c:pt idx="3">
                  <c:v>226536</c:v>
                </c:pt>
                <c:pt idx="4">
                  <c:v>60300</c:v>
                </c:pt>
              </c:numCache>
            </c:numRef>
          </c:val>
          <c:extLst>
            <c:ext xmlns:c16="http://schemas.microsoft.com/office/drawing/2014/chart" uri="{C3380CC4-5D6E-409C-BE32-E72D297353CC}">
              <c16:uniqueId val="{00000000-A07A-4FD8-A56F-0CF434F76F43}"/>
            </c:ext>
          </c:extLst>
        </c:ser>
        <c:dLbls>
          <c:showLegendKey val="0"/>
          <c:showVal val="1"/>
          <c:showCatName val="0"/>
          <c:showSerName val="0"/>
          <c:showPercent val="0"/>
          <c:showBubbleSize val="0"/>
        </c:dLbls>
        <c:gapWidth val="150"/>
        <c:shape val="box"/>
        <c:axId val="1833802288"/>
        <c:axId val="2093470624"/>
        <c:axId val="0"/>
      </c:bar3DChart>
      <c:catAx>
        <c:axId val="183380228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3470624"/>
        <c:crosses val="autoZero"/>
        <c:auto val="1"/>
        <c:lblAlgn val="ctr"/>
        <c:lblOffset val="100"/>
        <c:noMultiLvlLbl val="0"/>
      </c:catAx>
      <c:valAx>
        <c:axId val="2093470624"/>
        <c:scaling>
          <c:orientation val="minMax"/>
        </c:scaling>
        <c:delete val="0"/>
        <c:axPos val="l"/>
        <c:numFmt formatCode="0,&quot;K&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33802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VehicleSales_AutoRickshaw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3-72DB-4194-9EAE-2BC083C8233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5-72DB-4194-9EAE-2BC083C8233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4-72DB-4194-9EAE-2BC083C8233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2-72DB-4194-9EAE-2BC083C8233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1-72DB-4194-9EAE-2BC083C8233D}"/>
              </c:ext>
            </c:extLst>
          </c:dPt>
          <c:dLbls>
            <c:dLbl>
              <c:idx val="0"/>
              <c:layout>
                <c:manualLayout>
                  <c:x val="4.1220806661974779E-2"/>
                  <c:y val="-0.1949068437368911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2DB-4194-9EAE-2BC083C8233D}"/>
                </c:ext>
              </c:extLst>
            </c:dLbl>
            <c:dLbl>
              <c:idx val="1"/>
              <c:layout>
                <c:manualLayout>
                  <c:x val="3.7785739440143483E-2"/>
                  <c:y val="0.1104472114509048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2DB-4194-9EAE-2BC083C8233D}"/>
                </c:ext>
              </c:extLst>
            </c:dLbl>
            <c:dLbl>
              <c:idx val="2"/>
              <c:layout>
                <c:manualLayout>
                  <c:x val="-4.4655873883806041E-2"/>
                  <c:y val="0.1039503166596752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2DB-4194-9EAE-2BC083C8233D}"/>
                </c:ext>
              </c:extLst>
            </c:dLbl>
            <c:dLbl>
              <c:idx val="3"/>
              <c:layout>
                <c:manualLayout>
                  <c:x val="-8.9311747767612026E-2"/>
                  <c:y val="-7.146584270352673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2DB-4194-9EAE-2BC083C8233D}"/>
                </c:ext>
              </c:extLst>
            </c:dLbl>
            <c:dLbl>
              <c:idx val="4"/>
              <c:layout>
                <c:manualLayout>
                  <c:x val="-7.5571478880287091E-2"/>
                  <c:y val="-0.1234410010333643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2DB-4194-9EAE-2BC083C8233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Hyderabad</c:v>
                </c:pt>
                <c:pt idx="1">
                  <c:v>Khammam</c:v>
                </c:pt>
                <c:pt idx="2">
                  <c:v>Nalgonda</c:v>
                </c:pt>
                <c:pt idx="3">
                  <c:v>Sangareddy</c:v>
                </c:pt>
                <c:pt idx="4">
                  <c:v>Vikarabad</c:v>
                </c:pt>
              </c:strCache>
            </c:strRef>
          </c:cat>
          <c:val>
            <c:numRef>
              <c:f>Sheet1!$B$2:$B$6</c:f>
              <c:numCache>
                <c:formatCode>0,"k"</c:formatCode>
                <c:ptCount val="5"/>
                <c:pt idx="0">
                  <c:v>35990</c:v>
                </c:pt>
                <c:pt idx="1">
                  <c:v>7414</c:v>
                </c:pt>
                <c:pt idx="2">
                  <c:v>6455</c:v>
                </c:pt>
                <c:pt idx="3">
                  <c:v>11024</c:v>
                </c:pt>
                <c:pt idx="4">
                  <c:v>11615</c:v>
                </c:pt>
              </c:numCache>
            </c:numRef>
          </c:val>
          <c:extLst>
            <c:ext xmlns:c16="http://schemas.microsoft.com/office/drawing/2014/chart" uri="{C3380CC4-5D6E-409C-BE32-E72D297353CC}">
              <c16:uniqueId val="{00000000-72DB-4194-9EAE-2BC083C8233D}"/>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withinLinear" id="16">
  <a:schemeClr val="accent3"/>
</cs:colorStyle>
</file>

<file path=ppt/charts/colors14.xml><?xml version="1.0" encoding="utf-8"?>
<cs:colorStyle xmlns:cs="http://schemas.microsoft.com/office/drawing/2012/chartStyle" xmlns:a="http://schemas.openxmlformats.org/drawingml/2006/main" meth="withinLinear" id="17">
  <a:schemeClr val="accent4"/>
</cs:colorStyle>
</file>

<file path=ppt/charts/colors15.xml><?xml version="1.0" encoding="utf-8"?>
<cs:colorStyle xmlns:cs="http://schemas.microsoft.com/office/drawing/2012/chartStyle" xmlns:a="http://schemas.openxmlformats.org/drawingml/2006/main" meth="withinLinear" id="15">
  <a:schemeClr val="accent2"/>
</cs:colorStyle>
</file>

<file path=ppt/charts/colors16.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4">
  <a:schemeClr val="accent4"/>
</cs:colorStyle>
</file>

<file path=ppt/charts/colors5.xml><?xml version="1.0" encoding="utf-8"?>
<cs:colorStyle xmlns:cs="http://schemas.microsoft.com/office/drawing/2012/chartStyle" xmlns:a="http://schemas.openxmlformats.org/drawingml/2006/main" meth="withinLinearReversed" id="21">
  <a:schemeClr val="accent1"/>
</cs:colorStyle>
</file>

<file path=ppt/charts/colors6.xml><?xml version="1.0" encoding="utf-8"?>
<cs:colorStyle xmlns:cs="http://schemas.microsoft.com/office/drawing/2012/chartStyle" xmlns:a="http://schemas.openxmlformats.org/drawingml/2006/main" meth="withinLinearReversed" id="22">
  <a:schemeClr val="accent2"/>
</cs:colorStyle>
</file>

<file path=ppt/charts/colors7.xml><?xml version="1.0" encoding="utf-8"?>
<cs:colorStyle xmlns:cs="http://schemas.microsoft.com/office/drawing/2012/chartStyle" xmlns:a="http://schemas.openxmlformats.org/drawingml/2006/main" meth="withinLinear" id="17">
  <a:schemeClr val="accent4"/>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6.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0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9/1/2023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2023/9/1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4</a:t>
            </a:fld>
            <a:endParaRPr lang="zh-CN" altLang="en-US"/>
          </a:p>
        </p:txBody>
      </p:sp>
    </p:spTree>
    <p:extLst>
      <p:ext uri="{BB962C8B-B14F-4D97-AF65-F5344CB8AC3E}">
        <p14:creationId xmlns:p14="http://schemas.microsoft.com/office/powerpoint/2010/main" val="1077465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15</a:t>
            </a:fld>
            <a:endParaRPr lang="zh-CN" altLang="en-US"/>
          </a:p>
        </p:txBody>
      </p:sp>
    </p:spTree>
    <p:extLst>
      <p:ext uri="{BB962C8B-B14F-4D97-AF65-F5344CB8AC3E}">
        <p14:creationId xmlns:p14="http://schemas.microsoft.com/office/powerpoint/2010/main" val="2807795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16</a:t>
            </a:fld>
            <a:endParaRPr lang="zh-CN" altLang="en-US"/>
          </a:p>
        </p:txBody>
      </p:sp>
    </p:spTree>
    <p:extLst>
      <p:ext uri="{BB962C8B-B14F-4D97-AF65-F5344CB8AC3E}">
        <p14:creationId xmlns:p14="http://schemas.microsoft.com/office/powerpoint/2010/main" val="3668667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17</a:t>
            </a:fld>
            <a:endParaRPr lang="zh-CN" altLang="en-US"/>
          </a:p>
        </p:txBody>
      </p:sp>
    </p:spTree>
    <p:extLst>
      <p:ext uri="{BB962C8B-B14F-4D97-AF65-F5344CB8AC3E}">
        <p14:creationId xmlns:p14="http://schemas.microsoft.com/office/powerpoint/2010/main" val="3673872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18</a:t>
            </a:fld>
            <a:endParaRPr lang="zh-CN" altLang="en-US"/>
          </a:p>
        </p:txBody>
      </p:sp>
    </p:spTree>
    <p:extLst>
      <p:ext uri="{BB962C8B-B14F-4D97-AF65-F5344CB8AC3E}">
        <p14:creationId xmlns:p14="http://schemas.microsoft.com/office/powerpoint/2010/main" val="101553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19</a:t>
            </a:fld>
            <a:endParaRPr lang="zh-CN" altLang="en-US"/>
          </a:p>
        </p:txBody>
      </p:sp>
    </p:spTree>
    <p:extLst>
      <p:ext uri="{BB962C8B-B14F-4D97-AF65-F5344CB8AC3E}">
        <p14:creationId xmlns:p14="http://schemas.microsoft.com/office/powerpoint/2010/main" val="1674859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20</a:t>
            </a:fld>
            <a:endParaRPr lang="zh-CN" altLang="en-US"/>
          </a:p>
        </p:txBody>
      </p:sp>
    </p:spTree>
    <p:extLst>
      <p:ext uri="{BB962C8B-B14F-4D97-AF65-F5344CB8AC3E}">
        <p14:creationId xmlns:p14="http://schemas.microsoft.com/office/powerpoint/2010/main" val="2501216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21</a:t>
            </a:fld>
            <a:endParaRPr lang="zh-CN" altLang="en-US"/>
          </a:p>
        </p:txBody>
      </p:sp>
    </p:spTree>
    <p:extLst>
      <p:ext uri="{BB962C8B-B14F-4D97-AF65-F5344CB8AC3E}">
        <p14:creationId xmlns:p14="http://schemas.microsoft.com/office/powerpoint/2010/main" val="4238105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22</a:t>
            </a:fld>
            <a:endParaRPr lang="zh-CN" altLang="en-US"/>
          </a:p>
        </p:txBody>
      </p:sp>
    </p:spTree>
    <p:extLst>
      <p:ext uri="{BB962C8B-B14F-4D97-AF65-F5344CB8AC3E}">
        <p14:creationId xmlns:p14="http://schemas.microsoft.com/office/powerpoint/2010/main" val="843077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24</a:t>
            </a:fld>
            <a:endParaRPr lang="zh-CN" altLang="en-US"/>
          </a:p>
        </p:txBody>
      </p:sp>
    </p:spTree>
    <p:extLst>
      <p:ext uri="{BB962C8B-B14F-4D97-AF65-F5344CB8AC3E}">
        <p14:creationId xmlns:p14="http://schemas.microsoft.com/office/powerpoint/2010/main" val="2564448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25</a:t>
            </a:fld>
            <a:endParaRPr lang="zh-CN" altLang="en-US"/>
          </a:p>
        </p:txBody>
      </p:sp>
    </p:spTree>
    <p:extLst>
      <p:ext uri="{BB962C8B-B14F-4D97-AF65-F5344CB8AC3E}">
        <p14:creationId xmlns:p14="http://schemas.microsoft.com/office/powerpoint/2010/main" val="227110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2880906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26</a:t>
            </a:fld>
            <a:endParaRPr lang="zh-CN" altLang="en-US"/>
          </a:p>
        </p:txBody>
      </p:sp>
    </p:spTree>
    <p:extLst>
      <p:ext uri="{BB962C8B-B14F-4D97-AF65-F5344CB8AC3E}">
        <p14:creationId xmlns:p14="http://schemas.microsoft.com/office/powerpoint/2010/main" val="1441768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8</a:t>
            </a:fld>
            <a:endParaRPr lang="zh-CN" altLang="en-US"/>
          </a:p>
        </p:txBody>
      </p:sp>
    </p:spTree>
    <p:extLst>
      <p:ext uri="{BB962C8B-B14F-4D97-AF65-F5344CB8AC3E}">
        <p14:creationId xmlns:p14="http://schemas.microsoft.com/office/powerpoint/2010/main" val="3694974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9</a:t>
            </a:fld>
            <a:endParaRPr lang="zh-CN" altLang="en-US"/>
          </a:p>
        </p:txBody>
      </p:sp>
    </p:spTree>
    <p:extLst>
      <p:ext uri="{BB962C8B-B14F-4D97-AF65-F5344CB8AC3E}">
        <p14:creationId xmlns:p14="http://schemas.microsoft.com/office/powerpoint/2010/main" val="2061843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10</a:t>
            </a:fld>
            <a:endParaRPr lang="zh-CN" altLang="en-US"/>
          </a:p>
        </p:txBody>
      </p:sp>
    </p:spTree>
    <p:extLst>
      <p:ext uri="{BB962C8B-B14F-4D97-AF65-F5344CB8AC3E}">
        <p14:creationId xmlns:p14="http://schemas.microsoft.com/office/powerpoint/2010/main" val="3331917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11</a:t>
            </a:fld>
            <a:endParaRPr lang="zh-CN" altLang="en-US"/>
          </a:p>
        </p:txBody>
      </p:sp>
    </p:spTree>
    <p:extLst>
      <p:ext uri="{BB962C8B-B14F-4D97-AF65-F5344CB8AC3E}">
        <p14:creationId xmlns:p14="http://schemas.microsoft.com/office/powerpoint/2010/main" val="4040539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12</a:t>
            </a:fld>
            <a:endParaRPr lang="zh-CN" altLang="en-US"/>
          </a:p>
        </p:txBody>
      </p:sp>
    </p:spTree>
    <p:extLst>
      <p:ext uri="{BB962C8B-B14F-4D97-AF65-F5344CB8AC3E}">
        <p14:creationId xmlns:p14="http://schemas.microsoft.com/office/powerpoint/2010/main" val="2351045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13</a:t>
            </a:fld>
            <a:endParaRPr lang="zh-CN" altLang="en-US"/>
          </a:p>
        </p:txBody>
      </p:sp>
    </p:spTree>
    <p:extLst>
      <p:ext uri="{BB962C8B-B14F-4D97-AF65-F5344CB8AC3E}">
        <p14:creationId xmlns:p14="http://schemas.microsoft.com/office/powerpoint/2010/main" val="4007680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14</a:t>
            </a:fld>
            <a:endParaRPr lang="zh-CN" altLang="en-US"/>
          </a:p>
        </p:txBody>
      </p:sp>
    </p:spTree>
    <p:extLst>
      <p:ext uri="{BB962C8B-B14F-4D97-AF65-F5344CB8AC3E}">
        <p14:creationId xmlns:p14="http://schemas.microsoft.com/office/powerpoint/2010/main" val="3400577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dirty="0"/>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dirty="0"/>
              <a:t>Click icon to add picture</a:t>
            </a:r>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dirty="0"/>
              <a:t>Click icon to add picture</a:t>
            </a:r>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dirty="0"/>
              <a:t>Click icon to add picture</a:t>
            </a:r>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dirty="0"/>
              <a:t>Click icon to add picture</a:t>
            </a:r>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dirty="0"/>
              <a:t>Click icon to add picture</a:t>
            </a:r>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dirty="0"/>
              <a:t>Click icon to add picture</a:t>
            </a:r>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dirty="0"/>
              <a:t>Click icon to add picture</a:t>
            </a:r>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dirty="0"/>
              <a:t>Click icon to add picture</a:t>
            </a:r>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dirty="0"/>
              <a:t>Click icon to add picture</a:t>
            </a:r>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chart" Target="../charts/char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chart" Target="../charts/chart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12.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chart" Target="../charts/chart14.xml"/><Relationship Id="rId4" Type="http://schemas.openxmlformats.org/officeDocument/2006/relationships/chart" Target="../charts/char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chart" Target="../charts/char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7.xml"/><Relationship Id="rId4" Type="http://schemas.openxmlformats.org/officeDocument/2006/relationships/chart" Target="../charts/chart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8.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hyperlink" Target="https://en.wikipedia.org/wiki/Adilabad_distric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2.jpg"/><Relationship Id="rId2" Type="http://schemas.openxmlformats.org/officeDocument/2006/relationships/slideLayout" Target="../slideLayouts/slideLayout16.xml"/><Relationship Id="rId1" Type="http://schemas.openxmlformats.org/officeDocument/2006/relationships/tags" Target="../tags/tag28.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3.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fif"/></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8.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Telangana Growth Analysis</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p:txBody>
          <a:bodyPr/>
          <a:lstStyle/>
          <a:p>
            <a:r>
              <a:rPr lang="en-US" dirty="0"/>
              <a:t>Rashi Singla</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12" name="Picture Placeholder 11">
            <a:extLst>
              <a:ext uri="{FF2B5EF4-FFF2-40B4-BE49-F238E27FC236}">
                <a16:creationId xmlns:a16="http://schemas.microsoft.com/office/drawing/2014/main" id="{A0A9FCB3-EDAF-6A31-AA64-04DC5CC69E9F}"/>
              </a:ext>
            </a:extLst>
          </p:cNvPr>
          <p:cNvPicPr>
            <a:picLocks noGrp="1" noChangeAspect="1"/>
          </p:cNvPicPr>
          <p:nvPr>
            <p:ph type="pic" sz="quarter" idx="47"/>
          </p:nvPr>
        </p:nvPicPr>
        <p:blipFill>
          <a:blip r:embed="rId3"/>
          <a:srcRect l="20954" r="20954"/>
          <a:stretch>
            <a:fillRect/>
          </a:stretch>
        </p:blipFill>
        <p:spPr/>
      </p:pic>
      <p:pic>
        <p:nvPicPr>
          <p:cNvPr id="3" name="Picture 2">
            <a:extLst>
              <a:ext uri="{FF2B5EF4-FFF2-40B4-BE49-F238E27FC236}">
                <a16:creationId xmlns:a16="http://schemas.microsoft.com/office/drawing/2014/main" id="{357C40A3-0BD5-2B12-E087-952163751528}"/>
              </a:ext>
            </a:extLst>
          </p:cNvPr>
          <p:cNvPicPr>
            <a:picLocks noChangeAspect="1"/>
          </p:cNvPicPr>
          <p:nvPr/>
        </p:nvPicPr>
        <p:blipFill>
          <a:blip r:embed="rId4"/>
          <a:stretch>
            <a:fillRect/>
          </a:stretch>
        </p:blipFill>
        <p:spPr>
          <a:xfrm>
            <a:off x="328402" y="363915"/>
            <a:ext cx="950140" cy="950140"/>
          </a:xfrm>
          <a:prstGeom prst="rect">
            <a:avLst/>
          </a:prstGeom>
        </p:spPr>
      </p:pic>
      <p:pic>
        <p:nvPicPr>
          <p:cNvPr id="5" name="Picture 4">
            <a:extLst>
              <a:ext uri="{FF2B5EF4-FFF2-40B4-BE49-F238E27FC236}">
                <a16:creationId xmlns:a16="http://schemas.microsoft.com/office/drawing/2014/main" id="{9B6FEB3E-B614-B476-9262-CEB243CD7569}"/>
              </a:ext>
            </a:extLst>
          </p:cNvPr>
          <p:cNvPicPr>
            <a:picLocks noChangeAspect="1"/>
          </p:cNvPicPr>
          <p:nvPr/>
        </p:nvPicPr>
        <p:blipFill>
          <a:blip r:embed="rId5"/>
          <a:stretch>
            <a:fillRect/>
          </a:stretch>
        </p:blipFill>
        <p:spPr>
          <a:xfrm>
            <a:off x="1484764" y="379872"/>
            <a:ext cx="950140" cy="950140"/>
          </a:xfrm>
          <a:prstGeom prst="rect">
            <a:avLst/>
          </a:prstGeom>
        </p:spPr>
      </p:pic>
    </p:spTree>
    <p:custDataLst>
      <p:tags r:id="rId1"/>
    </p:custDataLst>
    <p:extLst>
      <p:ext uri="{BB962C8B-B14F-4D97-AF65-F5344CB8AC3E}">
        <p14:creationId xmlns:p14="http://schemas.microsoft.com/office/powerpoint/2010/main" val="3898447929"/>
      </p:ext>
    </p:extLst>
  </p:cSld>
  <p:clrMapOvr>
    <a:masterClrMapping/>
  </p:clrMapOvr>
  <mc:AlternateContent xmlns:mc="http://schemas.openxmlformats.org/markup-compatibility/2006" xmlns:p14="http://schemas.microsoft.com/office/powerpoint/2010/main">
    <mc:Choice Requires="p14">
      <p:transition spd="med" p14:dur="700" advTm="11085">
        <p:fade/>
      </p:transition>
    </mc:Choice>
    <mc:Fallback xmlns="">
      <p:transition spd="med" advTm="1108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anim calcmode="lin" valueType="num">
                                      <p:cBhvr>
                                        <p:cTn id="8" dur="1250" fill="hold"/>
                                        <p:tgtEl>
                                          <p:spTgt spid="7"/>
                                        </p:tgtEl>
                                        <p:attrNameLst>
                                          <p:attrName>ppt_x</p:attrName>
                                        </p:attrNameLst>
                                      </p:cBhvr>
                                      <p:tavLst>
                                        <p:tav tm="0">
                                          <p:val>
                                            <p:strVal val="#ppt_x"/>
                                          </p:val>
                                        </p:tav>
                                        <p:tav tm="100000">
                                          <p:val>
                                            <p:strVal val="#ppt_x"/>
                                          </p:val>
                                        </p:tav>
                                      </p:tavLst>
                                    </p:anim>
                                    <p:anim calcmode="lin" valueType="num">
                                      <p:cBhvr>
                                        <p:cTn id="9" dur="1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332231" y="274955"/>
            <a:ext cx="10709537" cy="1186585"/>
          </a:xfrm>
        </p:spPr>
        <p:txBody>
          <a:bodyPr/>
          <a:lstStyle/>
          <a:p>
            <a:r>
              <a:rPr lang="en-US" sz="1800" dirty="0">
                <a:latin typeface="Cambria" panose="02040503050406030204" pitchFamily="18" charset="0"/>
                <a:ea typeface="Cambria" panose="02040503050406030204" pitchFamily="18" charset="0"/>
              </a:rPr>
              <a:t>Investigate whether there is any correlation between vehicle sales and specific months or seasons in different districts. Are there any months or seasons that consistently show higher or lower sales rate, and if yes, what could be the driving factors? (Consider Fuel-Type category only)</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Telangana Growth Analysis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graphicFrame>
        <p:nvGraphicFramePr>
          <p:cNvPr id="12" name="Chart 11">
            <a:extLst>
              <a:ext uri="{FF2B5EF4-FFF2-40B4-BE49-F238E27FC236}">
                <a16:creationId xmlns:a16="http://schemas.microsoft.com/office/drawing/2014/main" id="{CFEBB099-F212-B1B1-82E2-76ED90EE4F25}"/>
              </a:ext>
            </a:extLst>
          </p:cNvPr>
          <p:cNvGraphicFramePr/>
          <p:nvPr>
            <p:extLst>
              <p:ext uri="{D42A27DB-BD31-4B8C-83A1-F6EECF244321}">
                <p14:modId xmlns:p14="http://schemas.microsoft.com/office/powerpoint/2010/main" val="1479207711"/>
              </p:ext>
            </p:extLst>
          </p:nvPr>
        </p:nvGraphicFramePr>
        <p:xfrm>
          <a:off x="5556506" y="1341120"/>
          <a:ext cx="5608707" cy="2616846"/>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a:extLst>
              <a:ext uri="{FF2B5EF4-FFF2-40B4-BE49-F238E27FC236}">
                <a16:creationId xmlns:a16="http://schemas.microsoft.com/office/drawing/2014/main" id="{53410E3A-A4E4-92B6-8D26-698C25564055}"/>
              </a:ext>
            </a:extLst>
          </p:cNvPr>
          <p:cNvSpPr txBox="1"/>
          <p:nvPr/>
        </p:nvSpPr>
        <p:spPr>
          <a:xfrm>
            <a:off x="637031" y="4343546"/>
            <a:ext cx="10646793" cy="1477328"/>
          </a:xfrm>
          <a:prstGeom prst="rect">
            <a:avLst/>
          </a:prstGeom>
        </p:spPr>
        <p:txBody>
          <a:bodyPr wrap="square" rtlCol="0">
            <a:spAutoFit/>
          </a:bodyPr>
          <a:lstStyle/>
          <a:p>
            <a:pPr marL="0" indent="0">
              <a:lnSpc>
                <a:spcPct val="100000"/>
              </a:lnSpc>
              <a:spcBef>
                <a:spcPts val="0"/>
              </a:spcBef>
              <a:buFontTx/>
              <a:buNone/>
            </a:pPr>
            <a:r>
              <a:rPr lang="en-IN" sz="1800" dirty="0">
                <a:latin typeface="Cambria" panose="02040503050406030204" pitchFamily="18" charset="0"/>
                <a:ea typeface="Cambria" panose="02040503050406030204" pitchFamily="18" charset="0"/>
                <a:cs typeface="Posterama" panose="020B0504020200020000" pitchFamily="34" charset="0"/>
              </a:rPr>
              <a:t>There is a Positive co-relation between the vehicle sales and months/season in diff. </a:t>
            </a:r>
            <a:r>
              <a:rPr lang="en-IN" dirty="0">
                <a:latin typeface="Cambria" panose="02040503050406030204" pitchFamily="18" charset="0"/>
                <a:ea typeface="Cambria" panose="02040503050406030204" pitchFamily="18" charset="0"/>
                <a:cs typeface="Posterama" panose="020B0504020200020000" pitchFamily="34" charset="0"/>
              </a:rPr>
              <a:t>district</a:t>
            </a:r>
          </a:p>
          <a:p>
            <a:pPr marL="285750" indent="-285750">
              <a:lnSpc>
                <a:spcPct val="100000"/>
              </a:lnSpc>
              <a:spcBef>
                <a:spcPts val="0"/>
              </a:spcBef>
              <a:buFont typeface="Wingdings" panose="05000000000000000000" pitchFamily="2" charset="2"/>
              <a:buChar char="ü"/>
            </a:pPr>
            <a:r>
              <a:rPr lang="en-IN" sz="1800" dirty="0">
                <a:latin typeface="Cambria" panose="02040503050406030204" pitchFamily="18" charset="0"/>
                <a:ea typeface="Cambria" panose="02040503050406030204" pitchFamily="18" charset="0"/>
                <a:cs typeface="Posterama" panose="020B0504020200020000" pitchFamily="34" charset="0"/>
              </a:rPr>
              <a:t>The </a:t>
            </a:r>
            <a:r>
              <a:rPr lang="en-IN" dirty="0">
                <a:latin typeface="Cambria" panose="02040503050406030204" pitchFamily="18" charset="0"/>
                <a:ea typeface="Cambria" panose="02040503050406030204" pitchFamily="18" charset="0"/>
                <a:cs typeface="Posterama" panose="020B0504020200020000" pitchFamily="34" charset="0"/>
              </a:rPr>
              <a:t>months consistently shows higher sales rate are March, June, October because of Financial Incentive ,Increased demand and Good Weather. </a:t>
            </a:r>
          </a:p>
          <a:p>
            <a:pPr marL="285750" indent="-285750">
              <a:buFont typeface="Wingdings" panose="05000000000000000000" pitchFamily="2" charset="2"/>
              <a:buChar char="ü"/>
            </a:pPr>
            <a:r>
              <a:rPr lang="en-IN" sz="1800" dirty="0">
                <a:latin typeface="Cambria" panose="02040503050406030204" pitchFamily="18" charset="0"/>
                <a:ea typeface="Cambria" panose="02040503050406030204" pitchFamily="18" charset="0"/>
                <a:cs typeface="Posterama" panose="020B0504020200020000" pitchFamily="34" charset="0"/>
              </a:rPr>
              <a:t>The </a:t>
            </a:r>
            <a:r>
              <a:rPr lang="en-IN" dirty="0">
                <a:latin typeface="Cambria" panose="02040503050406030204" pitchFamily="18" charset="0"/>
                <a:ea typeface="Cambria" panose="02040503050406030204" pitchFamily="18" charset="0"/>
                <a:cs typeface="Posterama" panose="020B0504020200020000" pitchFamily="34" charset="0"/>
              </a:rPr>
              <a:t>months consistently shows lower sales rate are December , April, July because of Holiday season, Financial constraints and bad Weather.</a:t>
            </a:r>
          </a:p>
        </p:txBody>
      </p:sp>
      <p:sp>
        <p:nvSpPr>
          <p:cNvPr id="2" name="Rectangle: Top Corners Rounded 1">
            <a:extLst>
              <a:ext uri="{FF2B5EF4-FFF2-40B4-BE49-F238E27FC236}">
                <a16:creationId xmlns:a16="http://schemas.microsoft.com/office/drawing/2014/main" id="{27F67AC7-593D-258D-0558-832D5EEEBC24}"/>
              </a:ext>
            </a:extLst>
          </p:cNvPr>
          <p:cNvSpPr/>
          <p:nvPr/>
        </p:nvSpPr>
        <p:spPr>
          <a:xfrm>
            <a:off x="637031" y="1641604"/>
            <a:ext cx="4816601" cy="2136298"/>
          </a:xfrm>
          <a:prstGeom prst="round2Same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rtlCol="0" anchor="ctr"/>
          <a:lstStyle/>
          <a:p>
            <a:pPr marL="0" indent="0">
              <a:lnSpc>
                <a:spcPct val="100000"/>
              </a:lnSpc>
              <a:spcBef>
                <a:spcPts val="0"/>
              </a:spcBef>
              <a:buFontTx/>
              <a:buNone/>
            </a:pPr>
            <a:r>
              <a:rPr lang="en-IN" sz="1800" dirty="0">
                <a:latin typeface="Cambria" panose="02040503050406030204" pitchFamily="18" charset="0"/>
                <a:ea typeface="Cambria" panose="02040503050406030204" pitchFamily="18" charset="0"/>
                <a:cs typeface="Posterama" panose="020B0504020200020000" pitchFamily="34" charset="0"/>
              </a:rPr>
              <a:t>Top 5 Districts that shows maximum sales:</a:t>
            </a:r>
          </a:p>
          <a:p>
            <a:pPr marL="285750" indent="-285750">
              <a:lnSpc>
                <a:spcPct val="100000"/>
              </a:lnSpc>
              <a:spcBef>
                <a:spcPts val="0"/>
              </a:spcBef>
              <a:buFont typeface="Wingdings" panose="05000000000000000000" pitchFamily="2" charset="2"/>
              <a:buChar char="Ø"/>
            </a:pPr>
            <a:r>
              <a:rPr lang="en-IN" sz="1800" dirty="0">
                <a:latin typeface="Cambria" panose="02040503050406030204" pitchFamily="18" charset="0"/>
                <a:ea typeface="Cambria" panose="02040503050406030204" pitchFamily="18" charset="0"/>
                <a:cs typeface="Posterama" panose="020B0504020200020000" pitchFamily="34" charset="0"/>
              </a:rPr>
              <a:t>Hyderabad  -  1 M</a:t>
            </a:r>
          </a:p>
          <a:p>
            <a:pPr marL="285750" indent="-285750">
              <a:lnSpc>
                <a:spcPct val="100000"/>
              </a:lnSpc>
              <a:spcBef>
                <a:spcPts val="0"/>
              </a:spcBef>
              <a:buFont typeface="Wingdings" panose="05000000000000000000" pitchFamily="2" charset="2"/>
              <a:buChar char="Ø"/>
            </a:pPr>
            <a:r>
              <a:rPr lang="en-IN" dirty="0" err="1">
                <a:latin typeface="Cambria" panose="02040503050406030204" pitchFamily="18" charset="0"/>
                <a:ea typeface="Cambria" panose="02040503050406030204" pitchFamily="18" charset="0"/>
                <a:cs typeface="Posterama" panose="020B0504020200020000" pitchFamily="34" charset="0"/>
              </a:rPr>
              <a:t>Medchal</a:t>
            </a:r>
            <a:r>
              <a:rPr lang="en-IN" dirty="0">
                <a:latin typeface="Cambria" panose="02040503050406030204" pitchFamily="18" charset="0"/>
                <a:ea typeface="Cambria" panose="02040503050406030204" pitchFamily="18" charset="0"/>
                <a:cs typeface="Posterama" panose="020B0504020200020000" pitchFamily="34" charset="0"/>
              </a:rPr>
              <a:t> </a:t>
            </a:r>
            <a:r>
              <a:rPr lang="en-IN" dirty="0" err="1">
                <a:latin typeface="Cambria" panose="02040503050406030204" pitchFamily="18" charset="0"/>
                <a:ea typeface="Cambria" panose="02040503050406030204" pitchFamily="18" charset="0"/>
                <a:cs typeface="Posterama" panose="020B0504020200020000" pitchFamily="34" charset="0"/>
              </a:rPr>
              <a:t>Malkajgiri</a:t>
            </a:r>
            <a:r>
              <a:rPr lang="en-IN" dirty="0">
                <a:latin typeface="Cambria" panose="02040503050406030204" pitchFamily="18" charset="0"/>
                <a:ea typeface="Cambria" panose="02040503050406030204" pitchFamily="18" charset="0"/>
                <a:cs typeface="Posterama" panose="020B0504020200020000" pitchFamily="34" charset="0"/>
              </a:rPr>
              <a:t> -  992 k</a:t>
            </a:r>
          </a:p>
          <a:p>
            <a:pPr marL="285750" indent="-285750">
              <a:lnSpc>
                <a:spcPct val="1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cs typeface="Posterama" panose="020B0504020200020000" pitchFamily="34" charset="0"/>
              </a:rPr>
              <a:t>Ranga Reddy  -  926 k </a:t>
            </a:r>
          </a:p>
          <a:p>
            <a:pPr marL="285750" indent="-285750">
              <a:lnSpc>
                <a:spcPct val="1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cs typeface="Posterama" panose="020B0504020200020000" pitchFamily="34" charset="0"/>
              </a:rPr>
              <a:t>Sanga Reddy – 275 k</a:t>
            </a:r>
          </a:p>
          <a:p>
            <a:pPr marL="285750" indent="-285750">
              <a:lnSpc>
                <a:spcPct val="100000"/>
              </a:lnSpc>
              <a:spcBef>
                <a:spcPts val="0"/>
              </a:spcBef>
              <a:buFont typeface="Wingdings" panose="05000000000000000000" pitchFamily="2" charset="2"/>
              <a:buChar char="Ø"/>
            </a:pPr>
            <a:r>
              <a:rPr lang="en-IN" sz="1800" dirty="0">
                <a:latin typeface="Cambria" panose="02040503050406030204" pitchFamily="18" charset="0"/>
                <a:ea typeface="Cambria" panose="02040503050406030204" pitchFamily="18" charset="0"/>
                <a:cs typeface="Posterama" panose="020B0504020200020000" pitchFamily="34" charset="0"/>
              </a:rPr>
              <a:t>Niza</a:t>
            </a:r>
            <a:r>
              <a:rPr lang="en-IN" dirty="0">
                <a:latin typeface="Cambria" panose="02040503050406030204" pitchFamily="18" charset="0"/>
                <a:ea typeface="Cambria" panose="02040503050406030204" pitchFamily="18" charset="0"/>
                <a:cs typeface="Posterama" panose="020B0504020200020000" pitchFamily="34" charset="0"/>
              </a:rPr>
              <a:t>mabad – 236 k </a:t>
            </a:r>
          </a:p>
          <a:p>
            <a:pPr algn="ctr"/>
            <a:endParaRPr lang="en-IN" dirty="0"/>
          </a:p>
        </p:txBody>
      </p:sp>
      <p:sp>
        <p:nvSpPr>
          <p:cNvPr id="4" name="Rectangle 3">
            <a:extLst>
              <a:ext uri="{FF2B5EF4-FFF2-40B4-BE49-F238E27FC236}">
                <a16:creationId xmlns:a16="http://schemas.microsoft.com/office/drawing/2014/main" id="{CC930CCA-A90E-4F4C-946C-1BFF42503549}"/>
              </a:ext>
            </a:extLst>
          </p:cNvPr>
          <p:cNvSpPr/>
          <p:nvPr/>
        </p:nvSpPr>
        <p:spPr>
          <a:xfrm>
            <a:off x="534717" y="4279209"/>
            <a:ext cx="10851420" cy="187437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1381292956"/>
      </p:ext>
    </p:extLst>
  </p:cSld>
  <p:clrMapOvr>
    <a:masterClrMapping/>
  </p:clrMapOvr>
  <mc:AlternateContent xmlns:mc="http://schemas.openxmlformats.org/markup-compatibility/2006" xmlns:p14="http://schemas.microsoft.com/office/powerpoint/2010/main">
    <mc:Choice Requires="p14">
      <p:transition spd="slow" p14:dur="2000" advTm="110366"/>
    </mc:Choice>
    <mc:Fallback xmlns="">
      <p:transition spd="slow" advTm="1103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484632" y="496686"/>
            <a:ext cx="10889796" cy="1032709"/>
          </a:xfrm>
        </p:spPr>
        <p:txBody>
          <a:bodyPr/>
          <a:lstStyle/>
          <a:p>
            <a:r>
              <a:rPr lang="en-US" sz="1800" dirty="0">
                <a:latin typeface="Cambria" panose="02040503050406030204" pitchFamily="18" charset="0"/>
                <a:ea typeface="Cambria" panose="02040503050406030204" pitchFamily="18" charset="0"/>
              </a:rPr>
              <a:t>How does the distribution of vehicles vary by vehicle class (Motorcycle, Motorcar, Autorickshaw, Agriculture) across different districts? Are there any districts with a predominant preference for a specific vehicle class? Consider FY 2022 for analysis. </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Telangana Growth Analysis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graphicFrame>
        <p:nvGraphicFramePr>
          <p:cNvPr id="6" name="Chart 5">
            <a:extLst>
              <a:ext uri="{FF2B5EF4-FFF2-40B4-BE49-F238E27FC236}">
                <a16:creationId xmlns:a16="http://schemas.microsoft.com/office/drawing/2014/main" id="{073B2377-51B7-1E82-6DD4-DD6BFADFBFE1}"/>
              </a:ext>
            </a:extLst>
          </p:cNvPr>
          <p:cNvGraphicFramePr/>
          <p:nvPr>
            <p:extLst>
              <p:ext uri="{D42A27DB-BD31-4B8C-83A1-F6EECF244321}">
                <p14:modId xmlns:p14="http://schemas.microsoft.com/office/powerpoint/2010/main" val="2075819187"/>
              </p:ext>
            </p:extLst>
          </p:nvPr>
        </p:nvGraphicFramePr>
        <p:xfrm>
          <a:off x="349087" y="1603983"/>
          <a:ext cx="6885193" cy="4303203"/>
        </p:xfrm>
        <a:graphic>
          <a:graphicData uri="http://schemas.openxmlformats.org/drawingml/2006/chart">
            <c:chart xmlns:c="http://schemas.openxmlformats.org/drawingml/2006/chart" xmlns:r="http://schemas.openxmlformats.org/officeDocument/2006/relationships" r:id="rId4"/>
          </a:graphicData>
        </a:graphic>
      </p:graphicFrame>
      <p:sp>
        <p:nvSpPr>
          <p:cNvPr id="10" name="Oval 9">
            <a:extLst>
              <a:ext uri="{FF2B5EF4-FFF2-40B4-BE49-F238E27FC236}">
                <a16:creationId xmlns:a16="http://schemas.microsoft.com/office/drawing/2014/main" id="{8E2C76B8-CF75-1494-EF48-A38B6FFA1DD5}"/>
              </a:ext>
            </a:extLst>
          </p:cNvPr>
          <p:cNvSpPr/>
          <p:nvPr/>
        </p:nvSpPr>
        <p:spPr>
          <a:xfrm>
            <a:off x="6945163" y="2092239"/>
            <a:ext cx="4707598" cy="2636087"/>
          </a:xfrm>
          <a:prstGeom prst="ellipse">
            <a:avLst/>
          </a:prstGeom>
          <a:solidFill>
            <a:schemeClr val="accent2">
              <a:alpha val="50000"/>
            </a:schemeClr>
          </a:solidFill>
          <a:ln>
            <a:noFill/>
          </a:ln>
          <a:effectLst>
            <a:reflection blurRad="6350" stA="52000" endA="300" endPos="35000" dir="5400000" sy="-100000" algn="bl" rotWithShape="0"/>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accent2">
                    <a:lumMod val="75000"/>
                  </a:schemeClr>
                </a:solidFill>
                <a:latin typeface="Cambria" panose="02040503050406030204" pitchFamily="18" charset="0"/>
                <a:ea typeface="Cambria" panose="02040503050406030204" pitchFamily="18" charset="0"/>
              </a:rPr>
              <a:t>Hyderabad is the district with the highest number of vehicles registered in all four vehicle classes. This is because Hyderabad is the most populous district in Telangana and it is also the most developed district</a:t>
            </a:r>
            <a:endParaRPr lang="en-IN" dirty="0">
              <a:solidFill>
                <a:schemeClr val="accent2">
                  <a:lumMod val="75000"/>
                </a:schemeClr>
              </a:solidFill>
              <a:highlight>
                <a:srgbClr val="D6E0EB"/>
              </a:highlight>
              <a:latin typeface="Cambria" panose="02040503050406030204" pitchFamily="18" charset="0"/>
              <a:ea typeface="Cambria" panose="02040503050406030204" pitchFamily="18" charset="0"/>
              <a:cs typeface="Posterama" panose="020B0504020200020000" pitchFamily="34" charset="0"/>
            </a:endParaRPr>
          </a:p>
        </p:txBody>
      </p:sp>
    </p:spTree>
    <p:custDataLst>
      <p:tags r:id="rId1"/>
    </p:custDataLst>
    <p:extLst>
      <p:ext uri="{BB962C8B-B14F-4D97-AF65-F5344CB8AC3E}">
        <p14:creationId xmlns:p14="http://schemas.microsoft.com/office/powerpoint/2010/main" val="808538989"/>
      </p:ext>
    </p:extLst>
  </p:cSld>
  <p:clrMapOvr>
    <a:masterClrMapping/>
  </p:clrMapOvr>
  <mc:AlternateContent xmlns:mc="http://schemas.openxmlformats.org/markup-compatibility/2006" xmlns:p14="http://schemas.microsoft.com/office/powerpoint/2010/main">
    <mc:Choice Requires="p14">
      <p:transition spd="slow" p14:dur="2000" advTm="30675"/>
    </mc:Choice>
    <mc:Fallback xmlns="">
      <p:transition spd="slow" advTm="306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Telangana Growth Analysis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12</a:t>
            </a:fld>
            <a:endParaRPr lang="en-US" altLang="zh-CN" dirty="0"/>
          </a:p>
        </p:txBody>
      </p:sp>
      <p:graphicFrame>
        <p:nvGraphicFramePr>
          <p:cNvPr id="13" name="Chart 12">
            <a:extLst>
              <a:ext uri="{FF2B5EF4-FFF2-40B4-BE49-F238E27FC236}">
                <a16:creationId xmlns:a16="http://schemas.microsoft.com/office/drawing/2014/main" id="{768E9E8D-6AAB-E97D-6DA5-45A091822149}"/>
              </a:ext>
            </a:extLst>
          </p:cNvPr>
          <p:cNvGraphicFramePr/>
          <p:nvPr>
            <p:extLst>
              <p:ext uri="{D42A27DB-BD31-4B8C-83A1-F6EECF244321}">
                <p14:modId xmlns:p14="http://schemas.microsoft.com/office/powerpoint/2010/main" val="4198888354"/>
              </p:ext>
            </p:extLst>
          </p:nvPr>
        </p:nvGraphicFramePr>
        <p:xfrm>
          <a:off x="4728903" y="454106"/>
          <a:ext cx="3697162" cy="19547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35998FA6-068F-4012-7FE1-24A0C35ED894}"/>
              </a:ext>
            </a:extLst>
          </p:cNvPr>
          <p:cNvGraphicFramePr/>
          <p:nvPr>
            <p:extLst>
              <p:ext uri="{D42A27DB-BD31-4B8C-83A1-F6EECF244321}">
                <p14:modId xmlns:p14="http://schemas.microsoft.com/office/powerpoint/2010/main" val="268413658"/>
              </p:ext>
            </p:extLst>
          </p:nvPr>
        </p:nvGraphicFramePr>
        <p:xfrm>
          <a:off x="-210386" y="376248"/>
          <a:ext cx="4939289" cy="195478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Chart 14">
            <a:extLst>
              <a:ext uri="{FF2B5EF4-FFF2-40B4-BE49-F238E27FC236}">
                <a16:creationId xmlns:a16="http://schemas.microsoft.com/office/drawing/2014/main" id="{FE5642EC-0105-F697-BCF6-984E0872182C}"/>
              </a:ext>
            </a:extLst>
          </p:cNvPr>
          <p:cNvGraphicFramePr/>
          <p:nvPr>
            <p:extLst>
              <p:ext uri="{D42A27DB-BD31-4B8C-83A1-F6EECF244321}">
                <p14:modId xmlns:p14="http://schemas.microsoft.com/office/powerpoint/2010/main" val="2655028717"/>
              </p:ext>
            </p:extLst>
          </p:nvPr>
        </p:nvGraphicFramePr>
        <p:xfrm>
          <a:off x="416433" y="2876972"/>
          <a:ext cx="3948328" cy="249712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hart 15">
            <a:extLst>
              <a:ext uri="{FF2B5EF4-FFF2-40B4-BE49-F238E27FC236}">
                <a16:creationId xmlns:a16="http://schemas.microsoft.com/office/drawing/2014/main" id="{9A09A44F-17C6-9C8C-B4EE-83E131E4695E}"/>
              </a:ext>
            </a:extLst>
          </p:cNvPr>
          <p:cNvGraphicFramePr/>
          <p:nvPr>
            <p:extLst>
              <p:ext uri="{D42A27DB-BD31-4B8C-83A1-F6EECF244321}">
                <p14:modId xmlns:p14="http://schemas.microsoft.com/office/powerpoint/2010/main" val="2089454774"/>
              </p:ext>
            </p:extLst>
          </p:nvPr>
        </p:nvGraphicFramePr>
        <p:xfrm>
          <a:off x="8189968" y="397462"/>
          <a:ext cx="3697162" cy="1954780"/>
        </p:xfrm>
        <a:graphic>
          <a:graphicData uri="http://schemas.openxmlformats.org/drawingml/2006/chart">
            <c:chart xmlns:c="http://schemas.openxmlformats.org/drawingml/2006/chart" xmlns:r="http://schemas.openxmlformats.org/officeDocument/2006/relationships" r:id="rId7"/>
          </a:graphicData>
        </a:graphic>
      </p:graphicFrame>
      <p:sp>
        <p:nvSpPr>
          <p:cNvPr id="20" name="Rectangle: Rounded Corners 19">
            <a:extLst>
              <a:ext uri="{FF2B5EF4-FFF2-40B4-BE49-F238E27FC236}">
                <a16:creationId xmlns:a16="http://schemas.microsoft.com/office/drawing/2014/main" id="{60AD18CF-6B98-BE97-56D6-504235A3A336}"/>
              </a:ext>
            </a:extLst>
          </p:cNvPr>
          <p:cNvSpPr/>
          <p:nvPr/>
        </p:nvSpPr>
        <p:spPr>
          <a:xfrm>
            <a:off x="4834992" y="2620984"/>
            <a:ext cx="6709952" cy="3328194"/>
          </a:xfrm>
          <a:prstGeom prst="roundRect">
            <a:avLst/>
          </a:prstGeom>
          <a:solidFill>
            <a:schemeClr val="accent4">
              <a:alpha val="50000"/>
            </a:schemeClr>
          </a:solidFill>
          <a:ln>
            <a:noFill/>
          </a:ln>
          <a:effectLst>
            <a:outerShdw blurRad="190500" dist="228600" dir="2700000" algn="ctr">
              <a:srgbClr val="000000">
                <a:alpha val="30000"/>
              </a:srgbClr>
            </a:outerShdw>
          </a:effectLst>
          <a:scene3d>
            <a:camera prst="orthographicFront"/>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buFont typeface="Arial" panose="020B0604020202020204" pitchFamily="34" charset="0"/>
              <a:buChar char="•"/>
            </a:pPr>
            <a:r>
              <a:rPr lang="en-US" dirty="0">
                <a:solidFill>
                  <a:srgbClr val="1F1F1F"/>
                </a:solidFill>
                <a:latin typeface="Cambria" panose="02040503050406030204" pitchFamily="18" charset="0"/>
                <a:ea typeface="Cambria" panose="02040503050406030204" pitchFamily="18" charset="0"/>
              </a:rPr>
              <a:t>The number of motorcycle registrations has increased in  districts. This is because motorcycles are the most affordable and fuel-efficient mode of transportation.</a:t>
            </a:r>
          </a:p>
          <a:p>
            <a:pPr>
              <a:buFont typeface="Arial" panose="020B0604020202020204" pitchFamily="34" charset="0"/>
              <a:buChar char="•"/>
            </a:pPr>
            <a:r>
              <a:rPr lang="en-US" dirty="0">
                <a:solidFill>
                  <a:srgbClr val="1F1F1F"/>
                </a:solidFill>
                <a:latin typeface="Cambria" panose="02040503050406030204" pitchFamily="18" charset="0"/>
                <a:ea typeface="Cambria" panose="02040503050406030204" pitchFamily="18" charset="0"/>
              </a:rPr>
              <a:t>The number of autorickshaw registrations has increased in the urban districts. This is because autorickshaws are a popular mode of transportation for short distances.</a:t>
            </a:r>
          </a:p>
          <a:p>
            <a:pPr>
              <a:buFont typeface="Arial" panose="020B0604020202020204" pitchFamily="34" charset="0"/>
              <a:buChar char="•"/>
            </a:pPr>
            <a:r>
              <a:rPr lang="en-US" dirty="0">
                <a:solidFill>
                  <a:srgbClr val="1F1F1F"/>
                </a:solidFill>
                <a:latin typeface="Cambria" panose="02040503050406030204" pitchFamily="18" charset="0"/>
                <a:ea typeface="Cambria" panose="02040503050406030204" pitchFamily="18" charset="0"/>
              </a:rPr>
              <a:t>The district with the predominant preference of Agriculture Vehicle is Nalgonda &amp; </a:t>
            </a:r>
            <a:r>
              <a:rPr lang="en-US" dirty="0" err="1">
                <a:solidFill>
                  <a:srgbClr val="1F1F1F"/>
                </a:solidFill>
                <a:latin typeface="Cambria" panose="02040503050406030204" pitchFamily="18" charset="0"/>
                <a:ea typeface="Cambria" panose="02040503050406030204" pitchFamily="18" charset="0"/>
              </a:rPr>
              <a:t>Siddipet</a:t>
            </a:r>
            <a:r>
              <a:rPr lang="en-US" dirty="0">
                <a:solidFill>
                  <a:srgbClr val="1F1F1F"/>
                </a:solidFill>
                <a:latin typeface="Cambria" panose="02040503050406030204" pitchFamily="18" charset="0"/>
                <a:ea typeface="Cambria" panose="02040503050406030204" pitchFamily="18" charset="0"/>
              </a:rPr>
              <a:t>. Nalgonda has the highest number of agriculture vehicles registered, which is a reflection of the agricultural nature of the district.</a:t>
            </a:r>
          </a:p>
          <a:p>
            <a:pPr algn="ctr"/>
            <a:endParaRPr lang="en-IN" dirty="0"/>
          </a:p>
        </p:txBody>
      </p:sp>
    </p:spTree>
    <p:custDataLst>
      <p:tags r:id="rId1"/>
    </p:custDataLst>
    <p:extLst>
      <p:ext uri="{BB962C8B-B14F-4D97-AF65-F5344CB8AC3E}">
        <p14:creationId xmlns:p14="http://schemas.microsoft.com/office/powerpoint/2010/main" val="2762203402"/>
      </p:ext>
    </p:extLst>
  </p:cSld>
  <p:clrMapOvr>
    <a:masterClrMapping/>
  </p:clrMapOvr>
  <mc:AlternateContent xmlns:mc="http://schemas.openxmlformats.org/markup-compatibility/2006" xmlns:p14="http://schemas.microsoft.com/office/powerpoint/2010/main">
    <mc:Choice Requires="p14">
      <p:transition spd="slow" p14:dur="2000" advTm="62862"/>
    </mc:Choice>
    <mc:Fallback xmlns="">
      <p:transition spd="slow" advTm="628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474734" y="326845"/>
            <a:ext cx="11232634" cy="789251"/>
          </a:xfrm>
        </p:spPr>
        <p:txBody>
          <a:bodyPr/>
          <a:lstStyle/>
          <a:p>
            <a:r>
              <a:rPr lang="en-US" sz="1800" dirty="0">
                <a:latin typeface="Cambria" panose="02040503050406030204" pitchFamily="18" charset="0"/>
                <a:ea typeface="Cambria" panose="02040503050406030204" pitchFamily="18" charset="0"/>
                <a:cs typeface="Calibri" panose="020F0502020204030204" pitchFamily="34" charset="0"/>
              </a:rPr>
              <a:t>List down the top 3 and bottom 3 districts that have shown the highest and lowest vehicle sales growth during FY 2022 compared to FY 2021? (Consider and compare categories: Petrol, Diesel and Electric)</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Telangana Growth Analysis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13</a:t>
            </a:fld>
            <a:endParaRPr lang="en-US" altLang="zh-CN" dirty="0"/>
          </a:p>
        </p:txBody>
      </p:sp>
      <p:graphicFrame>
        <p:nvGraphicFramePr>
          <p:cNvPr id="30" name="Chart 29">
            <a:extLst>
              <a:ext uri="{FF2B5EF4-FFF2-40B4-BE49-F238E27FC236}">
                <a16:creationId xmlns:a16="http://schemas.microsoft.com/office/drawing/2014/main" id="{4243E2FD-1478-F45A-A86F-EB27F495A6A2}"/>
              </a:ext>
            </a:extLst>
          </p:cNvPr>
          <p:cNvGraphicFramePr/>
          <p:nvPr>
            <p:extLst>
              <p:ext uri="{D42A27DB-BD31-4B8C-83A1-F6EECF244321}">
                <p14:modId xmlns:p14="http://schemas.microsoft.com/office/powerpoint/2010/main" val="1634155967"/>
              </p:ext>
            </p:extLst>
          </p:nvPr>
        </p:nvGraphicFramePr>
        <p:xfrm>
          <a:off x="310196" y="3754704"/>
          <a:ext cx="5232848" cy="269051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1" name="Chart 30">
            <a:extLst>
              <a:ext uri="{FF2B5EF4-FFF2-40B4-BE49-F238E27FC236}">
                <a16:creationId xmlns:a16="http://schemas.microsoft.com/office/drawing/2014/main" id="{F57FCCDE-2EA1-BCA5-5010-662F5086FE43}"/>
              </a:ext>
            </a:extLst>
          </p:cNvPr>
          <p:cNvGraphicFramePr/>
          <p:nvPr>
            <p:extLst>
              <p:ext uri="{D42A27DB-BD31-4B8C-83A1-F6EECF244321}">
                <p14:modId xmlns:p14="http://schemas.microsoft.com/office/powerpoint/2010/main" val="505982598"/>
              </p:ext>
            </p:extLst>
          </p:nvPr>
        </p:nvGraphicFramePr>
        <p:xfrm>
          <a:off x="434273" y="1238533"/>
          <a:ext cx="4984694" cy="2690519"/>
        </p:xfrm>
        <a:graphic>
          <a:graphicData uri="http://schemas.openxmlformats.org/drawingml/2006/chart">
            <c:chart xmlns:c="http://schemas.openxmlformats.org/drawingml/2006/chart" xmlns:r="http://schemas.openxmlformats.org/officeDocument/2006/relationships" r:id="rId5"/>
          </a:graphicData>
        </a:graphic>
      </p:graphicFrame>
      <p:sp>
        <p:nvSpPr>
          <p:cNvPr id="2" name="Rectangle: Rounded Corners 1">
            <a:extLst>
              <a:ext uri="{FF2B5EF4-FFF2-40B4-BE49-F238E27FC236}">
                <a16:creationId xmlns:a16="http://schemas.microsoft.com/office/drawing/2014/main" id="{125FC8AA-2FDE-B84F-9AE9-A8555AA70C19}"/>
              </a:ext>
            </a:extLst>
          </p:cNvPr>
          <p:cNvSpPr/>
          <p:nvPr/>
        </p:nvSpPr>
        <p:spPr>
          <a:xfrm>
            <a:off x="5360328" y="1284307"/>
            <a:ext cx="6347040" cy="2308324"/>
          </a:xfrm>
          <a:prstGeom prst="roundRect">
            <a:avLst/>
          </a:prstGeom>
          <a:solidFill>
            <a:schemeClr val="accent4">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r>
              <a:rPr lang="en-US" dirty="0">
                <a:solidFill>
                  <a:srgbClr val="1F1F1F"/>
                </a:solidFill>
                <a:latin typeface="Cambria" panose="02040503050406030204" pitchFamily="18" charset="0"/>
                <a:ea typeface="Cambria" panose="02040503050406030204" pitchFamily="18" charset="0"/>
              </a:rPr>
              <a:t>The top 3 districts are Hyderabad, Ranga Reddy, and </a:t>
            </a:r>
            <a:r>
              <a:rPr lang="en-US" dirty="0" err="1">
                <a:solidFill>
                  <a:srgbClr val="1F1F1F"/>
                </a:solidFill>
                <a:latin typeface="Cambria" panose="02040503050406030204" pitchFamily="18" charset="0"/>
                <a:ea typeface="Cambria" panose="02040503050406030204" pitchFamily="18" charset="0"/>
              </a:rPr>
              <a:t>Medchal-Malkajgiri</a:t>
            </a:r>
            <a:r>
              <a:rPr lang="en-US" b="1" dirty="0">
                <a:solidFill>
                  <a:srgbClr val="1F1F1F"/>
                </a:solidFill>
                <a:latin typeface="Cambria" panose="02040503050406030204" pitchFamily="18" charset="0"/>
                <a:ea typeface="Cambria" panose="02040503050406030204" pitchFamily="18" charset="0"/>
              </a:rPr>
              <a:t>. </a:t>
            </a:r>
            <a:r>
              <a:rPr lang="en-US" dirty="0">
                <a:solidFill>
                  <a:srgbClr val="1F1F1F"/>
                </a:solidFill>
                <a:latin typeface="Cambria" panose="02040503050406030204" pitchFamily="18" charset="0"/>
                <a:ea typeface="Cambria" panose="02040503050406030204" pitchFamily="18" charset="0"/>
              </a:rPr>
              <a:t>This shows that these districts are the most attractive for vehicle sales in Telangana.</a:t>
            </a:r>
          </a:p>
          <a:p>
            <a:r>
              <a:rPr lang="en-US" b="1" u="sng" dirty="0">
                <a:solidFill>
                  <a:srgbClr val="1F1F1F"/>
                </a:solidFill>
                <a:latin typeface="Cambria" panose="02040503050406030204" pitchFamily="18" charset="0"/>
                <a:ea typeface="Cambria" panose="02040503050406030204" pitchFamily="18" charset="0"/>
              </a:rPr>
              <a:t>Factors:</a:t>
            </a:r>
          </a:p>
          <a:p>
            <a:pPr marL="285750" indent="-285750">
              <a:buFont typeface="Arial" panose="020B0604020202020204" pitchFamily="34" charset="0"/>
              <a:buChar char="•"/>
            </a:pPr>
            <a:r>
              <a:rPr lang="en-US" dirty="0">
                <a:solidFill>
                  <a:srgbClr val="1F1F1F"/>
                </a:solidFill>
                <a:latin typeface="Cambria" panose="02040503050406030204" pitchFamily="18" charset="0"/>
                <a:ea typeface="Cambria" panose="02040503050406030204" pitchFamily="18" charset="0"/>
              </a:rPr>
              <a:t>Presence of a large population</a:t>
            </a:r>
          </a:p>
          <a:p>
            <a:pPr marL="285750" indent="-285750">
              <a:buFont typeface="Arial" panose="020B0604020202020204" pitchFamily="34" charset="0"/>
              <a:buChar char="•"/>
            </a:pPr>
            <a:r>
              <a:rPr lang="en-US" dirty="0">
                <a:solidFill>
                  <a:srgbClr val="1F1F1F"/>
                </a:solidFill>
                <a:latin typeface="Cambria" panose="02040503050406030204" pitchFamily="18" charset="0"/>
                <a:ea typeface="Cambria" panose="02040503050406030204" pitchFamily="18" charset="0"/>
              </a:rPr>
              <a:t>The availability of infrastructure and </a:t>
            </a:r>
          </a:p>
          <a:p>
            <a:pPr marL="285750" indent="-285750">
              <a:buFont typeface="Arial" panose="020B0604020202020204" pitchFamily="34" charset="0"/>
              <a:buChar char="•"/>
            </a:pPr>
            <a:r>
              <a:rPr lang="en-US" dirty="0">
                <a:solidFill>
                  <a:srgbClr val="1F1F1F"/>
                </a:solidFill>
                <a:latin typeface="Cambria" panose="02040503050406030204" pitchFamily="18" charset="0"/>
                <a:ea typeface="Cambria" panose="02040503050406030204" pitchFamily="18" charset="0"/>
              </a:rPr>
              <a:t>The economic conditions of the district.</a:t>
            </a:r>
          </a:p>
          <a:p>
            <a:pPr algn="ctr"/>
            <a:endParaRPr lang="en-IN" dirty="0"/>
          </a:p>
        </p:txBody>
      </p:sp>
      <p:sp>
        <p:nvSpPr>
          <p:cNvPr id="4" name="Rectangle: Rounded Corners 3">
            <a:extLst>
              <a:ext uri="{FF2B5EF4-FFF2-40B4-BE49-F238E27FC236}">
                <a16:creationId xmlns:a16="http://schemas.microsoft.com/office/drawing/2014/main" id="{121EFFDB-AD08-AD7A-FA96-BEE8442E9E72}"/>
              </a:ext>
            </a:extLst>
          </p:cNvPr>
          <p:cNvSpPr/>
          <p:nvPr/>
        </p:nvSpPr>
        <p:spPr>
          <a:xfrm>
            <a:off x="5346369" y="3929052"/>
            <a:ext cx="6306392" cy="2433892"/>
          </a:xfrm>
          <a:prstGeom prst="roundRect">
            <a:avLst/>
          </a:prstGeom>
          <a:solidFill>
            <a:schemeClr val="accent3">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r>
              <a:rPr lang="en-US" dirty="0">
                <a:solidFill>
                  <a:srgbClr val="1F1F1F"/>
                </a:solidFill>
                <a:latin typeface="Cambria" panose="02040503050406030204" pitchFamily="18" charset="0"/>
                <a:ea typeface="Cambria" panose="02040503050406030204" pitchFamily="18" charset="0"/>
              </a:rPr>
              <a:t>The bottom 3 districts are </a:t>
            </a:r>
            <a:r>
              <a:rPr lang="en-US" dirty="0" err="1">
                <a:solidFill>
                  <a:srgbClr val="1F1F1F"/>
                </a:solidFill>
                <a:latin typeface="Cambria" panose="02040503050406030204" pitchFamily="18" charset="0"/>
                <a:ea typeface="Cambria" panose="02040503050406030204" pitchFamily="18" charset="0"/>
              </a:rPr>
              <a:t>Wanaparthy</a:t>
            </a:r>
            <a:r>
              <a:rPr lang="en-US" dirty="0">
                <a:solidFill>
                  <a:srgbClr val="1F1F1F"/>
                </a:solidFill>
                <a:latin typeface="Cambria" panose="02040503050406030204" pitchFamily="18" charset="0"/>
                <a:ea typeface="Cambria" panose="02040503050406030204" pitchFamily="18" charset="0"/>
              </a:rPr>
              <a:t>, </a:t>
            </a:r>
            <a:r>
              <a:rPr lang="en-US" dirty="0" err="1">
                <a:solidFill>
                  <a:srgbClr val="1F1F1F"/>
                </a:solidFill>
                <a:latin typeface="Cambria" panose="02040503050406030204" pitchFamily="18" charset="0"/>
                <a:ea typeface="Cambria" panose="02040503050406030204" pitchFamily="18" charset="0"/>
              </a:rPr>
              <a:t>Rajanna</a:t>
            </a:r>
            <a:r>
              <a:rPr lang="en-US" dirty="0">
                <a:solidFill>
                  <a:srgbClr val="1F1F1F"/>
                </a:solidFill>
                <a:latin typeface="Cambria" panose="02040503050406030204" pitchFamily="18" charset="0"/>
                <a:ea typeface="Cambria" panose="02040503050406030204" pitchFamily="18" charset="0"/>
              </a:rPr>
              <a:t> </a:t>
            </a:r>
            <a:r>
              <a:rPr lang="en-US" dirty="0" err="1">
                <a:solidFill>
                  <a:srgbClr val="1F1F1F"/>
                </a:solidFill>
                <a:latin typeface="Cambria" panose="02040503050406030204" pitchFamily="18" charset="0"/>
                <a:ea typeface="Cambria" panose="02040503050406030204" pitchFamily="18" charset="0"/>
              </a:rPr>
              <a:t>Sircilla</a:t>
            </a:r>
            <a:r>
              <a:rPr lang="en-US" dirty="0">
                <a:solidFill>
                  <a:srgbClr val="1F1F1F"/>
                </a:solidFill>
                <a:latin typeface="Cambria" panose="02040503050406030204" pitchFamily="18" charset="0"/>
                <a:ea typeface="Cambria" panose="02040503050406030204" pitchFamily="18" charset="0"/>
              </a:rPr>
              <a:t> and </a:t>
            </a:r>
            <a:r>
              <a:rPr lang="en-US" dirty="0" err="1">
                <a:solidFill>
                  <a:srgbClr val="1F1F1F"/>
                </a:solidFill>
                <a:latin typeface="Cambria" panose="02040503050406030204" pitchFamily="18" charset="0"/>
                <a:ea typeface="Cambria" panose="02040503050406030204" pitchFamily="18" charset="0"/>
              </a:rPr>
              <a:t>Kumurambheem</a:t>
            </a:r>
            <a:r>
              <a:rPr lang="en-US" dirty="0">
                <a:solidFill>
                  <a:srgbClr val="1F1F1F"/>
                </a:solidFill>
                <a:latin typeface="Cambria" panose="02040503050406030204" pitchFamily="18" charset="0"/>
                <a:ea typeface="Cambria" panose="02040503050406030204" pitchFamily="18" charset="0"/>
              </a:rPr>
              <a:t>. This shows that these districts are the least attractive for vehicle sales in Telangana. </a:t>
            </a:r>
            <a:endParaRPr lang="en-US" b="1" i="1" dirty="0">
              <a:solidFill>
                <a:srgbClr val="1F1F1F"/>
              </a:solidFill>
              <a:latin typeface="Cambria" panose="02040503050406030204" pitchFamily="18" charset="0"/>
              <a:ea typeface="Cambria" panose="02040503050406030204" pitchFamily="18" charset="0"/>
            </a:endParaRPr>
          </a:p>
          <a:p>
            <a:r>
              <a:rPr lang="en-US" b="1" u="sng" dirty="0">
                <a:solidFill>
                  <a:srgbClr val="1F1F1F"/>
                </a:solidFill>
                <a:latin typeface="Cambria" panose="02040503050406030204" pitchFamily="18" charset="0"/>
                <a:ea typeface="Cambria" panose="02040503050406030204" pitchFamily="18" charset="0"/>
              </a:rPr>
              <a:t>Factors:</a:t>
            </a:r>
          </a:p>
          <a:p>
            <a:pPr marL="285750" indent="-285750">
              <a:buFont typeface="Arial" panose="020B0604020202020204" pitchFamily="34" charset="0"/>
              <a:buChar char="•"/>
            </a:pPr>
            <a:r>
              <a:rPr lang="en-US" dirty="0">
                <a:solidFill>
                  <a:srgbClr val="1F1F1F"/>
                </a:solidFill>
                <a:latin typeface="Cambria" panose="02040503050406030204" pitchFamily="18" charset="0"/>
                <a:ea typeface="Cambria" panose="02040503050406030204" pitchFamily="18" charset="0"/>
              </a:rPr>
              <a:t>The lack of infrastructure </a:t>
            </a:r>
          </a:p>
          <a:p>
            <a:pPr marL="285750" indent="-285750">
              <a:buFont typeface="Arial" panose="020B0604020202020204" pitchFamily="34" charset="0"/>
              <a:buChar char="•"/>
            </a:pPr>
            <a:r>
              <a:rPr lang="en-US" dirty="0">
                <a:solidFill>
                  <a:srgbClr val="1F1F1F"/>
                </a:solidFill>
                <a:latin typeface="Cambria" panose="02040503050406030204" pitchFamily="18" charset="0"/>
                <a:ea typeface="Cambria" panose="02040503050406030204" pitchFamily="18" charset="0"/>
              </a:rPr>
              <a:t>The poor economic conditions of the district and </a:t>
            </a:r>
          </a:p>
          <a:p>
            <a:pPr marL="285750" indent="-285750">
              <a:buFont typeface="Arial" panose="020B0604020202020204" pitchFamily="34" charset="0"/>
              <a:buChar char="•"/>
            </a:pPr>
            <a:r>
              <a:rPr lang="en-US" dirty="0">
                <a:solidFill>
                  <a:srgbClr val="1F1F1F"/>
                </a:solidFill>
                <a:latin typeface="Cambria" panose="02040503050406030204" pitchFamily="18" charset="0"/>
                <a:ea typeface="Cambria" panose="02040503050406030204" pitchFamily="18" charset="0"/>
              </a:rPr>
              <a:t>The low population density</a:t>
            </a:r>
            <a:r>
              <a:rPr lang="en-US" b="1" i="1" u="sng" dirty="0">
                <a:solidFill>
                  <a:srgbClr val="1F1F1F"/>
                </a:solidFill>
                <a:latin typeface="Cambria" panose="02040503050406030204" pitchFamily="18" charset="0"/>
                <a:ea typeface="Cambria" panose="02040503050406030204" pitchFamily="18" charset="0"/>
              </a:rPr>
              <a:t>.</a:t>
            </a:r>
          </a:p>
          <a:p>
            <a:pPr algn="ctr"/>
            <a:endParaRPr lang="en-IN" dirty="0"/>
          </a:p>
        </p:txBody>
      </p:sp>
    </p:spTree>
    <p:custDataLst>
      <p:tags r:id="rId1"/>
    </p:custDataLst>
    <p:extLst>
      <p:ext uri="{BB962C8B-B14F-4D97-AF65-F5344CB8AC3E}">
        <p14:creationId xmlns:p14="http://schemas.microsoft.com/office/powerpoint/2010/main" val="583190901"/>
      </p:ext>
    </p:extLst>
  </p:cSld>
  <p:clrMapOvr>
    <a:masterClrMapping/>
  </p:clrMapOvr>
  <mc:AlternateContent xmlns:mc="http://schemas.openxmlformats.org/markup-compatibility/2006" xmlns:p14="http://schemas.microsoft.com/office/powerpoint/2010/main">
    <mc:Choice Requires="p14">
      <p:transition spd="slow" p14:dur="2000" advTm="48439"/>
    </mc:Choice>
    <mc:Fallback xmlns="">
      <p:transition spd="slow" advTm="484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0" grpId="0">
        <p:bldAsOne/>
      </p:bldGraphic>
      <p:bldGraphic spid="31" grpId="0">
        <p:bldAsOne/>
      </p:bldGraphic>
      <p:bldP spid="2"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Telangana Growth Analysis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14</a:t>
            </a:fld>
            <a:endParaRPr lang="en-US" altLang="zh-CN" dirty="0"/>
          </a:p>
        </p:txBody>
      </p:sp>
      <p:graphicFrame>
        <p:nvGraphicFramePr>
          <p:cNvPr id="23" name="Table 23">
            <a:extLst>
              <a:ext uri="{FF2B5EF4-FFF2-40B4-BE49-F238E27FC236}">
                <a16:creationId xmlns:a16="http://schemas.microsoft.com/office/drawing/2014/main" id="{AC25644F-FD43-86EA-592A-442B9FFEF547}"/>
              </a:ext>
            </a:extLst>
          </p:cNvPr>
          <p:cNvGraphicFramePr>
            <a:graphicFrameLocks noGrp="1"/>
          </p:cNvGraphicFramePr>
          <p:nvPr>
            <p:extLst>
              <p:ext uri="{D42A27DB-BD31-4B8C-83A1-F6EECF244321}">
                <p14:modId xmlns:p14="http://schemas.microsoft.com/office/powerpoint/2010/main" val="1474992103"/>
              </p:ext>
            </p:extLst>
          </p:nvPr>
        </p:nvGraphicFramePr>
        <p:xfrm>
          <a:off x="330024" y="2281330"/>
          <a:ext cx="4659908" cy="1602748"/>
        </p:xfrm>
        <a:graphic>
          <a:graphicData uri="http://schemas.openxmlformats.org/drawingml/2006/table">
            <a:tbl>
              <a:tblPr firstRow="1" bandRow="1">
                <a:tableStyleId>{5C22544A-7EE6-4342-B048-85BDC9FD1C3A}</a:tableStyleId>
              </a:tblPr>
              <a:tblGrid>
                <a:gridCol w="1164977">
                  <a:extLst>
                    <a:ext uri="{9D8B030D-6E8A-4147-A177-3AD203B41FA5}">
                      <a16:colId xmlns:a16="http://schemas.microsoft.com/office/drawing/2014/main" val="2689393387"/>
                    </a:ext>
                  </a:extLst>
                </a:gridCol>
                <a:gridCol w="1164977">
                  <a:extLst>
                    <a:ext uri="{9D8B030D-6E8A-4147-A177-3AD203B41FA5}">
                      <a16:colId xmlns:a16="http://schemas.microsoft.com/office/drawing/2014/main" val="2010316518"/>
                    </a:ext>
                  </a:extLst>
                </a:gridCol>
                <a:gridCol w="1164977">
                  <a:extLst>
                    <a:ext uri="{9D8B030D-6E8A-4147-A177-3AD203B41FA5}">
                      <a16:colId xmlns:a16="http://schemas.microsoft.com/office/drawing/2014/main" val="1497484079"/>
                    </a:ext>
                  </a:extLst>
                </a:gridCol>
                <a:gridCol w="1164977">
                  <a:extLst>
                    <a:ext uri="{9D8B030D-6E8A-4147-A177-3AD203B41FA5}">
                      <a16:colId xmlns:a16="http://schemas.microsoft.com/office/drawing/2014/main" val="1682928431"/>
                    </a:ext>
                  </a:extLst>
                </a:gridCol>
              </a:tblGrid>
              <a:tr h="400687">
                <a:tc>
                  <a:txBody>
                    <a:bodyPr/>
                    <a:lstStyle/>
                    <a:p>
                      <a:r>
                        <a:rPr lang="en-IN" dirty="0"/>
                        <a:t>FY</a:t>
                      </a:r>
                    </a:p>
                  </a:txBody>
                  <a:tcPr/>
                </a:tc>
                <a:tc>
                  <a:txBody>
                    <a:bodyPr/>
                    <a:lstStyle/>
                    <a:p>
                      <a:r>
                        <a:rPr lang="en-IN" dirty="0"/>
                        <a:t>2021</a:t>
                      </a:r>
                    </a:p>
                  </a:txBody>
                  <a:tcPr/>
                </a:tc>
                <a:tc>
                  <a:txBody>
                    <a:bodyPr/>
                    <a:lstStyle/>
                    <a:p>
                      <a:r>
                        <a:rPr lang="en-IN" dirty="0"/>
                        <a:t>2022</a:t>
                      </a:r>
                    </a:p>
                  </a:txBody>
                  <a:tcPr/>
                </a:tc>
                <a:tc>
                  <a:txBody>
                    <a:bodyPr/>
                    <a:lstStyle/>
                    <a:p>
                      <a:r>
                        <a:rPr lang="en-IN" dirty="0"/>
                        <a:t>GR%</a:t>
                      </a:r>
                    </a:p>
                  </a:txBody>
                  <a:tcPr/>
                </a:tc>
                <a:extLst>
                  <a:ext uri="{0D108BD9-81ED-4DB2-BD59-A6C34878D82A}">
                    <a16:rowId xmlns:a16="http://schemas.microsoft.com/office/drawing/2014/main" val="3629237884"/>
                  </a:ext>
                </a:extLst>
              </a:tr>
              <a:tr h="400687">
                <a:tc>
                  <a:txBody>
                    <a:bodyPr/>
                    <a:lstStyle/>
                    <a:p>
                      <a:r>
                        <a:rPr lang="en-IN" dirty="0"/>
                        <a:t>Diesel</a:t>
                      </a:r>
                    </a:p>
                  </a:txBody>
                  <a:tcPr/>
                </a:tc>
                <a:tc>
                  <a:txBody>
                    <a:bodyPr/>
                    <a:lstStyle/>
                    <a:p>
                      <a:r>
                        <a:rPr lang="en-IN" dirty="0"/>
                        <a:t>27k</a:t>
                      </a:r>
                    </a:p>
                  </a:txBody>
                  <a:tcPr/>
                </a:tc>
                <a:tc>
                  <a:txBody>
                    <a:bodyPr/>
                    <a:lstStyle/>
                    <a:p>
                      <a:r>
                        <a:rPr lang="en-IN" dirty="0"/>
                        <a:t>28k</a:t>
                      </a:r>
                    </a:p>
                  </a:txBody>
                  <a:tcPr/>
                </a:tc>
                <a:tc>
                  <a:txBody>
                    <a:bodyPr/>
                    <a:lstStyle/>
                    <a:p>
                      <a:r>
                        <a:rPr lang="en-IN" dirty="0"/>
                        <a:t>1.61%</a:t>
                      </a:r>
                    </a:p>
                  </a:txBody>
                  <a:tcPr/>
                </a:tc>
                <a:extLst>
                  <a:ext uri="{0D108BD9-81ED-4DB2-BD59-A6C34878D82A}">
                    <a16:rowId xmlns:a16="http://schemas.microsoft.com/office/drawing/2014/main" val="3460114421"/>
                  </a:ext>
                </a:extLst>
              </a:tr>
              <a:tr h="400687">
                <a:tc>
                  <a:txBody>
                    <a:bodyPr/>
                    <a:lstStyle/>
                    <a:p>
                      <a:r>
                        <a:rPr lang="en-IN" dirty="0"/>
                        <a:t>Electric</a:t>
                      </a:r>
                    </a:p>
                  </a:txBody>
                  <a:tcPr/>
                </a:tc>
                <a:tc>
                  <a:txBody>
                    <a:bodyPr/>
                    <a:lstStyle/>
                    <a:p>
                      <a:r>
                        <a:rPr lang="en-IN" dirty="0"/>
                        <a:t>7k</a:t>
                      </a:r>
                    </a:p>
                  </a:txBody>
                  <a:tcPr/>
                </a:tc>
                <a:tc>
                  <a:txBody>
                    <a:bodyPr/>
                    <a:lstStyle/>
                    <a:p>
                      <a:r>
                        <a:rPr lang="en-IN" dirty="0"/>
                        <a:t>13k</a:t>
                      </a:r>
                    </a:p>
                  </a:txBody>
                  <a:tcPr/>
                </a:tc>
                <a:tc>
                  <a:txBody>
                    <a:bodyPr/>
                    <a:lstStyle/>
                    <a:p>
                      <a:r>
                        <a:rPr lang="en-IN" dirty="0"/>
                        <a:t>93.5%</a:t>
                      </a:r>
                    </a:p>
                  </a:txBody>
                  <a:tcPr/>
                </a:tc>
                <a:extLst>
                  <a:ext uri="{0D108BD9-81ED-4DB2-BD59-A6C34878D82A}">
                    <a16:rowId xmlns:a16="http://schemas.microsoft.com/office/drawing/2014/main" val="2440340693"/>
                  </a:ext>
                </a:extLst>
              </a:tr>
              <a:tr h="400687">
                <a:tc>
                  <a:txBody>
                    <a:bodyPr/>
                    <a:lstStyle/>
                    <a:p>
                      <a:r>
                        <a:rPr lang="en-IN" dirty="0"/>
                        <a:t>Petrol</a:t>
                      </a:r>
                    </a:p>
                  </a:txBody>
                  <a:tcPr/>
                </a:tc>
                <a:tc>
                  <a:txBody>
                    <a:bodyPr/>
                    <a:lstStyle/>
                    <a:p>
                      <a:r>
                        <a:rPr lang="en-IN" dirty="0"/>
                        <a:t>201k</a:t>
                      </a:r>
                    </a:p>
                  </a:txBody>
                  <a:tcPr/>
                </a:tc>
                <a:tc>
                  <a:txBody>
                    <a:bodyPr/>
                    <a:lstStyle/>
                    <a:p>
                      <a:r>
                        <a:rPr lang="en-IN" dirty="0"/>
                        <a:t>200k</a:t>
                      </a:r>
                    </a:p>
                  </a:txBody>
                  <a:tcPr/>
                </a:tc>
                <a:tc>
                  <a:txBody>
                    <a:bodyPr/>
                    <a:lstStyle/>
                    <a:p>
                      <a:r>
                        <a:rPr lang="en-IN" dirty="0"/>
                        <a:t>-0.7%</a:t>
                      </a:r>
                    </a:p>
                  </a:txBody>
                  <a:tcPr/>
                </a:tc>
                <a:extLst>
                  <a:ext uri="{0D108BD9-81ED-4DB2-BD59-A6C34878D82A}">
                    <a16:rowId xmlns:a16="http://schemas.microsoft.com/office/drawing/2014/main" val="2849910561"/>
                  </a:ext>
                </a:extLst>
              </a:tr>
            </a:tbl>
          </a:graphicData>
        </a:graphic>
      </p:graphicFrame>
      <p:graphicFrame>
        <p:nvGraphicFramePr>
          <p:cNvPr id="24" name="Table 23">
            <a:extLst>
              <a:ext uri="{FF2B5EF4-FFF2-40B4-BE49-F238E27FC236}">
                <a16:creationId xmlns:a16="http://schemas.microsoft.com/office/drawing/2014/main" id="{0EA93F5E-055F-90AF-84B6-224586A1B975}"/>
              </a:ext>
            </a:extLst>
          </p:cNvPr>
          <p:cNvGraphicFramePr>
            <a:graphicFrameLocks noGrp="1"/>
          </p:cNvGraphicFramePr>
          <p:nvPr>
            <p:extLst>
              <p:ext uri="{D42A27DB-BD31-4B8C-83A1-F6EECF244321}">
                <p14:modId xmlns:p14="http://schemas.microsoft.com/office/powerpoint/2010/main" val="3892048694"/>
              </p:ext>
            </p:extLst>
          </p:nvPr>
        </p:nvGraphicFramePr>
        <p:xfrm>
          <a:off x="330024" y="4231372"/>
          <a:ext cx="4659908" cy="1567821"/>
        </p:xfrm>
        <a:graphic>
          <a:graphicData uri="http://schemas.openxmlformats.org/drawingml/2006/table">
            <a:tbl>
              <a:tblPr firstRow="1" bandRow="1">
                <a:tableStyleId>{7DF18680-E054-41AD-8BC1-D1AEF772440D}</a:tableStyleId>
              </a:tblPr>
              <a:tblGrid>
                <a:gridCol w="1164977">
                  <a:extLst>
                    <a:ext uri="{9D8B030D-6E8A-4147-A177-3AD203B41FA5}">
                      <a16:colId xmlns:a16="http://schemas.microsoft.com/office/drawing/2014/main" val="2689393387"/>
                    </a:ext>
                  </a:extLst>
                </a:gridCol>
                <a:gridCol w="1164977">
                  <a:extLst>
                    <a:ext uri="{9D8B030D-6E8A-4147-A177-3AD203B41FA5}">
                      <a16:colId xmlns:a16="http://schemas.microsoft.com/office/drawing/2014/main" val="2010316518"/>
                    </a:ext>
                  </a:extLst>
                </a:gridCol>
                <a:gridCol w="1164977">
                  <a:extLst>
                    <a:ext uri="{9D8B030D-6E8A-4147-A177-3AD203B41FA5}">
                      <a16:colId xmlns:a16="http://schemas.microsoft.com/office/drawing/2014/main" val="1497484079"/>
                    </a:ext>
                  </a:extLst>
                </a:gridCol>
                <a:gridCol w="1164977">
                  <a:extLst>
                    <a:ext uri="{9D8B030D-6E8A-4147-A177-3AD203B41FA5}">
                      <a16:colId xmlns:a16="http://schemas.microsoft.com/office/drawing/2014/main" val="1682928431"/>
                    </a:ext>
                  </a:extLst>
                </a:gridCol>
              </a:tblGrid>
              <a:tr h="0">
                <a:tc>
                  <a:txBody>
                    <a:bodyPr/>
                    <a:lstStyle/>
                    <a:p>
                      <a:r>
                        <a:rPr lang="en-IN" dirty="0"/>
                        <a:t>FY</a:t>
                      </a:r>
                    </a:p>
                  </a:txBody>
                  <a:tcPr/>
                </a:tc>
                <a:tc>
                  <a:txBody>
                    <a:bodyPr/>
                    <a:lstStyle/>
                    <a:p>
                      <a:r>
                        <a:rPr lang="en-IN" dirty="0"/>
                        <a:t>2021</a:t>
                      </a:r>
                    </a:p>
                  </a:txBody>
                  <a:tcPr/>
                </a:tc>
                <a:tc>
                  <a:txBody>
                    <a:bodyPr/>
                    <a:lstStyle/>
                    <a:p>
                      <a:r>
                        <a:rPr lang="en-IN" dirty="0"/>
                        <a:t>2022</a:t>
                      </a:r>
                    </a:p>
                  </a:txBody>
                  <a:tcPr/>
                </a:tc>
                <a:tc>
                  <a:txBody>
                    <a:bodyPr/>
                    <a:lstStyle/>
                    <a:p>
                      <a:r>
                        <a:rPr lang="en-IN" dirty="0"/>
                        <a:t>GR%</a:t>
                      </a:r>
                    </a:p>
                  </a:txBody>
                  <a:tcPr/>
                </a:tc>
                <a:extLst>
                  <a:ext uri="{0D108BD9-81ED-4DB2-BD59-A6C34878D82A}">
                    <a16:rowId xmlns:a16="http://schemas.microsoft.com/office/drawing/2014/main" val="3629237884"/>
                  </a:ext>
                </a:extLst>
              </a:tr>
              <a:tr h="400687">
                <a:tc>
                  <a:txBody>
                    <a:bodyPr/>
                    <a:lstStyle/>
                    <a:p>
                      <a:r>
                        <a:rPr lang="en-IN" dirty="0"/>
                        <a:t>Diesel</a:t>
                      </a:r>
                    </a:p>
                  </a:txBody>
                  <a:tcPr/>
                </a:tc>
                <a:tc>
                  <a:txBody>
                    <a:bodyPr/>
                    <a:lstStyle/>
                    <a:p>
                      <a:r>
                        <a:rPr lang="en-IN" dirty="0"/>
                        <a:t>25k</a:t>
                      </a:r>
                    </a:p>
                  </a:txBody>
                  <a:tcPr/>
                </a:tc>
                <a:tc>
                  <a:txBody>
                    <a:bodyPr/>
                    <a:lstStyle/>
                    <a:p>
                      <a:r>
                        <a:rPr lang="en-IN" dirty="0"/>
                        <a:t>28k</a:t>
                      </a:r>
                    </a:p>
                  </a:txBody>
                  <a:tcPr/>
                </a:tc>
                <a:tc>
                  <a:txBody>
                    <a:bodyPr/>
                    <a:lstStyle/>
                    <a:p>
                      <a:r>
                        <a:rPr lang="en-IN" dirty="0"/>
                        <a:t>12.7%</a:t>
                      </a:r>
                    </a:p>
                  </a:txBody>
                  <a:tcPr/>
                </a:tc>
                <a:extLst>
                  <a:ext uri="{0D108BD9-81ED-4DB2-BD59-A6C34878D82A}">
                    <a16:rowId xmlns:a16="http://schemas.microsoft.com/office/drawing/2014/main" val="3460114421"/>
                  </a:ext>
                </a:extLst>
              </a:tr>
              <a:tr h="400687">
                <a:tc>
                  <a:txBody>
                    <a:bodyPr/>
                    <a:lstStyle/>
                    <a:p>
                      <a:r>
                        <a:rPr lang="en-IN" dirty="0"/>
                        <a:t>Electric</a:t>
                      </a:r>
                    </a:p>
                  </a:txBody>
                  <a:tcPr/>
                </a:tc>
                <a:tc>
                  <a:txBody>
                    <a:bodyPr/>
                    <a:lstStyle/>
                    <a:p>
                      <a:r>
                        <a:rPr lang="en-IN" dirty="0"/>
                        <a:t>6k</a:t>
                      </a:r>
                    </a:p>
                  </a:txBody>
                  <a:tcPr/>
                </a:tc>
                <a:tc>
                  <a:txBody>
                    <a:bodyPr/>
                    <a:lstStyle/>
                    <a:p>
                      <a:r>
                        <a:rPr lang="en-IN" dirty="0"/>
                        <a:t>14k</a:t>
                      </a:r>
                    </a:p>
                  </a:txBody>
                  <a:tcPr/>
                </a:tc>
                <a:tc>
                  <a:txBody>
                    <a:bodyPr/>
                    <a:lstStyle/>
                    <a:p>
                      <a:r>
                        <a:rPr lang="en-IN" dirty="0"/>
                        <a:t>130%</a:t>
                      </a:r>
                    </a:p>
                  </a:txBody>
                  <a:tcPr/>
                </a:tc>
                <a:extLst>
                  <a:ext uri="{0D108BD9-81ED-4DB2-BD59-A6C34878D82A}">
                    <a16:rowId xmlns:a16="http://schemas.microsoft.com/office/drawing/2014/main" val="2440340693"/>
                  </a:ext>
                </a:extLst>
              </a:tr>
              <a:tr h="400687">
                <a:tc>
                  <a:txBody>
                    <a:bodyPr/>
                    <a:lstStyle/>
                    <a:p>
                      <a:r>
                        <a:rPr lang="en-IN" dirty="0"/>
                        <a:t>Petrol</a:t>
                      </a:r>
                    </a:p>
                  </a:txBody>
                  <a:tcPr/>
                </a:tc>
                <a:tc>
                  <a:txBody>
                    <a:bodyPr/>
                    <a:lstStyle/>
                    <a:p>
                      <a:r>
                        <a:rPr lang="en-IN" dirty="0"/>
                        <a:t>184k</a:t>
                      </a:r>
                    </a:p>
                  </a:txBody>
                  <a:tcPr/>
                </a:tc>
                <a:tc>
                  <a:txBody>
                    <a:bodyPr/>
                    <a:lstStyle/>
                    <a:p>
                      <a:r>
                        <a:rPr lang="en-IN" dirty="0"/>
                        <a:t>200k</a:t>
                      </a:r>
                    </a:p>
                  </a:txBody>
                  <a:tcPr/>
                </a:tc>
                <a:tc>
                  <a:txBody>
                    <a:bodyPr/>
                    <a:lstStyle/>
                    <a:p>
                      <a:r>
                        <a:rPr lang="en-IN" dirty="0"/>
                        <a:t>8.8%</a:t>
                      </a:r>
                    </a:p>
                  </a:txBody>
                  <a:tcPr/>
                </a:tc>
                <a:extLst>
                  <a:ext uri="{0D108BD9-81ED-4DB2-BD59-A6C34878D82A}">
                    <a16:rowId xmlns:a16="http://schemas.microsoft.com/office/drawing/2014/main" val="2849910561"/>
                  </a:ext>
                </a:extLst>
              </a:tr>
            </a:tbl>
          </a:graphicData>
        </a:graphic>
      </p:graphicFrame>
      <p:graphicFrame>
        <p:nvGraphicFramePr>
          <p:cNvPr id="25" name="Table 23">
            <a:extLst>
              <a:ext uri="{FF2B5EF4-FFF2-40B4-BE49-F238E27FC236}">
                <a16:creationId xmlns:a16="http://schemas.microsoft.com/office/drawing/2014/main" id="{2919E22B-593B-6820-0708-469B17DEB089}"/>
              </a:ext>
            </a:extLst>
          </p:cNvPr>
          <p:cNvGraphicFramePr>
            <a:graphicFrameLocks noGrp="1"/>
          </p:cNvGraphicFramePr>
          <p:nvPr>
            <p:extLst>
              <p:ext uri="{D42A27DB-BD31-4B8C-83A1-F6EECF244321}">
                <p14:modId xmlns:p14="http://schemas.microsoft.com/office/powerpoint/2010/main" val="484511481"/>
              </p:ext>
            </p:extLst>
          </p:nvPr>
        </p:nvGraphicFramePr>
        <p:xfrm>
          <a:off x="330024" y="315494"/>
          <a:ext cx="4616172" cy="1582036"/>
        </p:xfrm>
        <a:graphic>
          <a:graphicData uri="http://schemas.openxmlformats.org/drawingml/2006/table">
            <a:tbl>
              <a:tblPr firstRow="1" bandRow="1">
                <a:tableStyleId>{00A15C55-8517-42AA-B614-E9B94910E393}</a:tableStyleId>
              </a:tblPr>
              <a:tblGrid>
                <a:gridCol w="1154043">
                  <a:extLst>
                    <a:ext uri="{9D8B030D-6E8A-4147-A177-3AD203B41FA5}">
                      <a16:colId xmlns:a16="http://schemas.microsoft.com/office/drawing/2014/main" val="2689393387"/>
                    </a:ext>
                  </a:extLst>
                </a:gridCol>
                <a:gridCol w="1154043">
                  <a:extLst>
                    <a:ext uri="{9D8B030D-6E8A-4147-A177-3AD203B41FA5}">
                      <a16:colId xmlns:a16="http://schemas.microsoft.com/office/drawing/2014/main" val="2010316518"/>
                    </a:ext>
                  </a:extLst>
                </a:gridCol>
                <a:gridCol w="1154043">
                  <a:extLst>
                    <a:ext uri="{9D8B030D-6E8A-4147-A177-3AD203B41FA5}">
                      <a16:colId xmlns:a16="http://schemas.microsoft.com/office/drawing/2014/main" val="1497484079"/>
                    </a:ext>
                  </a:extLst>
                </a:gridCol>
                <a:gridCol w="1154043">
                  <a:extLst>
                    <a:ext uri="{9D8B030D-6E8A-4147-A177-3AD203B41FA5}">
                      <a16:colId xmlns:a16="http://schemas.microsoft.com/office/drawing/2014/main" val="1682928431"/>
                    </a:ext>
                  </a:extLst>
                </a:gridCol>
              </a:tblGrid>
              <a:tr h="277004">
                <a:tc>
                  <a:txBody>
                    <a:bodyPr/>
                    <a:lstStyle/>
                    <a:p>
                      <a:r>
                        <a:rPr lang="en-IN" dirty="0"/>
                        <a:t>FY</a:t>
                      </a:r>
                    </a:p>
                  </a:txBody>
                  <a:tcPr/>
                </a:tc>
                <a:tc>
                  <a:txBody>
                    <a:bodyPr/>
                    <a:lstStyle/>
                    <a:p>
                      <a:r>
                        <a:rPr lang="en-IN" dirty="0"/>
                        <a:t>2021</a:t>
                      </a:r>
                    </a:p>
                  </a:txBody>
                  <a:tcPr/>
                </a:tc>
                <a:tc>
                  <a:txBody>
                    <a:bodyPr/>
                    <a:lstStyle/>
                    <a:p>
                      <a:r>
                        <a:rPr lang="en-IN" dirty="0"/>
                        <a:t>2022</a:t>
                      </a:r>
                    </a:p>
                  </a:txBody>
                  <a:tcPr/>
                </a:tc>
                <a:tc>
                  <a:txBody>
                    <a:bodyPr/>
                    <a:lstStyle/>
                    <a:p>
                      <a:r>
                        <a:rPr lang="en-IN" dirty="0"/>
                        <a:t>GR%</a:t>
                      </a:r>
                    </a:p>
                  </a:txBody>
                  <a:tcPr/>
                </a:tc>
                <a:extLst>
                  <a:ext uri="{0D108BD9-81ED-4DB2-BD59-A6C34878D82A}">
                    <a16:rowId xmlns:a16="http://schemas.microsoft.com/office/drawing/2014/main" val="3629237884"/>
                  </a:ext>
                </a:extLst>
              </a:tr>
              <a:tr h="277004">
                <a:tc>
                  <a:txBody>
                    <a:bodyPr/>
                    <a:lstStyle/>
                    <a:p>
                      <a:r>
                        <a:rPr lang="en-IN" dirty="0"/>
                        <a:t>Diesel</a:t>
                      </a:r>
                    </a:p>
                  </a:txBody>
                  <a:tcPr/>
                </a:tc>
                <a:tc>
                  <a:txBody>
                    <a:bodyPr/>
                    <a:lstStyle/>
                    <a:p>
                      <a:r>
                        <a:rPr lang="en-IN" dirty="0"/>
                        <a:t>21k</a:t>
                      </a:r>
                    </a:p>
                  </a:txBody>
                  <a:tcPr/>
                </a:tc>
                <a:tc>
                  <a:txBody>
                    <a:bodyPr/>
                    <a:lstStyle/>
                    <a:p>
                      <a:r>
                        <a:rPr lang="en-IN" dirty="0"/>
                        <a:t>20k</a:t>
                      </a:r>
                    </a:p>
                  </a:txBody>
                  <a:tcPr/>
                </a:tc>
                <a:tc>
                  <a:txBody>
                    <a:bodyPr/>
                    <a:lstStyle/>
                    <a:p>
                      <a:r>
                        <a:rPr lang="en-IN" dirty="0"/>
                        <a:t>-5.26%</a:t>
                      </a:r>
                    </a:p>
                  </a:txBody>
                  <a:tcPr/>
                </a:tc>
                <a:extLst>
                  <a:ext uri="{0D108BD9-81ED-4DB2-BD59-A6C34878D82A}">
                    <a16:rowId xmlns:a16="http://schemas.microsoft.com/office/drawing/2014/main" val="3460114421"/>
                  </a:ext>
                </a:extLst>
              </a:tr>
              <a:tr h="484756">
                <a:tc>
                  <a:txBody>
                    <a:bodyPr/>
                    <a:lstStyle/>
                    <a:p>
                      <a:r>
                        <a:rPr lang="en-IN" dirty="0"/>
                        <a:t>Electric</a:t>
                      </a:r>
                    </a:p>
                  </a:txBody>
                  <a:tcPr/>
                </a:tc>
                <a:tc>
                  <a:txBody>
                    <a:bodyPr/>
                    <a:lstStyle/>
                    <a:p>
                      <a:r>
                        <a:rPr lang="en-IN" dirty="0"/>
                        <a:t>9k</a:t>
                      </a:r>
                    </a:p>
                  </a:txBody>
                  <a:tcPr/>
                </a:tc>
                <a:tc>
                  <a:txBody>
                    <a:bodyPr/>
                    <a:lstStyle/>
                    <a:p>
                      <a:r>
                        <a:rPr lang="en-IN" dirty="0"/>
                        <a:t>20k</a:t>
                      </a:r>
                    </a:p>
                  </a:txBody>
                  <a:tcPr/>
                </a:tc>
                <a:tc>
                  <a:txBody>
                    <a:bodyPr/>
                    <a:lstStyle/>
                    <a:p>
                      <a:r>
                        <a:rPr lang="en-IN" dirty="0"/>
                        <a:t>122.22%</a:t>
                      </a:r>
                    </a:p>
                  </a:txBody>
                  <a:tcPr/>
                </a:tc>
                <a:extLst>
                  <a:ext uri="{0D108BD9-81ED-4DB2-BD59-A6C34878D82A}">
                    <a16:rowId xmlns:a16="http://schemas.microsoft.com/office/drawing/2014/main" val="2440340693"/>
                  </a:ext>
                </a:extLst>
              </a:tr>
              <a:tr h="277004">
                <a:tc>
                  <a:txBody>
                    <a:bodyPr/>
                    <a:lstStyle/>
                    <a:p>
                      <a:r>
                        <a:rPr lang="en-IN" dirty="0"/>
                        <a:t>Petrol</a:t>
                      </a:r>
                    </a:p>
                  </a:txBody>
                  <a:tcPr/>
                </a:tc>
                <a:tc>
                  <a:txBody>
                    <a:bodyPr/>
                    <a:lstStyle/>
                    <a:p>
                      <a:r>
                        <a:rPr lang="en-IN" dirty="0"/>
                        <a:t>229k</a:t>
                      </a:r>
                    </a:p>
                  </a:txBody>
                  <a:tcPr/>
                </a:tc>
                <a:tc>
                  <a:txBody>
                    <a:bodyPr/>
                    <a:lstStyle/>
                    <a:p>
                      <a:r>
                        <a:rPr lang="en-IN" dirty="0"/>
                        <a:t>231k</a:t>
                      </a:r>
                    </a:p>
                  </a:txBody>
                  <a:tcPr/>
                </a:tc>
                <a:tc>
                  <a:txBody>
                    <a:bodyPr/>
                    <a:lstStyle/>
                    <a:p>
                      <a:r>
                        <a:rPr lang="en-IN" dirty="0"/>
                        <a:t>0.92%</a:t>
                      </a:r>
                    </a:p>
                  </a:txBody>
                  <a:tcPr/>
                </a:tc>
                <a:extLst>
                  <a:ext uri="{0D108BD9-81ED-4DB2-BD59-A6C34878D82A}">
                    <a16:rowId xmlns:a16="http://schemas.microsoft.com/office/drawing/2014/main" val="2849910561"/>
                  </a:ext>
                </a:extLst>
              </a:tr>
            </a:tbl>
          </a:graphicData>
        </a:graphic>
      </p:graphicFrame>
      <p:sp>
        <p:nvSpPr>
          <p:cNvPr id="26" name="TextBox 25">
            <a:extLst>
              <a:ext uri="{FF2B5EF4-FFF2-40B4-BE49-F238E27FC236}">
                <a16:creationId xmlns:a16="http://schemas.microsoft.com/office/drawing/2014/main" id="{ED0C7D65-8270-17D6-AD69-49C9594F13B9}"/>
              </a:ext>
            </a:extLst>
          </p:cNvPr>
          <p:cNvSpPr txBox="1"/>
          <p:nvPr/>
        </p:nvSpPr>
        <p:spPr>
          <a:xfrm>
            <a:off x="9574226" y="315494"/>
            <a:ext cx="2617774" cy="461665"/>
          </a:xfrm>
          <a:prstGeom prst="rect">
            <a:avLst/>
          </a:prstGeom>
        </p:spPr>
        <p:txBody>
          <a:bodyPr wrap="square" rtlCol="0">
            <a:spAutoFit/>
          </a:bodyPr>
          <a:lstStyle/>
          <a:p>
            <a:pPr marL="0" indent="0" algn="ctr">
              <a:lnSpc>
                <a:spcPct val="100000"/>
              </a:lnSpc>
              <a:spcBef>
                <a:spcPts val="0"/>
              </a:spcBef>
              <a:buFontTx/>
              <a:buNone/>
            </a:pPr>
            <a:r>
              <a:rPr lang="en-IN" sz="2400" b="1" u="sng" dirty="0">
                <a:latin typeface="Cambria" panose="02040503050406030204" pitchFamily="18" charset="0"/>
                <a:ea typeface="Cambria" panose="02040503050406030204" pitchFamily="18" charset="0"/>
                <a:cs typeface="Posterama" panose="020B0504020200020000" pitchFamily="34" charset="0"/>
              </a:rPr>
              <a:t>Top 3 District</a:t>
            </a:r>
          </a:p>
        </p:txBody>
      </p:sp>
      <p:sp>
        <p:nvSpPr>
          <p:cNvPr id="9" name="Arrow: Left 8">
            <a:extLst>
              <a:ext uri="{FF2B5EF4-FFF2-40B4-BE49-F238E27FC236}">
                <a16:creationId xmlns:a16="http://schemas.microsoft.com/office/drawing/2014/main" id="{97C752EE-2837-D564-BDB2-87A34146CE41}"/>
              </a:ext>
            </a:extLst>
          </p:cNvPr>
          <p:cNvSpPr/>
          <p:nvPr/>
        </p:nvSpPr>
        <p:spPr>
          <a:xfrm>
            <a:off x="5116311" y="782649"/>
            <a:ext cx="1818746" cy="673668"/>
          </a:xfrm>
          <a:prstGeom prst="lef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b="1" dirty="0">
                <a:latin typeface="Cambria" panose="02040503050406030204" pitchFamily="18" charset="0"/>
                <a:ea typeface="Cambria" panose="02040503050406030204" pitchFamily="18" charset="0"/>
              </a:rPr>
              <a:t>Hyderabad</a:t>
            </a:r>
          </a:p>
        </p:txBody>
      </p:sp>
      <p:sp>
        <p:nvSpPr>
          <p:cNvPr id="10" name="Arrow: Left 9">
            <a:extLst>
              <a:ext uri="{FF2B5EF4-FFF2-40B4-BE49-F238E27FC236}">
                <a16:creationId xmlns:a16="http://schemas.microsoft.com/office/drawing/2014/main" id="{D30B8551-1F87-9637-E9AF-031FA122E659}"/>
              </a:ext>
            </a:extLst>
          </p:cNvPr>
          <p:cNvSpPr/>
          <p:nvPr/>
        </p:nvSpPr>
        <p:spPr>
          <a:xfrm>
            <a:off x="5089198" y="2741696"/>
            <a:ext cx="2443168" cy="744473"/>
          </a:xfrm>
          <a:prstGeom prst="lef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b="1" dirty="0" err="1">
                <a:latin typeface="Cambria" panose="02040503050406030204" pitchFamily="18" charset="0"/>
                <a:ea typeface="Cambria" panose="02040503050406030204" pitchFamily="18" charset="0"/>
              </a:rPr>
              <a:t>Medchal_Malkajgiri</a:t>
            </a:r>
            <a:endParaRPr lang="en-IN" b="1" dirty="0">
              <a:latin typeface="Cambria" panose="02040503050406030204" pitchFamily="18" charset="0"/>
              <a:ea typeface="Cambria" panose="02040503050406030204" pitchFamily="18" charset="0"/>
            </a:endParaRPr>
          </a:p>
        </p:txBody>
      </p:sp>
      <p:sp>
        <p:nvSpPr>
          <p:cNvPr id="11" name="Arrow: Left 10">
            <a:extLst>
              <a:ext uri="{FF2B5EF4-FFF2-40B4-BE49-F238E27FC236}">
                <a16:creationId xmlns:a16="http://schemas.microsoft.com/office/drawing/2014/main" id="{68C9E1E9-34F4-8C74-69EB-AAFAA7FF822D}"/>
              </a:ext>
            </a:extLst>
          </p:cNvPr>
          <p:cNvSpPr/>
          <p:nvPr/>
        </p:nvSpPr>
        <p:spPr>
          <a:xfrm>
            <a:off x="5116311" y="4610984"/>
            <a:ext cx="1959377" cy="744473"/>
          </a:xfrm>
          <a:prstGeom prst="lef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b="1" dirty="0" err="1">
                <a:latin typeface="Cambria" panose="02040503050406030204" pitchFamily="18" charset="0"/>
                <a:ea typeface="Cambria" panose="02040503050406030204" pitchFamily="18" charset="0"/>
              </a:rPr>
              <a:t>Rangareddy</a:t>
            </a:r>
            <a:endParaRPr lang="en-IN" b="1" dirty="0">
              <a:latin typeface="Cambria" panose="02040503050406030204" pitchFamily="18" charset="0"/>
              <a:ea typeface="Cambria" panose="02040503050406030204" pitchFamily="18" charset="0"/>
            </a:endParaRPr>
          </a:p>
        </p:txBody>
      </p:sp>
      <p:sp>
        <p:nvSpPr>
          <p:cNvPr id="12" name="Scroll: Vertical 11">
            <a:extLst>
              <a:ext uri="{FF2B5EF4-FFF2-40B4-BE49-F238E27FC236}">
                <a16:creationId xmlns:a16="http://schemas.microsoft.com/office/drawing/2014/main" id="{EC3DABDB-D330-BB9C-1C62-B00D16BA3A3A}"/>
              </a:ext>
            </a:extLst>
          </p:cNvPr>
          <p:cNvSpPr/>
          <p:nvPr/>
        </p:nvSpPr>
        <p:spPr>
          <a:xfrm>
            <a:off x="7138784" y="905394"/>
            <a:ext cx="5266306" cy="4645742"/>
          </a:xfrm>
          <a:prstGeom prst="verticalScroll">
            <a:avLst/>
          </a:prstGeom>
          <a:solidFill>
            <a:schemeClr val="accent3">
              <a:alpha val="50000"/>
            </a:schemeClr>
          </a:solidFill>
          <a:ln>
            <a:noFill/>
          </a:ln>
          <a:effectLst>
            <a:outerShdw blurRad="50800" dist="38100" dir="10800000" algn="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marL="342900" indent="-342900">
              <a:lnSpc>
                <a:spcPct val="100000"/>
              </a:lnSpc>
              <a:spcBef>
                <a:spcPts val="0"/>
              </a:spcBef>
              <a:buFont typeface="+mj-lt"/>
              <a:buAutoNum type="arabicPeriod"/>
            </a:pPr>
            <a:r>
              <a:rPr lang="en-US" b="0" i="0" dirty="0">
                <a:solidFill>
                  <a:srgbClr val="1F1F1F"/>
                </a:solidFill>
                <a:effectLst/>
                <a:latin typeface="Cambria" panose="02040503050406030204" pitchFamily="18" charset="0"/>
                <a:ea typeface="Cambria" panose="02040503050406030204" pitchFamily="18" charset="0"/>
              </a:rPr>
              <a:t>The growth in vehicle sales is higher in Hyderabad than in other districts.</a:t>
            </a:r>
          </a:p>
          <a:p>
            <a:pPr marL="342900" indent="-342900">
              <a:lnSpc>
                <a:spcPct val="100000"/>
              </a:lnSpc>
              <a:spcBef>
                <a:spcPts val="0"/>
              </a:spcBef>
              <a:buFont typeface="+mj-lt"/>
              <a:buAutoNum type="arabicPeriod"/>
            </a:pPr>
            <a:r>
              <a:rPr lang="en-US" b="0" i="0" dirty="0">
                <a:solidFill>
                  <a:srgbClr val="1F1F1F"/>
                </a:solidFill>
                <a:effectLst/>
                <a:latin typeface="Cambria" panose="02040503050406030204" pitchFamily="18" charset="0"/>
                <a:ea typeface="Cambria" panose="02040503050406030204" pitchFamily="18" charset="0"/>
              </a:rPr>
              <a:t>The growth in electric vehicle sales is higher than the growth in petrol and diesel vehicle sales in all district. This could be due to a number of factors, such as </a:t>
            </a:r>
          </a:p>
          <a:p>
            <a:pPr marL="285750" indent="-285750">
              <a:lnSpc>
                <a:spcPct val="100000"/>
              </a:lnSpc>
              <a:spcBef>
                <a:spcPts val="0"/>
              </a:spcBef>
              <a:buFont typeface="Arial" panose="020B0604020202020204" pitchFamily="34" charset="0"/>
              <a:buChar char="•"/>
            </a:pPr>
            <a:r>
              <a:rPr lang="en-US" dirty="0">
                <a:solidFill>
                  <a:srgbClr val="1F1F1F"/>
                </a:solidFill>
                <a:latin typeface="Cambria" panose="02040503050406030204" pitchFamily="18" charset="0"/>
                <a:ea typeface="Cambria" panose="02040503050406030204" pitchFamily="18" charset="0"/>
              </a:rPr>
              <a:t>T</a:t>
            </a:r>
            <a:r>
              <a:rPr lang="en-US" b="0" i="0" dirty="0">
                <a:solidFill>
                  <a:srgbClr val="1F1F1F"/>
                </a:solidFill>
                <a:effectLst/>
                <a:latin typeface="Cambria" panose="02040503050406030204" pitchFamily="18" charset="0"/>
                <a:ea typeface="Cambria" panose="02040503050406030204" pitchFamily="18" charset="0"/>
              </a:rPr>
              <a:t>he increasing awareness of the environmental benefits of electric vehicles.</a:t>
            </a:r>
          </a:p>
          <a:p>
            <a:pPr marL="285750" indent="-285750">
              <a:lnSpc>
                <a:spcPct val="100000"/>
              </a:lnSpc>
              <a:spcBef>
                <a:spcPts val="0"/>
              </a:spcBef>
              <a:buFont typeface="Arial" panose="020B0604020202020204" pitchFamily="34" charset="0"/>
              <a:buChar char="•"/>
            </a:pPr>
            <a:r>
              <a:rPr lang="en-US" dirty="0">
                <a:solidFill>
                  <a:srgbClr val="1F1F1F"/>
                </a:solidFill>
                <a:latin typeface="Cambria" panose="02040503050406030204" pitchFamily="18" charset="0"/>
                <a:ea typeface="Cambria" panose="02040503050406030204" pitchFamily="18" charset="0"/>
              </a:rPr>
              <a:t>T</a:t>
            </a:r>
            <a:r>
              <a:rPr lang="en-US" b="0" i="0" dirty="0">
                <a:solidFill>
                  <a:srgbClr val="1F1F1F"/>
                </a:solidFill>
                <a:effectLst/>
                <a:latin typeface="Cambria" panose="02040503050406030204" pitchFamily="18" charset="0"/>
                <a:ea typeface="Cambria" panose="02040503050406030204" pitchFamily="18" charset="0"/>
              </a:rPr>
              <a:t>he government's push for the adoption of electric vehicles.</a:t>
            </a:r>
            <a:endParaRPr lang="en-US" dirty="0">
              <a:solidFill>
                <a:srgbClr val="1F1F1F"/>
              </a:solidFill>
              <a:latin typeface="Cambria" panose="02040503050406030204" pitchFamily="18" charset="0"/>
              <a:ea typeface="Cambria" panose="02040503050406030204" pitchFamily="18" charset="0"/>
            </a:endParaRPr>
          </a:p>
          <a:p>
            <a:pPr algn="ctr"/>
            <a:endParaRPr lang="en-IN" dirty="0"/>
          </a:p>
        </p:txBody>
      </p:sp>
    </p:spTree>
    <p:custDataLst>
      <p:tags r:id="rId1"/>
    </p:custDataLst>
    <p:extLst>
      <p:ext uri="{BB962C8B-B14F-4D97-AF65-F5344CB8AC3E}">
        <p14:creationId xmlns:p14="http://schemas.microsoft.com/office/powerpoint/2010/main" val="902368792"/>
      </p:ext>
    </p:extLst>
  </p:cSld>
  <p:clrMapOvr>
    <a:masterClrMapping/>
  </p:clrMapOvr>
  <mc:AlternateContent xmlns:mc="http://schemas.openxmlformats.org/markup-compatibility/2006" xmlns:p14="http://schemas.microsoft.com/office/powerpoint/2010/main">
    <mc:Choice Requires="p14">
      <p:transition spd="slow" p14:dur="2000" advTm="40723"/>
    </mc:Choice>
    <mc:Fallback xmlns="">
      <p:transition spd="slow" advTm="40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Telangana Growth Analysis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15</a:t>
            </a:fld>
            <a:endParaRPr lang="en-US" altLang="zh-CN" dirty="0"/>
          </a:p>
        </p:txBody>
      </p:sp>
      <p:graphicFrame>
        <p:nvGraphicFramePr>
          <p:cNvPr id="23" name="Table 23">
            <a:extLst>
              <a:ext uri="{FF2B5EF4-FFF2-40B4-BE49-F238E27FC236}">
                <a16:creationId xmlns:a16="http://schemas.microsoft.com/office/drawing/2014/main" id="{AC25644F-FD43-86EA-592A-442B9FFEF547}"/>
              </a:ext>
            </a:extLst>
          </p:cNvPr>
          <p:cNvGraphicFramePr>
            <a:graphicFrameLocks noGrp="1"/>
          </p:cNvGraphicFramePr>
          <p:nvPr>
            <p:extLst>
              <p:ext uri="{D42A27DB-BD31-4B8C-83A1-F6EECF244321}">
                <p14:modId xmlns:p14="http://schemas.microsoft.com/office/powerpoint/2010/main" val="3452082585"/>
              </p:ext>
            </p:extLst>
          </p:nvPr>
        </p:nvGraphicFramePr>
        <p:xfrm>
          <a:off x="330024" y="2281330"/>
          <a:ext cx="4659908" cy="1602748"/>
        </p:xfrm>
        <a:graphic>
          <a:graphicData uri="http://schemas.openxmlformats.org/drawingml/2006/table">
            <a:tbl>
              <a:tblPr firstRow="1" bandRow="1">
                <a:tableStyleId>{5C22544A-7EE6-4342-B048-85BDC9FD1C3A}</a:tableStyleId>
              </a:tblPr>
              <a:tblGrid>
                <a:gridCol w="1164977">
                  <a:extLst>
                    <a:ext uri="{9D8B030D-6E8A-4147-A177-3AD203B41FA5}">
                      <a16:colId xmlns:a16="http://schemas.microsoft.com/office/drawing/2014/main" val="2689393387"/>
                    </a:ext>
                  </a:extLst>
                </a:gridCol>
                <a:gridCol w="1164977">
                  <a:extLst>
                    <a:ext uri="{9D8B030D-6E8A-4147-A177-3AD203B41FA5}">
                      <a16:colId xmlns:a16="http://schemas.microsoft.com/office/drawing/2014/main" val="2010316518"/>
                    </a:ext>
                  </a:extLst>
                </a:gridCol>
                <a:gridCol w="1164977">
                  <a:extLst>
                    <a:ext uri="{9D8B030D-6E8A-4147-A177-3AD203B41FA5}">
                      <a16:colId xmlns:a16="http://schemas.microsoft.com/office/drawing/2014/main" val="1497484079"/>
                    </a:ext>
                  </a:extLst>
                </a:gridCol>
                <a:gridCol w="1164977">
                  <a:extLst>
                    <a:ext uri="{9D8B030D-6E8A-4147-A177-3AD203B41FA5}">
                      <a16:colId xmlns:a16="http://schemas.microsoft.com/office/drawing/2014/main" val="1682928431"/>
                    </a:ext>
                  </a:extLst>
                </a:gridCol>
              </a:tblGrid>
              <a:tr h="400687">
                <a:tc>
                  <a:txBody>
                    <a:bodyPr/>
                    <a:lstStyle/>
                    <a:p>
                      <a:r>
                        <a:rPr lang="en-IN" dirty="0"/>
                        <a:t>FY</a:t>
                      </a:r>
                    </a:p>
                  </a:txBody>
                  <a:tcPr/>
                </a:tc>
                <a:tc>
                  <a:txBody>
                    <a:bodyPr/>
                    <a:lstStyle/>
                    <a:p>
                      <a:r>
                        <a:rPr lang="en-IN" dirty="0"/>
                        <a:t>2021</a:t>
                      </a:r>
                    </a:p>
                  </a:txBody>
                  <a:tcPr/>
                </a:tc>
                <a:tc>
                  <a:txBody>
                    <a:bodyPr/>
                    <a:lstStyle/>
                    <a:p>
                      <a:r>
                        <a:rPr lang="en-IN" dirty="0"/>
                        <a:t>2022</a:t>
                      </a:r>
                    </a:p>
                  </a:txBody>
                  <a:tcPr/>
                </a:tc>
                <a:tc>
                  <a:txBody>
                    <a:bodyPr/>
                    <a:lstStyle/>
                    <a:p>
                      <a:r>
                        <a:rPr lang="en-IN" dirty="0"/>
                        <a:t>GR%</a:t>
                      </a:r>
                    </a:p>
                  </a:txBody>
                  <a:tcPr/>
                </a:tc>
                <a:extLst>
                  <a:ext uri="{0D108BD9-81ED-4DB2-BD59-A6C34878D82A}">
                    <a16:rowId xmlns:a16="http://schemas.microsoft.com/office/drawing/2014/main" val="3629237884"/>
                  </a:ext>
                </a:extLst>
              </a:tr>
              <a:tr h="400687">
                <a:tc>
                  <a:txBody>
                    <a:bodyPr/>
                    <a:lstStyle/>
                    <a:p>
                      <a:r>
                        <a:rPr lang="en-IN" dirty="0"/>
                        <a:t>Diesel</a:t>
                      </a:r>
                    </a:p>
                  </a:txBody>
                  <a:tcPr/>
                </a:tc>
                <a:tc>
                  <a:txBody>
                    <a:bodyPr/>
                    <a:lstStyle/>
                    <a:p>
                      <a:r>
                        <a:rPr lang="en-IN" dirty="0"/>
                        <a:t>2219</a:t>
                      </a:r>
                    </a:p>
                  </a:txBody>
                  <a:tcPr/>
                </a:tc>
                <a:tc>
                  <a:txBody>
                    <a:bodyPr/>
                    <a:lstStyle/>
                    <a:p>
                      <a:r>
                        <a:rPr lang="en-IN" dirty="0"/>
                        <a:t>1954</a:t>
                      </a:r>
                    </a:p>
                  </a:txBody>
                  <a:tcPr/>
                </a:tc>
                <a:tc>
                  <a:txBody>
                    <a:bodyPr/>
                    <a:lstStyle/>
                    <a:p>
                      <a:r>
                        <a:rPr lang="en-IN" dirty="0"/>
                        <a:t>11.94%</a:t>
                      </a:r>
                    </a:p>
                  </a:txBody>
                  <a:tcPr/>
                </a:tc>
                <a:extLst>
                  <a:ext uri="{0D108BD9-81ED-4DB2-BD59-A6C34878D82A}">
                    <a16:rowId xmlns:a16="http://schemas.microsoft.com/office/drawing/2014/main" val="3460114421"/>
                  </a:ext>
                </a:extLst>
              </a:tr>
              <a:tr h="400687">
                <a:tc>
                  <a:txBody>
                    <a:bodyPr/>
                    <a:lstStyle/>
                    <a:p>
                      <a:r>
                        <a:rPr lang="en-IN" dirty="0"/>
                        <a:t>Electric</a:t>
                      </a:r>
                    </a:p>
                  </a:txBody>
                  <a:tcPr/>
                </a:tc>
                <a:tc>
                  <a:txBody>
                    <a:bodyPr/>
                    <a:lstStyle/>
                    <a:p>
                      <a:r>
                        <a:rPr lang="en-IN" dirty="0"/>
                        <a:t>362</a:t>
                      </a:r>
                    </a:p>
                  </a:txBody>
                  <a:tcPr/>
                </a:tc>
                <a:tc>
                  <a:txBody>
                    <a:bodyPr/>
                    <a:lstStyle/>
                    <a:p>
                      <a:r>
                        <a:rPr lang="en-IN" dirty="0"/>
                        <a:t>416</a:t>
                      </a:r>
                    </a:p>
                  </a:txBody>
                  <a:tcPr/>
                </a:tc>
                <a:tc>
                  <a:txBody>
                    <a:bodyPr/>
                    <a:lstStyle/>
                    <a:p>
                      <a:r>
                        <a:rPr lang="en-IN" dirty="0"/>
                        <a:t>14.9%</a:t>
                      </a:r>
                    </a:p>
                  </a:txBody>
                  <a:tcPr/>
                </a:tc>
                <a:extLst>
                  <a:ext uri="{0D108BD9-81ED-4DB2-BD59-A6C34878D82A}">
                    <a16:rowId xmlns:a16="http://schemas.microsoft.com/office/drawing/2014/main" val="2440340693"/>
                  </a:ext>
                </a:extLst>
              </a:tr>
              <a:tr h="400687">
                <a:tc>
                  <a:txBody>
                    <a:bodyPr/>
                    <a:lstStyle/>
                    <a:p>
                      <a:r>
                        <a:rPr lang="en-IN" dirty="0"/>
                        <a:t>Petrol</a:t>
                      </a:r>
                    </a:p>
                  </a:txBody>
                  <a:tcPr/>
                </a:tc>
                <a:tc>
                  <a:txBody>
                    <a:bodyPr/>
                    <a:lstStyle/>
                    <a:p>
                      <a:r>
                        <a:rPr lang="en-IN" dirty="0"/>
                        <a:t>14287</a:t>
                      </a:r>
                    </a:p>
                  </a:txBody>
                  <a:tcPr/>
                </a:tc>
                <a:tc>
                  <a:txBody>
                    <a:bodyPr/>
                    <a:lstStyle/>
                    <a:p>
                      <a:r>
                        <a:rPr lang="en-IN" dirty="0"/>
                        <a:t>8743</a:t>
                      </a:r>
                    </a:p>
                  </a:txBody>
                  <a:tcPr/>
                </a:tc>
                <a:tc>
                  <a:txBody>
                    <a:bodyPr/>
                    <a:lstStyle/>
                    <a:p>
                      <a:r>
                        <a:rPr lang="en-IN" dirty="0"/>
                        <a:t>-38.8%</a:t>
                      </a:r>
                    </a:p>
                  </a:txBody>
                  <a:tcPr/>
                </a:tc>
                <a:extLst>
                  <a:ext uri="{0D108BD9-81ED-4DB2-BD59-A6C34878D82A}">
                    <a16:rowId xmlns:a16="http://schemas.microsoft.com/office/drawing/2014/main" val="2849910561"/>
                  </a:ext>
                </a:extLst>
              </a:tr>
            </a:tbl>
          </a:graphicData>
        </a:graphic>
      </p:graphicFrame>
      <p:graphicFrame>
        <p:nvGraphicFramePr>
          <p:cNvPr id="24" name="Table 23">
            <a:extLst>
              <a:ext uri="{FF2B5EF4-FFF2-40B4-BE49-F238E27FC236}">
                <a16:creationId xmlns:a16="http://schemas.microsoft.com/office/drawing/2014/main" id="{0EA93F5E-055F-90AF-84B6-224586A1B975}"/>
              </a:ext>
            </a:extLst>
          </p:cNvPr>
          <p:cNvGraphicFramePr>
            <a:graphicFrameLocks noGrp="1"/>
          </p:cNvGraphicFramePr>
          <p:nvPr>
            <p:extLst>
              <p:ext uri="{D42A27DB-BD31-4B8C-83A1-F6EECF244321}">
                <p14:modId xmlns:p14="http://schemas.microsoft.com/office/powerpoint/2010/main" val="1720918901"/>
              </p:ext>
            </p:extLst>
          </p:nvPr>
        </p:nvGraphicFramePr>
        <p:xfrm>
          <a:off x="330024" y="4231372"/>
          <a:ext cx="4659908" cy="1567821"/>
        </p:xfrm>
        <a:graphic>
          <a:graphicData uri="http://schemas.openxmlformats.org/drawingml/2006/table">
            <a:tbl>
              <a:tblPr firstRow="1" bandRow="1">
                <a:tableStyleId>{7DF18680-E054-41AD-8BC1-D1AEF772440D}</a:tableStyleId>
              </a:tblPr>
              <a:tblGrid>
                <a:gridCol w="1164977">
                  <a:extLst>
                    <a:ext uri="{9D8B030D-6E8A-4147-A177-3AD203B41FA5}">
                      <a16:colId xmlns:a16="http://schemas.microsoft.com/office/drawing/2014/main" val="2689393387"/>
                    </a:ext>
                  </a:extLst>
                </a:gridCol>
                <a:gridCol w="1164977">
                  <a:extLst>
                    <a:ext uri="{9D8B030D-6E8A-4147-A177-3AD203B41FA5}">
                      <a16:colId xmlns:a16="http://schemas.microsoft.com/office/drawing/2014/main" val="2010316518"/>
                    </a:ext>
                  </a:extLst>
                </a:gridCol>
                <a:gridCol w="1164977">
                  <a:extLst>
                    <a:ext uri="{9D8B030D-6E8A-4147-A177-3AD203B41FA5}">
                      <a16:colId xmlns:a16="http://schemas.microsoft.com/office/drawing/2014/main" val="1497484079"/>
                    </a:ext>
                  </a:extLst>
                </a:gridCol>
                <a:gridCol w="1164977">
                  <a:extLst>
                    <a:ext uri="{9D8B030D-6E8A-4147-A177-3AD203B41FA5}">
                      <a16:colId xmlns:a16="http://schemas.microsoft.com/office/drawing/2014/main" val="1682928431"/>
                    </a:ext>
                  </a:extLst>
                </a:gridCol>
              </a:tblGrid>
              <a:tr h="0">
                <a:tc>
                  <a:txBody>
                    <a:bodyPr/>
                    <a:lstStyle/>
                    <a:p>
                      <a:r>
                        <a:rPr lang="en-IN" dirty="0"/>
                        <a:t>FY</a:t>
                      </a:r>
                    </a:p>
                  </a:txBody>
                  <a:tcPr/>
                </a:tc>
                <a:tc>
                  <a:txBody>
                    <a:bodyPr/>
                    <a:lstStyle/>
                    <a:p>
                      <a:r>
                        <a:rPr lang="en-IN" dirty="0"/>
                        <a:t>2021</a:t>
                      </a:r>
                    </a:p>
                  </a:txBody>
                  <a:tcPr/>
                </a:tc>
                <a:tc>
                  <a:txBody>
                    <a:bodyPr/>
                    <a:lstStyle/>
                    <a:p>
                      <a:r>
                        <a:rPr lang="en-IN" dirty="0"/>
                        <a:t>2022</a:t>
                      </a:r>
                    </a:p>
                  </a:txBody>
                  <a:tcPr/>
                </a:tc>
                <a:tc>
                  <a:txBody>
                    <a:bodyPr/>
                    <a:lstStyle/>
                    <a:p>
                      <a:r>
                        <a:rPr lang="en-IN" dirty="0"/>
                        <a:t>GR%</a:t>
                      </a:r>
                    </a:p>
                  </a:txBody>
                  <a:tcPr/>
                </a:tc>
                <a:extLst>
                  <a:ext uri="{0D108BD9-81ED-4DB2-BD59-A6C34878D82A}">
                    <a16:rowId xmlns:a16="http://schemas.microsoft.com/office/drawing/2014/main" val="3629237884"/>
                  </a:ext>
                </a:extLst>
              </a:tr>
              <a:tr h="400687">
                <a:tc>
                  <a:txBody>
                    <a:bodyPr/>
                    <a:lstStyle/>
                    <a:p>
                      <a:r>
                        <a:rPr lang="en-IN" dirty="0"/>
                        <a:t>Diesel</a:t>
                      </a:r>
                    </a:p>
                  </a:txBody>
                  <a:tcPr/>
                </a:tc>
                <a:tc>
                  <a:txBody>
                    <a:bodyPr/>
                    <a:lstStyle/>
                    <a:p>
                      <a:r>
                        <a:rPr lang="en-IN" dirty="0"/>
                        <a:t>2686</a:t>
                      </a:r>
                    </a:p>
                  </a:txBody>
                  <a:tcPr/>
                </a:tc>
                <a:tc>
                  <a:txBody>
                    <a:bodyPr/>
                    <a:lstStyle/>
                    <a:p>
                      <a:r>
                        <a:rPr lang="en-IN" dirty="0"/>
                        <a:t>2745</a:t>
                      </a:r>
                    </a:p>
                  </a:txBody>
                  <a:tcPr/>
                </a:tc>
                <a:tc>
                  <a:txBody>
                    <a:bodyPr/>
                    <a:lstStyle/>
                    <a:p>
                      <a:r>
                        <a:rPr lang="en-IN" dirty="0"/>
                        <a:t>2.1%</a:t>
                      </a:r>
                    </a:p>
                  </a:txBody>
                  <a:tcPr/>
                </a:tc>
                <a:extLst>
                  <a:ext uri="{0D108BD9-81ED-4DB2-BD59-A6C34878D82A}">
                    <a16:rowId xmlns:a16="http://schemas.microsoft.com/office/drawing/2014/main" val="3460114421"/>
                  </a:ext>
                </a:extLst>
              </a:tr>
              <a:tr h="400687">
                <a:tc>
                  <a:txBody>
                    <a:bodyPr/>
                    <a:lstStyle/>
                    <a:p>
                      <a:r>
                        <a:rPr lang="en-IN" dirty="0"/>
                        <a:t>Electric</a:t>
                      </a:r>
                    </a:p>
                  </a:txBody>
                  <a:tcPr/>
                </a:tc>
                <a:tc>
                  <a:txBody>
                    <a:bodyPr/>
                    <a:lstStyle/>
                    <a:p>
                      <a:r>
                        <a:rPr lang="en-IN" dirty="0"/>
                        <a:t>146</a:t>
                      </a:r>
                    </a:p>
                  </a:txBody>
                  <a:tcPr/>
                </a:tc>
                <a:tc>
                  <a:txBody>
                    <a:bodyPr/>
                    <a:lstStyle/>
                    <a:p>
                      <a:r>
                        <a:rPr lang="en-IN" dirty="0"/>
                        <a:t>154</a:t>
                      </a:r>
                    </a:p>
                  </a:txBody>
                  <a:tcPr/>
                </a:tc>
                <a:tc>
                  <a:txBody>
                    <a:bodyPr/>
                    <a:lstStyle/>
                    <a:p>
                      <a:r>
                        <a:rPr lang="en-IN" dirty="0"/>
                        <a:t>5.4%</a:t>
                      </a:r>
                    </a:p>
                  </a:txBody>
                  <a:tcPr/>
                </a:tc>
                <a:extLst>
                  <a:ext uri="{0D108BD9-81ED-4DB2-BD59-A6C34878D82A}">
                    <a16:rowId xmlns:a16="http://schemas.microsoft.com/office/drawing/2014/main" val="2440340693"/>
                  </a:ext>
                </a:extLst>
              </a:tr>
              <a:tr h="400687">
                <a:tc>
                  <a:txBody>
                    <a:bodyPr/>
                    <a:lstStyle/>
                    <a:p>
                      <a:r>
                        <a:rPr lang="en-IN" dirty="0"/>
                        <a:t>Petrol</a:t>
                      </a:r>
                    </a:p>
                  </a:txBody>
                  <a:tcPr/>
                </a:tc>
                <a:tc>
                  <a:txBody>
                    <a:bodyPr/>
                    <a:lstStyle/>
                    <a:p>
                      <a:r>
                        <a:rPr lang="en-IN" dirty="0"/>
                        <a:t>13584</a:t>
                      </a:r>
                    </a:p>
                  </a:txBody>
                  <a:tcPr/>
                </a:tc>
                <a:tc>
                  <a:txBody>
                    <a:bodyPr/>
                    <a:lstStyle/>
                    <a:p>
                      <a:r>
                        <a:rPr lang="en-IN" dirty="0"/>
                        <a:t>9641</a:t>
                      </a:r>
                    </a:p>
                  </a:txBody>
                  <a:tcPr/>
                </a:tc>
                <a:tc>
                  <a:txBody>
                    <a:bodyPr/>
                    <a:lstStyle/>
                    <a:p>
                      <a:r>
                        <a:rPr lang="en-IN" dirty="0"/>
                        <a:t>-29.02%</a:t>
                      </a:r>
                    </a:p>
                  </a:txBody>
                  <a:tcPr/>
                </a:tc>
                <a:extLst>
                  <a:ext uri="{0D108BD9-81ED-4DB2-BD59-A6C34878D82A}">
                    <a16:rowId xmlns:a16="http://schemas.microsoft.com/office/drawing/2014/main" val="2849910561"/>
                  </a:ext>
                </a:extLst>
              </a:tr>
            </a:tbl>
          </a:graphicData>
        </a:graphic>
      </p:graphicFrame>
      <p:graphicFrame>
        <p:nvGraphicFramePr>
          <p:cNvPr id="25" name="Table 23">
            <a:extLst>
              <a:ext uri="{FF2B5EF4-FFF2-40B4-BE49-F238E27FC236}">
                <a16:creationId xmlns:a16="http://schemas.microsoft.com/office/drawing/2014/main" id="{2919E22B-593B-6820-0708-469B17DEB089}"/>
              </a:ext>
            </a:extLst>
          </p:cNvPr>
          <p:cNvGraphicFramePr>
            <a:graphicFrameLocks noGrp="1"/>
          </p:cNvGraphicFramePr>
          <p:nvPr>
            <p:extLst>
              <p:ext uri="{D42A27DB-BD31-4B8C-83A1-F6EECF244321}">
                <p14:modId xmlns:p14="http://schemas.microsoft.com/office/powerpoint/2010/main" val="3288040812"/>
              </p:ext>
            </p:extLst>
          </p:nvPr>
        </p:nvGraphicFramePr>
        <p:xfrm>
          <a:off x="330024" y="315494"/>
          <a:ext cx="4616172" cy="1582036"/>
        </p:xfrm>
        <a:graphic>
          <a:graphicData uri="http://schemas.openxmlformats.org/drawingml/2006/table">
            <a:tbl>
              <a:tblPr firstRow="1" bandRow="1">
                <a:tableStyleId>{00A15C55-8517-42AA-B614-E9B94910E393}</a:tableStyleId>
              </a:tblPr>
              <a:tblGrid>
                <a:gridCol w="1154043">
                  <a:extLst>
                    <a:ext uri="{9D8B030D-6E8A-4147-A177-3AD203B41FA5}">
                      <a16:colId xmlns:a16="http://schemas.microsoft.com/office/drawing/2014/main" val="2689393387"/>
                    </a:ext>
                  </a:extLst>
                </a:gridCol>
                <a:gridCol w="1154043">
                  <a:extLst>
                    <a:ext uri="{9D8B030D-6E8A-4147-A177-3AD203B41FA5}">
                      <a16:colId xmlns:a16="http://schemas.microsoft.com/office/drawing/2014/main" val="2010316518"/>
                    </a:ext>
                  </a:extLst>
                </a:gridCol>
                <a:gridCol w="1154043">
                  <a:extLst>
                    <a:ext uri="{9D8B030D-6E8A-4147-A177-3AD203B41FA5}">
                      <a16:colId xmlns:a16="http://schemas.microsoft.com/office/drawing/2014/main" val="1497484079"/>
                    </a:ext>
                  </a:extLst>
                </a:gridCol>
                <a:gridCol w="1154043">
                  <a:extLst>
                    <a:ext uri="{9D8B030D-6E8A-4147-A177-3AD203B41FA5}">
                      <a16:colId xmlns:a16="http://schemas.microsoft.com/office/drawing/2014/main" val="1682928431"/>
                    </a:ext>
                  </a:extLst>
                </a:gridCol>
              </a:tblGrid>
              <a:tr h="277004">
                <a:tc>
                  <a:txBody>
                    <a:bodyPr/>
                    <a:lstStyle/>
                    <a:p>
                      <a:r>
                        <a:rPr lang="en-IN" dirty="0"/>
                        <a:t>FY</a:t>
                      </a:r>
                    </a:p>
                  </a:txBody>
                  <a:tcPr/>
                </a:tc>
                <a:tc>
                  <a:txBody>
                    <a:bodyPr/>
                    <a:lstStyle/>
                    <a:p>
                      <a:r>
                        <a:rPr lang="en-IN" dirty="0"/>
                        <a:t>2021</a:t>
                      </a:r>
                    </a:p>
                  </a:txBody>
                  <a:tcPr/>
                </a:tc>
                <a:tc>
                  <a:txBody>
                    <a:bodyPr/>
                    <a:lstStyle/>
                    <a:p>
                      <a:r>
                        <a:rPr lang="en-IN" dirty="0"/>
                        <a:t>2022</a:t>
                      </a:r>
                    </a:p>
                  </a:txBody>
                  <a:tcPr/>
                </a:tc>
                <a:tc>
                  <a:txBody>
                    <a:bodyPr/>
                    <a:lstStyle/>
                    <a:p>
                      <a:r>
                        <a:rPr lang="en-IN" dirty="0"/>
                        <a:t>GR%</a:t>
                      </a:r>
                    </a:p>
                  </a:txBody>
                  <a:tcPr/>
                </a:tc>
                <a:extLst>
                  <a:ext uri="{0D108BD9-81ED-4DB2-BD59-A6C34878D82A}">
                    <a16:rowId xmlns:a16="http://schemas.microsoft.com/office/drawing/2014/main" val="3629237884"/>
                  </a:ext>
                </a:extLst>
              </a:tr>
              <a:tr h="277004">
                <a:tc>
                  <a:txBody>
                    <a:bodyPr/>
                    <a:lstStyle/>
                    <a:p>
                      <a:r>
                        <a:rPr lang="en-IN" dirty="0"/>
                        <a:t>Diesel</a:t>
                      </a:r>
                    </a:p>
                  </a:txBody>
                  <a:tcPr/>
                </a:tc>
                <a:tc>
                  <a:txBody>
                    <a:bodyPr/>
                    <a:lstStyle/>
                    <a:p>
                      <a:r>
                        <a:rPr lang="en-IN" dirty="0"/>
                        <a:t>1834</a:t>
                      </a:r>
                    </a:p>
                  </a:txBody>
                  <a:tcPr/>
                </a:tc>
                <a:tc>
                  <a:txBody>
                    <a:bodyPr/>
                    <a:lstStyle/>
                    <a:p>
                      <a:r>
                        <a:rPr lang="en-IN" dirty="0"/>
                        <a:t>1723</a:t>
                      </a:r>
                    </a:p>
                  </a:txBody>
                  <a:tcPr/>
                </a:tc>
                <a:tc>
                  <a:txBody>
                    <a:bodyPr/>
                    <a:lstStyle/>
                    <a:p>
                      <a:r>
                        <a:rPr lang="en-IN" dirty="0"/>
                        <a:t>-6.06%</a:t>
                      </a:r>
                    </a:p>
                  </a:txBody>
                  <a:tcPr/>
                </a:tc>
                <a:extLst>
                  <a:ext uri="{0D108BD9-81ED-4DB2-BD59-A6C34878D82A}">
                    <a16:rowId xmlns:a16="http://schemas.microsoft.com/office/drawing/2014/main" val="3460114421"/>
                  </a:ext>
                </a:extLst>
              </a:tr>
              <a:tr h="484756">
                <a:tc>
                  <a:txBody>
                    <a:bodyPr/>
                    <a:lstStyle/>
                    <a:p>
                      <a:r>
                        <a:rPr lang="en-IN" dirty="0"/>
                        <a:t>Electric</a:t>
                      </a:r>
                    </a:p>
                  </a:txBody>
                  <a:tcPr/>
                </a:tc>
                <a:tc>
                  <a:txBody>
                    <a:bodyPr/>
                    <a:lstStyle/>
                    <a:p>
                      <a:r>
                        <a:rPr lang="en-IN" dirty="0"/>
                        <a:t>34</a:t>
                      </a:r>
                    </a:p>
                  </a:txBody>
                  <a:tcPr/>
                </a:tc>
                <a:tc>
                  <a:txBody>
                    <a:bodyPr/>
                    <a:lstStyle/>
                    <a:p>
                      <a:r>
                        <a:rPr lang="en-IN" dirty="0"/>
                        <a:t>81</a:t>
                      </a:r>
                    </a:p>
                  </a:txBody>
                  <a:tcPr/>
                </a:tc>
                <a:tc>
                  <a:txBody>
                    <a:bodyPr/>
                    <a:lstStyle/>
                    <a:p>
                      <a:r>
                        <a:rPr lang="en-IN" dirty="0"/>
                        <a:t>138.2%</a:t>
                      </a:r>
                    </a:p>
                  </a:txBody>
                  <a:tcPr/>
                </a:tc>
                <a:extLst>
                  <a:ext uri="{0D108BD9-81ED-4DB2-BD59-A6C34878D82A}">
                    <a16:rowId xmlns:a16="http://schemas.microsoft.com/office/drawing/2014/main" val="2440340693"/>
                  </a:ext>
                </a:extLst>
              </a:tr>
              <a:tr h="277004">
                <a:tc>
                  <a:txBody>
                    <a:bodyPr/>
                    <a:lstStyle/>
                    <a:p>
                      <a:r>
                        <a:rPr lang="en-IN" dirty="0"/>
                        <a:t>Petrol</a:t>
                      </a:r>
                    </a:p>
                  </a:txBody>
                  <a:tcPr/>
                </a:tc>
                <a:tc>
                  <a:txBody>
                    <a:bodyPr/>
                    <a:lstStyle/>
                    <a:p>
                      <a:r>
                        <a:rPr lang="en-IN" dirty="0"/>
                        <a:t>10112</a:t>
                      </a:r>
                    </a:p>
                  </a:txBody>
                  <a:tcPr/>
                </a:tc>
                <a:tc>
                  <a:txBody>
                    <a:bodyPr/>
                    <a:lstStyle/>
                    <a:p>
                      <a:r>
                        <a:rPr lang="en-IN" dirty="0"/>
                        <a:t>6779</a:t>
                      </a:r>
                    </a:p>
                  </a:txBody>
                  <a:tcPr/>
                </a:tc>
                <a:tc>
                  <a:txBody>
                    <a:bodyPr/>
                    <a:lstStyle/>
                    <a:p>
                      <a:r>
                        <a:rPr lang="en-IN" dirty="0"/>
                        <a:t>-32.9%</a:t>
                      </a:r>
                    </a:p>
                  </a:txBody>
                  <a:tcPr/>
                </a:tc>
                <a:extLst>
                  <a:ext uri="{0D108BD9-81ED-4DB2-BD59-A6C34878D82A}">
                    <a16:rowId xmlns:a16="http://schemas.microsoft.com/office/drawing/2014/main" val="2849910561"/>
                  </a:ext>
                </a:extLst>
              </a:tr>
            </a:tbl>
          </a:graphicData>
        </a:graphic>
      </p:graphicFrame>
      <p:sp>
        <p:nvSpPr>
          <p:cNvPr id="26" name="TextBox 25">
            <a:extLst>
              <a:ext uri="{FF2B5EF4-FFF2-40B4-BE49-F238E27FC236}">
                <a16:creationId xmlns:a16="http://schemas.microsoft.com/office/drawing/2014/main" id="{ED0C7D65-8270-17D6-AD69-49C9594F13B9}"/>
              </a:ext>
            </a:extLst>
          </p:cNvPr>
          <p:cNvSpPr txBox="1"/>
          <p:nvPr/>
        </p:nvSpPr>
        <p:spPr>
          <a:xfrm>
            <a:off x="9307189" y="186022"/>
            <a:ext cx="2617774" cy="461665"/>
          </a:xfrm>
          <a:prstGeom prst="rect">
            <a:avLst/>
          </a:prstGeom>
        </p:spPr>
        <p:txBody>
          <a:bodyPr wrap="square" rtlCol="0">
            <a:spAutoFit/>
          </a:bodyPr>
          <a:lstStyle/>
          <a:p>
            <a:pPr marL="0" indent="0" algn="ctr">
              <a:lnSpc>
                <a:spcPct val="100000"/>
              </a:lnSpc>
              <a:spcBef>
                <a:spcPts val="0"/>
              </a:spcBef>
              <a:buFontTx/>
              <a:buNone/>
            </a:pPr>
            <a:r>
              <a:rPr lang="en-IN" sz="2400" b="1" u="sng" dirty="0">
                <a:latin typeface="Cambria" panose="02040503050406030204" pitchFamily="18" charset="0"/>
                <a:ea typeface="Cambria" panose="02040503050406030204" pitchFamily="18" charset="0"/>
                <a:cs typeface="Posterama" panose="020B0504020200020000" pitchFamily="34" charset="0"/>
              </a:rPr>
              <a:t>Bottom 3 District</a:t>
            </a:r>
          </a:p>
        </p:txBody>
      </p:sp>
      <p:sp>
        <p:nvSpPr>
          <p:cNvPr id="2" name="Scroll: Vertical 1">
            <a:extLst>
              <a:ext uri="{FF2B5EF4-FFF2-40B4-BE49-F238E27FC236}">
                <a16:creationId xmlns:a16="http://schemas.microsoft.com/office/drawing/2014/main" id="{55115D33-E78F-276F-37D6-79A4DC1AD215}"/>
              </a:ext>
            </a:extLst>
          </p:cNvPr>
          <p:cNvSpPr/>
          <p:nvPr/>
        </p:nvSpPr>
        <p:spPr>
          <a:xfrm>
            <a:off x="7328259" y="1106512"/>
            <a:ext cx="5266306" cy="4244569"/>
          </a:xfrm>
          <a:prstGeom prst="verticalScroll">
            <a:avLst/>
          </a:prstGeom>
          <a:solidFill>
            <a:schemeClr val="accent3">
              <a:alpha val="50000"/>
            </a:schemeClr>
          </a:solidFill>
          <a:ln>
            <a:noFill/>
          </a:ln>
          <a:effectLst>
            <a:outerShdw blurRad="50800" dist="38100" dir="10800000" algn="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nSpc>
                <a:spcPct val="100000"/>
              </a:lnSpc>
              <a:spcBef>
                <a:spcPts val="0"/>
              </a:spcBef>
            </a:pPr>
            <a:r>
              <a:rPr lang="en-US" b="0" i="0" dirty="0">
                <a:solidFill>
                  <a:srgbClr val="1F1F1F"/>
                </a:solidFill>
                <a:effectLst/>
                <a:latin typeface="Cambria" panose="02040503050406030204" pitchFamily="18" charset="0"/>
                <a:ea typeface="Cambria" panose="02040503050406030204" pitchFamily="18" charset="0"/>
              </a:rPr>
              <a:t>Overall, the data shows that there is a growing interest in </a:t>
            </a:r>
            <a:r>
              <a:rPr lang="en-US" b="1" i="0" dirty="0">
                <a:solidFill>
                  <a:srgbClr val="1F1F1F"/>
                </a:solidFill>
                <a:effectLst/>
                <a:latin typeface="Cambria" panose="02040503050406030204" pitchFamily="18" charset="0"/>
                <a:ea typeface="Cambria" panose="02040503050406030204" pitchFamily="18" charset="0"/>
              </a:rPr>
              <a:t>electric vehicles </a:t>
            </a:r>
            <a:r>
              <a:rPr lang="en-US" b="0" i="0" dirty="0">
                <a:solidFill>
                  <a:srgbClr val="1F1F1F"/>
                </a:solidFill>
                <a:effectLst/>
                <a:latin typeface="Cambria" panose="02040503050406030204" pitchFamily="18" charset="0"/>
                <a:ea typeface="Cambria" panose="02040503050406030204" pitchFamily="18" charset="0"/>
              </a:rPr>
              <a:t>in Telangana. This is a </a:t>
            </a:r>
            <a:r>
              <a:rPr lang="en-US" b="1" i="0" dirty="0">
                <a:solidFill>
                  <a:srgbClr val="1F1F1F"/>
                </a:solidFill>
                <a:effectLst/>
                <a:latin typeface="Cambria" panose="02040503050406030204" pitchFamily="18" charset="0"/>
                <a:ea typeface="Cambria" panose="02040503050406030204" pitchFamily="18" charset="0"/>
              </a:rPr>
              <a:t>positive trend, </a:t>
            </a:r>
            <a:r>
              <a:rPr lang="en-US" b="0" i="0" dirty="0">
                <a:solidFill>
                  <a:srgbClr val="1F1F1F"/>
                </a:solidFill>
                <a:effectLst/>
                <a:latin typeface="Cambria" panose="02040503050406030204" pitchFamily="18" charset="0"/>
                <a:ea typeface="Cambria" panose="02040503050406030204" pitchFamily="18" charset="0"/>
              </a:rPr>
              <a:t>as electric vehicles are </a:t>
            </a:r>
            <a:r>
              <a:rPr lang="en-US" b="1" i="0" dirty="0">
                <a:solidFill>
                  <a:srgbClr val="1F1F1F"/>
                </a:solidFill>
                <a:effectLst/>
                <a:latin typeface="Cambria" panose="02040503050406030204" pitchFamily="18" charset="0"/>
                <a:ea typeface="Cambria" panose="02040503050406030204" pitchFamily="18" charset="0"/>
              </a:rPr>
              <a:t>more environmentally friendly </a:t>
            </a:r>
            <a:r>
              <a:rPr lang="en-US" b="0" i="0" dirty="0">
                <a:solidFill>
                  <a:srgbClr val="1F1F1F"/>
                </a:solidFill>
                <a:effectLst/>
                <a:latin typeface="Cambria" panose="02040503050406030204" pitchFamily="18" charset="0"/>
                <a:ea typeface="Cambria" panose="02040503050406030204" pitchFamily="18" charset="0"/>
              </a:rPr>
              <a:t>than petrol and diesel vehicles. The government should continue to promote the </a:t>
            </a:r>
            <a:r>
              <a:rPr lang="en-US" b="1" i="0" dirty="0">
                <a:solidFill>
                  <a:srgbClr val="1F1F1F"/>
                </a:solidFill>
                <a:effectLst/>
                <a:latin typeface="Cambria" panose="02040503050406030204" pitchFamily="18" charset="0"/>
                <a:ea typeface="Cambria" panose="02040503050406030204" pitchFamily="18" charset="0"/>
              </a:rPr>
              <a:t>adoption of electric vehicles </a:t>
            </a:r>
            <a:r>
              <a:rPr lang="en-US" b="0" i="0" dirty="0">
                <a:solidFill>
                  <a:srgbClr val="1F1F1F"/>
                </a:solidFill>
                <a:effectLst/>
                <a:latin typeface="Cambria" panose="02040503050406030204" pitchFamily="18" charset="0"/>
                <a:ea typeface="Cambria" panose="02040503050406030204" pitchFamily="18" charset="0"/>
              </a:rPr>
              <a:t>in order to </a:t>
            </a:r>
            <a:r>
              <a:rPr lang="en-US" b="1" i="0" dirty="0">
                <a:solidFill>
                  <a:srgbClr val="1F1F1F"/>
                </a:solidFill>
                <a:effectLst/>
                <a:latin typeface="Cambria" panose="02040503050406030204" pitchFamily="18" charset="0"/>
                <a:ea typeface="Cambria" panose="02040503050406030204" pitchFamily="18" charset="0"/>
              </a:rPr>
              <a:t>reduce pollution and improve air quality</a:t>
            </a:r>
            <a:r>
              <a:rPr lang="en-US" b="0" i="0" dirty="0">
                <a:solidFill>
                  <a:srgbClr val="1F1F1F"/>
                </a:solidFill>
                <a:effectLst/>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3" name="Arrow: Left 2">
            <a:extLst>
              <a:ext uri="{FF2B5EF4-FFF2-40B4-BE49-F238E27FC236}">
                <a16:creationId xmlns:a16="http://schemas.microsoft.com/office/drawing/2014/main" id="{21D6D0AD-7464-BD62-ECD5-4CEBBFF352E7}"/>
              </a:ext>
            </a:extLst>
          </p:cNvPr>
          <p:cNvSpPr/>
          <p:nvPr/>
        </p:nvSpPr>
        <p:spPr>
          <a:xfrm>
            <a:off x="5043824" y="702972"/>
            <a:ext cx="2376469" cy="966859"/>
          </a:xfrm>
          <a:prstGeom prst="lef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b="1" dirty="0" err="1">
                <a:latin typeface="Cambria" panose="02040503050406030204" pitchFamily="18" charset="0"/>
                <a:ea typeface="Cambria" panose="02040503050406030204" pitchFamily="18" charset="0"/>
              </a:rPr>
              <a:t>Kumurambheem</a:t>
            </a:r>
            <a:endParaRPr lang="en-IN" b="1" dirty="0">
              <a:latin typeface="Cambria" panose="02040503050406030204" pitchFamily="18" charset="0"/>
              <a:ea typeface="Cambria" panose="02040503050406030204" pitchFamily="18" charset="0"/>
            </a:endParaRPr>
          </a:p>
        </p:txBody>
      </p:sp>
      <p:sp>
        <p:nvSpPr>
          <p:cNvPr id="4" name="Arrow: Left 3">
            <a:extLst>
              <a:ext uri="{FF2B5EF4-FFF2-40B4-BE49-F238E27FC236}">
                <a16:creationId xmlns:a16="http://schemas.microsoft.com/office/drawing/2014/main" id="{BD95E899-B68E-78F1-4762-93566B9B6A97}"/>
              </a:ext>
            </a:extLst>
          </p:cNvPr>
          <p:cNvSpPr/>
          <p:nvPr/>
        </p:nvSpPr>
        <p:spPr>
          <a:xfrm>
            <a:off x="5043824" y="2808951"/>
            <a:ext cx="2443168" cy="839690"/>
          </a:xfrm>
          <a:prstGeom prst="lef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b="1" dirty="0" err="1">
                <a:latin typeface="Cambria" panose="02040503050406030204" pitchFamily="18" charset="0"/>
                <a:ea typeface="Cambria" panose="02040503050406030204" pitchFamily="18" charset="0"/>
              </a:rPr>
              <a:t>Rajanna</a:t>
            </a:r>
            <a:r>
              <a:rPr lang="en-IN" b="1" dirty="0">
                <a:latin typeface="Cambria" panose="02040503050406030204" pitchFamily="18" charset="0"/>
                <a:ea typeface="Cambria" panose="02040503050406030204" pitchFamily="18" charset="0"/>
              </a:rPr>
              <a:t> </a:t>
            </a:r>
            <a:r>
              <a:rPr lang="en-IN" b="1" dirty="0" err="1">
                <a:latin typeface="Cambria" panose="02040503050406030204" pitchFamily="18" charset="0"/>
                <a:ea typeface="Cambria" panose="02040503050406030204" pitchFamily="18" charset="0"/>
              </a:rPr>
              <a:t>Sircilla</a:t>
            </a:r>
            <a:endParaRPr lang="en-IN" b="1" dirty="0">
              <a:latin typeface="Cambria" panose="02040503050406030204" pitchFamily="18" charset="0"/>
              <a:ea typeface="Cambria" panose="02040503050406030204" pitchFamily="18" charset="0"/>
            </a:endParaRPr>
          </a:p>
        </p:txBody>
      </p:sp>
      <p:sp>
        <p:nvSpPr>
          <p:cNvPr id="6" name="Arrow: Left 5">
            <a:extLst>
              <a:ext uri="{FF2B5EF4-FFF2-40B4-BE49-F238E27FC236}">
                <a16:creationId xmlns:a16="http://schemas.microsoft.com/office/drawing/2014/main" id="{1D743C88-D473-085B-9E2C-55A3BD654C61}"/>
              </a:ext>
            </a:extLst>
          </p:cNvPr>
          <p:cNvSpPr/>
          <p:nvPr/>
        </p:nvSpPr>
        <p:spPr>
          <a:xfrm>
            <a:off x="5116311" y="4727993"/>
            <a:ext cx="1959377" cy="744473"/>
          </a:xfrm>
          <a:prstGeom prst="lef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b="1" dirty="0" err="1">
                <a:latin typeface="Cambria" panose="02040503050406030204" pitchFamily="18" charset="0"/>
                <a:ea typeface="Cambria" panose="02040503050406030204" pitchFamily="18" charset="0"/>
              </a:rPr>
              <a:t>Wanaparthy</a:t>
            </a:r>
            <a:endParaRPr lang="en-IN" b="1" dirty="0">
              <a:latin typeface="Cambria" panose="02040503050406030204" pitchFamily="18" charset="0"/>
              <a:ea typeface="Cambria" panose="02040503050406030204" pitchFamily="18" charset="0"/>
            </a:endParaRPr>
          </a:p>
        </p:txBody>
      </p:sp>
    </p:spTree>
    <p:custDataLst>
      <p:tags r:id="rId1"/>
    </p:custDataLst>
    <p:extLst>
      <p:ext uri="{BB962C8B-B14F-4D97-AF65-F5344CB8AC3E}">
        <p14:creationId xmlns:p14="http://schemas.microsoft.com/office/powerpoint/2010/main" val="3550558389"/>
      </p:ext>
    </p:extLst>
  </p:cSld>
  <p:clrMapOvr>
    <a:masterClrMapping/>
  </p:clrMapOvr>
  <mc:AlternateContent xmlns:mc="http://schemas.openxmlformats.org/markup-compatibility/2006" xmlns:p14="http://schemas.microsoft.com/office/powerpoint/2010/main">
    <mc:Choice Requires="p14">
      <p:transition spd="slow" p14:dur="2000" advTm="35720"/>
    </mc:Choice>
    <mc:Fallback xmlns="">
      <p:transition spd="slow" advTm="357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484632" y="375292"/>
            <a:ext cx="10889796" cy="523907"/>
          </a:xfrm>
        </p:spPr>
        <p:txBody>
          <a:bodyPr/>
          <a:lstStyle/>
          <a:p>
            <a:r>
              <a:rPr lang="en-US" sz="2000" dirty="0">
                <a:latin typeface="Cambria" panose="02040503050406030204" pitchFamily="18" charset="0"/>
                <a:ea typeface="Cambria" panose="02040503050406030204" pitchFamily="18" charset="0"/>
              </a:rPr>
              <a:t>List down the top 5 sectors that have witnessed the most significant investments in FY 2022.</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Telangana Growth Analysis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16</a:t>
            </a:fld>
            <a:endParaRPr lang="en-US" altLang="zh-CN" dirty="0"/>
          </a:p>
        </p:txBody>
      </p:sp>
      <p:graphicFrame>
        <p:nvGraphicFramePr>
          <p:cNvPr id="6" name="Table 7">
            <a:extLst>
              <a:ext uri="{FF2B5EF4-FFF2-40B4-BE49-F238E27FC236}">
                <a16:creationId xmlns:a16="http://schemas.microsoft.com/office/drawing/2014/main" id="{BF81BBBC-16D6-0CEC-5F40-6A3042FEFB29}"/>
              </a:ext>
            </a:extLst>
          </p:cNvPr>
          <p:cNvGraphicFramePr>
            <a:graphicFrameLocks noGrp="1"/>
          </p:cNvGraphicFramePr>
          <p:nvPr>
            <p:extLst>
              <p:ext uri="{D42A27DB-BD31-4B8C-83A1-F6EECF244321}">
                <p14:modId xmlns:p14="http://schemas.microsoft.com/office/powerpoint/2010/main" val="2405024982"/>
              </p:ext>
            </p:extLst>
          </p:nvPr>
        </p:nvGraphicFramePr>
        <p:xfrm>
          <a:off x="6614583" y="1011506"/>
          <a:ext cx="4827556" cy="3383280"/>
        </p:xfrm>
        <a:graphic>
          <a:graphicData uri="http://schemas.openxmlformats.org/drawingml/2006/table">
            <a:tbl>
              <a:tblPr firstRow="1" bandRow="1">
                <a:tableStyleId>{F5AB1C69-6EDB-4FF4-983F-18BD219EF322}</a:tableStyleId>
              </a:tblPr>
              <a:tblGrid>
                <a:gridCol w="2413778">
                  <a:extLst>
                    <a:ext uri="{9D8B030D-6E8A-4147-A177-3AD203B41FA5}">
                      <a16:colId xmlns:a16="http://schemas.microsoft.com/office/drawing/2014/main" val="1852340640"/>
                    </a:ext>
                  </a:extLst>
                </a:gridCol>
                <a:gridCol w="2413778">
                  <a:extLst>
                    <a:ext uri="{9D8B030D-6E8A-4147-A177-3AD203B41FA5}">
                      <a16:colId xmlns:a16="http://schemas.microsoft.com/office/drawing/2014/main" val="3611885432"/>
                    </a:ext>
                  </a:extLst>
                </a:gridCol>
              </a:tblGrid>
              <a:tr h="349166">
                <a:tc>
                  <a:txBody>
                    <a:bodyPr/>
                    <a:lstStyle/>
                    <a:p>
                      <a:r>
                        <a:rPr lang="en-IN" dirty="0">
                          <a:latin typeface="Cambria" panose="02040503050406030204" pitchFamily="18" charset="0"/>
                          <a:ea typeface="Cambria" panose="02040503050406030204" pitchFamily="18" charset="0"/>
                        </a:rPr>
                        <a:t>Sector</a:t>
                      </a:r>
                    </a:p>
                  </a:txBody>
                  <a:tcPr/>
                </a:tc>
                <a:tc>
                  <a:txBody>
                    <a:bodyPr/>
                    <a:lstStyle/>
                    <a:p>
                      <a:r>
                        <a:rPr lang="en-IN" dirty="0">
                          <a:latin typeface="Cambria" panose="02040503050406030204" pitchFamily="18" charset="0"/>
                          <a:ea typeface="Cambria" panose="02040503050406030204" pitchFamily="18" charset="0"/>
                        </a:rPr>
                        <a:t>Investment In Cr.</a:t>
                      </a:r>
                    </a:p>
                  </a:txBody>
                  <a:tcPr/>
                </a:tc>
                <a:extLst>
                  <a:ext uri="{0D108BD9-81ED-4DB2-BD59-A6C34878D82A}">
                    <a16:rowId xmlns:a16="http://schemas.microsoft.com/office/drawing/2014/main" val="3047110748"/>
                  </a:ext>
                </a:extLst>
              </a:tr>
              <a:tr h="349166">
                <a:tc>
                  <a:txBody>
                    <a:bodyPr/>
                    <a:lstStyle/>
                    <a:p>
                      <a:r>
                        <a:rPr lang="en-IN" dirty="0">
                          <a:latin typeface="Cambria" panose="02040503050406030204" pitchFamily="18" charset="0"/>
                          <a:ea typeface="Cambria" panose="02040503050406030204" pitchFamily="18" charset="0"/>
                        </a:rPr>
                        <a:t>Engineering</a:t>
                      </a:r>
                    </a:p>
                  </a:txBody>
                  <a:tcPr>
                    <a:solidFill>
                      <a:schemeClr val="accent2">
                        <a:lumMod val="20000"/>
                        <a:lumOff val="80000"/>
                      </a:schemeClr>
                    </a:solidFill>
                  </a:tcPr>
                </a:tc>
                <a:tc>
                  <a:txBody>
                    <a:bodyPr/>
                    <a:lstStyle/>
                    <a:p>
                      <a:r>
                        <a:rPr lang="en-IN" dirty="0">
                          <a:latin typeface="Cambria" panose="02040503050406030204" pitchFamily="18" charset="0"/>
                          <a:ea typeface="Cambria" panose="02040503050406030204" pitchFamily="18" charset="0"/>
                        </a:rPr>
                        <a:t>1877.45</a:t>
                      </a:r>
                    </a:p>
                  </a:txBody>
                  <a:tcPr>
                    <a:solidFill>
                      <a:schemeClr val="accent2">
                        <a:lumMod val="20000"/>
                        <a:lumOff val="80000"/>
                      </a:schemeClr>
                    </a:solidFill>
                  </a:tcPr>
                </a:tc>
                <a:extLst>
                  <a:ext uri="{0D108BD9-81ED-4DB2-BD59-A6C34878D82A}">
                    <a16:rowId xmlns:a16="http://schemas.microsoft.com/office/drawing/2014/main" val="2048296196"/>
                  </a:ext>
                </a:extLst>
              </a:tr>
              <a:tr h="591804">
                <a:tc>
                  <a:txBody>
                    <a:bodyPr/>
                    <a:lstStyle/>
                    <a:p>
                      <a:r>
                        <a:rPr lang="en-IN" dirty="0">
                          <a:solidFill>
                            <a:schemeClr val="tx1"/>
                          </a:solidFill>
                          <a:latin typeface="Cambria" panose="02040503050406030204" pitchFamily="18" charset="0"/>
                          <a:ea typeface="Cambria" panose="02040503050406030204" pitchFamily="18" charset="0"/>
                        </a:rPr>
                        <a:t>Pharmaceuticals and Chemicals</a:t>
                      </a:r>
                    </a:p>
                  </a:txBody>
                  <a:tcPr>
                    <a:solidFill>
                      <a:srgbClr val="AEC2D8"/>
                    </a:solidFill>
                  </a:tcPr>
                </a:tc>
                <a:tc>
                  <a:txBody>
                    <a:bodyPr/>
                    <a:lstStyle/>
                    <a:p>
                      <a:r>
                        <a:rPr lang="en-IN" dirty="0">
                          <a:solidFill>
                            <a:schemeClr val="tx1"/>
                          </a:solidFill>
                          <a:latin typeface="Cambria" panose="02040503050406030204" pitchFamily="18" charset="0"/>
                          <a:ea typeface="Cambria" panose="02040503050406030204" pitchFamily="18" charset="0"/>
                        </a:rPr>
                        <a:t>2,181.63</a:t>
                      </a:r>
                    </a:p>
                  </a:txBody>
                  <a:tcPr>
                    <a:solidFill>
                      <a:srgbClr val="AEC2D8"/>
                    </a:solidFill>
                  </a:tcPr>
                </a:tc>
                <a:extLst>
                  <a:ext uri="{0D108BD9-81ED-4DB2-BD59-A6C34878D82A}">
                    <a16:rowId xmlns:a16="http://schemas.microsoft.com/office/drawing/2014/main" val="2351846807"/>
                  </a:ext>
                </a:extLst>
              </a:tr>
              <a:tr h="349166">
                <a:tc>
                  <a:txBody>
                    <a:bodyPr/>
                    <a:lstStyle/>
                    <a:p>
                      <a:r>
                        <a:rPr lang="en-IN" dirty="0">
                          <a:latin typeface="Cambria" panose="02040503050406030204" pitchFamily="18" charset="0"/>
                          <a:ea typeface="Cambria" panose="02040503050406030204" pitchFamily="18" charset="0"/>
                        </a:rPr>
                        <a:t>Plastic and Rubber</a:t>
                      </a:r>
                    </a:p>
                  </a:txBody>
                  <a:tcPr>
                    <a:solidFill>
                      <a:schemeClr val="accent2">
                        <a:lumMod val="40000"/>
                        <a:lumOff val="60000"/>
                      </a:schemeClr>
                    </a:solidFill>
                  </a:tcPr>
                </a:tc>
                <a:tc>
                  <a:txBody>
                    <a:bodyPr/>
                    <a:lstStyle/>
                    <a:p>
                      <a:r>
                        <a:rPr lang="en-IN" dirty="0">
                          <a:latin typeface="Cambria" panose="02040503050406030204" pitchFamily="18" charset="0"/>
                          <a:ea typeface="Cambria" panose="02040503050406030204" pitchFamily="18" charset="0"/>
                        </a:rPr>
                        <a:t>5855.61</a:t>
                      </a:r>
                    </a:p>
                  </a:txBody>
                  <a:tcPr>
                    <a:solidFill>
                      <a:schemeClr val="accent2">
                        <a:lumMod val="40000"/>
                        <a:lumOff val="60000"/>
                      </a:schemeClr>
                    </a:solidFill>
                  </a:tcPr>
                </a:tc>
                <a:extLst>
                  <a:ext uri="{0D108BD9-81ED-4DB2-BD59-A6C34878D82A}">
                    <a16:rowId xmlns:a16="http://schemas.microsoft.com/office/drawing/2014/main" val="1397564026"/>
                  </a:ext>
                </a:extLst>
              </a:tr>
              <a:tr h="591804">
                <a:tc>
                  <a:txBody>
                    <a:bodyPr/>
                    <a:lstStyle/>
                    <a:p>
                      <a:r>
                        <a:rPr lang="en-IN" dirty="0">
                          <a:latin typeface="Cambria" panose="02040503050406030204" pitchFamily="18" charset="0"/>
                          <a:ea typeface="Cambria" panose="02040503050406030204" pitchFamily="18" charset="0"/>
                        </a:rPr>
                        <a:t>Real Estate Industrial Parks and IT Buildings</a:t>
                      </a:r>
                    </a:p>
                  </a:txBody>
                  <a:tcPr>
                    <a:solidFill>
                      <a:schemeClr val="accent4">
                        <a:lumMod val="20000"/>
                        <a:lumOff val="80000"/>
                      </a:schemeClr>
                    </a:solidFill>
                  </a:tcPr>
                </a:tc>
                <a:tc>
                  <a:txBody>
                    <a:bodyPr/>
                    <a:lstStyle/>
                    <a:p>
                      <a:r>
                        <a:rPr lang="en-IN" dirty="0">
                          <a:latin typeface="Cambria" panose="02040503050406030204" pitchFamily="18" charset="0"/>
                          <a:ea typeface="Cambria" panose="02040503050406030204" pitchFamily="18" charset="0"/>
                        </a:rPr>
                        <a:t>2127.30</a:t>
                      </a:r>
                    </a:p>
                  </a:txBody>
                  <a:tcPr>
                    <a:solidFill>
                      <a:schemeClr val="accent4">
                        <a:lumMod val="20000"/>
                        <a:lumOff val="80000"/>
                      </a:schemeClr>
                    </a:solidFill>
                  </a:tcPr>
                </a:tc>
                <a:extLst>
                  <a:ext uri="{0D108BD9-81ED-4DB2-BD59-A6C34878D82A}">
                    <a16:rowId xmlns:a16="http://schemas.microsoft.com/office/drawing/2014/main" val="3794230410"/>
                  </a:ext>
                </a:extLst>
              </a:tr>
              <a:tr h="591804">
                <a:tc>
                  <a:txBody>
                    <a:bodyPr/>
                    <a:lstStyle/>
                    <a:p>
                      <a:r>
                        <a:rPr lang="en-IN" dirty="0">
                          <a:latin typeface="Cambria" panose="02040503050406030204" pitchFamily="18" charset="0"/>
                          <a:ea typeface="Cambria" panose="02040503050406030204" pitchFamily="18" charset="0"/>
                        </a:rPr>
                        <a:t>Solar And Other Renewable Energy</a:t>
                      </a:r>
                    </a:p>
                  </a:txBody>
                  <a:tcPr/>
                </a:tc>
                <a:tc>
                  <a:txBody>
                    <a:bodyPr/>
                    <a:lstStyle/>
                    <a:p>
                      <a:r>
                        <a:rPr lang="en-IN" dirty="0">
                          <a:latin typeface="Cambria" panose="02040503050406030204" pitchFamily="18" charset="0"/>
                          <a:ea typeface="Cambria" panose="02040503050406030204" pitchFamily="18" charset="0"/>
                        </a:rPr>
                        <a:t>2052.99</a:t>
                      </a:r>
                    </a:p>
                  </a:txBody>
                  <a:tcPr/>
                </a:tc>
                <a:extLst>
                  <a:ext uri="{0D108BD9-81ED-4DB2-BD59-A6C34878D82A}">
                    <a16:rowId xmlns:a16="http://schemas.microsoft.com/office/drawing/2014/main" val="651858991"/>
                  </a:ext>
                </a:extLst>
              </a:tr>
              <a:tr h="349166">
                <a:tc>
                  <a:txBody>
                    <a:bodyPr/>
                    <a:lstStyle/>
                    <a:p>
                      <a:r>
                        <a:rPr lang="en-IN" b="1" dirty="0">
                          <a:latin typeface="Cambria" panose="02040503050406030204" pitchFamily="18" charset="0"/>
                          <a:ea typeface="Cambria" panose="02040503050406030204" pitchFamily="18" charset="0"/>
                        </a:rPr>
                        <a:t>TOTAL</a:t>
                      </a:r>
                    </a:p>
                  </a:txBody>
                  <a:tcPr/>
                </a:tc>
                <a:tc>
                  <a:txBody>
                    <a:bodyPr/>
                    <a:lstStyle/>
                    <a:p>
                      <a:r>
                        <a:rPr lang="en-IN" b="1" dirty="0">
                          <a:latin typeface="Cambria" panose="02040503050406030204" pitchFamily="18" charset="0"/>
                          <a:ea typeface="Cambria" panose="02040503050406030204" pitchFamily="18" charset="0"/>
                        </a:rPr>
                        <a:t>14094.98</a:t>
                      </a:r>
                    </a:p>
                  </a:txBody>
                  <a:tcPr/>
                </a:tc>
                <a:extLst>
                  <a:ext uri="{0D108BD9-81ED-4DB2-BD59-A6C34878D82A}">
                    <a16:rowId xmlns:a16="http://schemas.microsoft.com/office/drawing/2014/main" val="2484000683"/>
                  </a:ext>
                </a:extLst>
              </a:tr>
            </a:tbl>
          </a:graphicData>
        </a:graphic>
      </p:graphicFrame>
      <p:sp>
        <p:nvSpPr>
          <p:cNvPr id="11" name="Rectangle 3">
            <a:extLst>
              <a:ext uri="{FF2B5EF4-FFF2-40B4-BE49-F238E27FC236}">
                <a16:creationId xmlns:a16="http://schemas.microsoft.com/office/drawing/2014/main" id="{14A50477-7F55-A2BD-4519-FFD4D9C2BCA5}"/>
              </a:ext>
            </a:extLst>
          </p:cNvPr>
          <p:cNvSpPr>
            <a:spLocks noChangeArrowheads="1"/>
          </p:cNvSpPr>
          <p:nvPr/>
        </p:nvSpPr>
        <p:spPr bwMode="auto">
          <a:xfrm>
            <a:off x="365600" y="3793008"/>
            <a:ext cx="618894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defTabSz="914400" rtl="0" eaLnBrk="0" fontAlgn="base" latinLnBrk="0" hangingPunct="0">
              <a:lnSpc>
                <a:spcPct val="100000"/>
              </a:lnSpc>
              <a:spcBef>
                <a:spcPct val="0"/>
              </a:spcBef>
              <a:spcAft>
                <a:spcPct val="0"/>
              </a:spcAft>
              <a:buClrTx/>
              <a:buSzTx/>
              <a:tabLst/>
            </a:pPr>
            <a:r>
              <a:rPr lang="en-US" altLang="en-US" dirty="0">
                <a:solidFill>
                  <a:schemeClr val="accent2">
                    <a:lumMod val="60000"/>
                    <a:lumOff val="40000"/>
                  </a:schemeClr>
                </a:solidFill>
                <a:latin typeface="Cambria" panose="02040503050406030204" pitchFamily="18" charset="0"/>
                <a:ea typeface="Cambria" panose="02040503050406030204" pitchFamily="18" charset="0"/>
              </a:rPr>
              <a:t>The</a:t>
            </a:r>
            <a:r>
              <a:rPr kumimoji="0" lang="en-US" altLang="en-US" b="0" i="0" u="none" strike="noStrike" cap="none" normalizeH="0" baseline="0" dirty="0">
                <a:ln>
                  <a:noFill/>
                </a:ln>
                <a:solidFill>
                  <a:schemeClr val="accent2">
                    <a:lumMod val="60000"/>
                    <a:lumOff val="40000"/>
                  </a:schemeClr>
                </a:solidFill>
                <a:effectLst/>
                <a:latin typeface="Cambria" panose="02040503050406030204" pitchFamily="18" charset="0"/>
                <a:ea typeface="Cambria" panose="02040503050406030204" pitchFamily="18" charset="0"/>
              </a:rPr>
              <a:t> state's focus on attracting investments in the manufacturing sector, and the presence of a large number of plastic and rubber companies in the state.</a:t>
            </a:r>
            <a:endParaRPr lang="en-US" altLang="en-US" dirty="0">
              <a:solidFill>
                <a:schemeClr val="accent1"/>
              </a:solidFill>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3A9B018D-D122-78C0-EFF2-7EE2A8A0258A}"/>
              </a:ext>
            </a:extLst>
          </p:cNvPr>
          <p:cNvSpPr txBox="1"/>
          <p:nvPr/>
        </p:nvSpPr>
        <p:spPr>
          <a:xfrm>
            <a:off x="966185" y="2292584"/>
            <a:ext cx="5732088" cy="1477328"/>
          </a:xfrm>
          <a:prstGeom prst="rect">
            <a:avLst/>
          </a:prstGeom>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accent1"/>
                </a:solidFill>
                <a:latin typeface="Cambria" panose="02040503050406030204" pitchFamily="18" charset="0"/>
                <a:ea typeface="Cambria" panose="02040503050406030204" pitchFamily="18" charset="0"/>
              </a:rPr>
              <a:t>50% of Bulk Drug exports of India happens from Telangana.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accent1"/>
                </a:solidFill>
                <a:effectLst/>
                <a:latin typeface="Cambria" panose="02040503050406030204" pitchFamily="18" charset="0"/>
                <a:ea typeface="Cambria" panose="02040503050406030204" pitchFamily="18" charset="0"/>
              </a:rPr>
              <a:t>20 % pharma exports </a:t>
            </a:r>
            <a:r>
              <a:rPr lang="en-US" altLang="en-US" dirty="0">
                <a:solidFill>
                  <a:schemeClr val="accent1"/>
                </a:solidFill>
                <a:latin typeface="Cambria" panose="02040503050406030204" pitchFamily="18" charset="0"/>
                <a:ea typeface="Cambria" panose="02040503050406030204" pitchFamily="18" charset="0"/>
              </a:rPr>
              <a:t>from Hyderabad.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accent1"/>
                </a:solidFill>
                <a:latin typeface="Cambria" panose="02040503050406030204" pitchFamily="18" charset="0"/>
                <a:ea typeface="Cambria" panose="02040503050406030204" pitchFamily="18" charset="0"/>
              </a:rPr>
              <a:t>1/3</a:t>
            </a:r>
            <a:r>
              <a:rPr lang="en-US" altLang="en-US" baseline="30000" dirty="0">
                <a:solidFill>
                  <a:schemeClr val="accent1"/>
                </a:solidFill>
                <a:latin typeface="Cambria" panose="02040503050406030204" pitchFamily="18" charset="0"/>
                <a:ea typeface="Cambria" panose="02040503050406030204" pitchFamily="18" charset="0"/>
              </a:rPr>
              <a:t>rd</a:t>
            </a:r>
            <a:r>
              <a:rPr lang="en-US" altLang="en-US" dirty="0">
                <a:solidFill>
                  <a:schemeClr val="accent1"/>
                </a:solidFill>
                <a:latin typeface="Cambria" panose="02040503050406030204" pitchFamily="18" charset="0"/>
                <a:ea typeface="Cambria" panose="02040503050406030204" pitchFamily="18" charset="0"/>
              </a:rPr>
              <a:t>  vaccines produced globally are from the state.</a:t>
            </a: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13" name="TextBox 12">
            <a:extLst>
              <a:ext uri="{FF2B5EF4-FFF2-40B4-BE49-F238E27FC236}">
                <a16:creationId xmlns:a16="http://schemas.microsoft.com/office/drawing/2014/main" id="{ECC0737C-1DFB-C0DB-6FB5-7F2F2DE0E4C6}"/>
              </a:ext>
            </a:extLst>
          </p:cNvPr>
          <p:cNvSpPr txBox="1"/>
          <p:nvPr/>
        </p:nvSpPr>
        <p:spPr>
          <a:xfrm>
            <a:off x="410106" y="1049825"/>
            <a:ext cx="6099936" cy="923330"/>
          </a:xfrm>
          <a:prstGeom prst="rect">
            <a:avLst/>
          </a:prstGeom>
        </p:spPr>
        <p:txBody>
          <a:bodyPr wrap="square" rtlCol="0">
            <a:spAutoFit/>
          </a:bodyPr>
          <a:lstStyle/>
          <a:p>
            <a:r>
              <a:rPr lang="en-US" b="0" i="0" dirty="0">
                <a:solidFill>
                  <a:srgbClr val="FF9966"/>
                </a:solidFill>
                <a:effectLst/>
                <a:latin typeface="Cambria" panose="02040503050406030204" pitchFamily="18" charset="0"/>
                <a:ea typeface="Cambria" panose="02040503050406030204" pitchFamily="18" charset="0"/>
              </a:rPr>
              <a:t>The state's focus on attracting investments in the manufacturing sector, and the presence of a large number of engineering companies in the state.</a:t>
            </a:r>
          </a:p>
        </p:txBody>
      </p:sp>
      <p:sp>
        <p:nvSpPr>
          <p:cNvPr id="14" name="TextBox 13">
            <a:extLst>
              <a:ext uri="{FF2B5EF4-FFF2-40B4-BE49-F238E27FC236}">
                <a16:creationId xmlns:a16="http://schemas.microsoft.com/office/drawing/2014/main" id="{41E7E67F-BFE9-3554-E34E-3B6BC8BD2703}"/>
              </a:ext>
            </a:extLst>
          </p:cNvPr>
          <p:cNvSpPr txBox="1"/>
          <p:nvPr/>
        </p:nvSpPr>
        <p:spPr>
          <a:xfrm>
            <a:off x="1173345" y="5037889"/>
            <a:ext cx="8930910" cy="1477328"/>
          </a:xfrm>
          <a:prstGeom prst="rect">
            <a:avLst/>
          </a:prstGeom>
        </p:spPr>
        <p:txBody>
          <a:bodyPr wrap="square" rtlCol="0">
            <a:spAutoFit/>
          </a:bodyPr>
          <a:lstStyle/>
          <a:p>
            <a:pPr algn="ctr"/>
            <a:r>
              <a:rPr lang="en-US" altLang="en-US" dirty="0">
                <a:solidFill>
                  <a:schemeClr val="accent4">
                    <a:lumMod val="75000"/>
                  </a:schemeClr>
                </a:solidFill>
                <a:latin typeface="Cambria" panose="02040503050406030204" pitchFamily="18" charset="0"/>
                <a:ea typeface="Cambria" panose="02040503050406030204" pitchFamily="18" charset="0"/>
              </a:rPr>
              <a:t>The real estate and IT Building sector has received Third-most significant investments. This is due to the state’s growing economy and the increasing demand for real estate and IT Space. In fact, Hyderabad has emerged as a new IT Hub, giving stiff competition to Bengaluru for the country’s Top IT Destination. </a:t>
            </a:r>
            <a:endParaRPr kumimoji="0" lang="en-US" altLang="en-US" b="0" i="0" u="none" strike="noStrike" cap="none" normalizeH="0" baseline="0" dirty="0">
              <a:ln>
                <a:noFill/>
              </a:ln>
              <a:solidFill>
                <a:schemeClr val="accent4">
                  <a:lumMod val="75000"/>
                </a:schemeClr>
              </a:solidFill>
              <a:effectLst/>
              <a:latin typeface="Cambria" panose="02040503050406030204" pitchFamily="18" charset="0"/>
              <a:ea typeface="Cambria" panose="02040503050406030204" pitchFamily="18" charset="0"/>
            </a:endParaRP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2" name="Rectangle 1">
            <a:extLst>
              <a:ext uri="{FF2B5EF4-FFF2-40B4-BE49-F238E27FC236}">
                <a16:creationId xmlns:a16="http://schemas.microsoft.com/office/drawing/2014/main" id="{CEBB0DF3-886A-A547-6A21-93368CD3E024}"/>
              </a:ext>
            </a:extLst>
          </p:cNvPr>
          <p:cNvSpPr/>
          <p:nvPr/>
        </p:nvSpPr>
        <p:spPr>
          <a:xfrm>
            <a:off x="410106" y="1011506"/>
            <a:ext cx="6099936" cy="106772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4" name="Rectangle 3">
            <a:extLst>
              <a:ext uri="{FF2B5EF4-FFF2-40B4-BE49-F238E27FC236}">
                <a16:creationId xmlns:a16="http://schemas.microsoft.com/office/drawing/2014/main" id="{6EC67009-F98B-8935-0BF9-4D0EB7870492}"/>
              </a:ext>
            </a:extLst>
          </p:cNvPr>
          <p:cNvSpPr/>
          <p:nvPr/>
        </p:nvSpPr>
        <p:spPr>
          <a:xfrm>
            <a:off x="365600" y="3789513"/>
            <a:ext cx="6099936" cy="106772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E747611C-364C-7644-EDBF-BC920DD9BDEF}"/>
              </a:ext>
            </a:extLst>
          </p:cNvPr>
          <p:cNvSpPr/>
          <p:nvPr/>
        </p:nvSpPr>
        <p:spPr>
          <a:xfrm>
            <a:off x="849664" y="2255229"/>
            <a:ext cx="5660378" cy="136397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9" name="Rectangle 8">
            <a:extLst>
              <a:ext uri="{FF2B5EF4-FFF2-40B4-BE49-F238E27FC236}">
                <a16:creationId xmlns:a16="http://schemas.microsoft.com/office/drawing/2014/main" id="{F5DF85B7-8AE5-2E0F-55F3-59D3BA9DDABC}"/>
              </a:ext>
            </a:extLst>
          </p:cNvPr>
          <p:cNvSpPr/>
          <p:nvPr/>
        </p:nvSpPr>
        <p:spPr>
          <a:xfrm>
            <a:off x="1279999" y="5031455"/>
            <a:ext cx="8824255" cy="118318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186604331"/>
      </p:ext>
    </p:extLst>
  </p:cSld>
  <p:clrMapOvr>
    <a:masterClrMapping/>
  </p:clrMapOvr>
  <mc:AlternateContent xmlns:mc="http://schemas.openxmlformats.org/markup-compatibility/2006" xmlns:p14="http://schemas.microsoft.com/office/powerpoint/2010/main">
    <mc:Choice Requires="p14">
      <p:transition spd="slow" p14:dur="2000" advTm="80909"/>
    </mc:Choice>
    <mc:Fallback xmlns="">
      <p:transition spd="slow" advTm="809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431807" y="373183"/>
            <a:ext cx="10889796" cy="872990"/>
          </a:xfrm>
        </p:spPr>
        <p:txBody>
          <a:bodyPr/>
          <a:lstStyle/>
          <a:p>
            <a:r>
              <a:rPr lang="en-US" sz="1800" dirty="0">
                <a:latin typeface="Cambria" panose="02040503050406030204" pitchFamily="18" charset="0"/>
                <a:ea typeface="Cambria" panose="02040503050406030204" pitchFamily="18" charset="0"/>
              </a:rPr>
              <a:t>List down the top 3 districts that have attracted the most significant sector investment during FY 2019 to 2022? What factors could have led to the substantial investments in these particular districts?</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Telangana Growth Analysis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17</a:t>
            </a:fld>
            <a:endParaRPr lang="en-US" altLang="zh-CN" dirty="0"/>
          </a:p>
        </p:txBody>
      </p:sp>
      <p:graphicFrame>
        <p:nvGraphicFramePr>
          <p:cNvPr id="10" name="Chart 9">
            <a:extLst>
              <a:ext uri="{FF2B5EF4-FFF2-40B4-BE49-F238E27FC236}">
                <a16:creationId xmlns:a16="http://schemas.microsoft.com/office/drawing/2014/main" id="{EA6E09BB-3B9D-F224-C3A9-510B5059364A}"/>
              </a:ext>
            </a:extLst>
          </p:cNvPr>
          <p:cNvGraphicFramePr/>
          <p:nvPr>
            <p:extLst>
              <p:ext uri="{D42A27DB-BD31-4B8C-83A1-F6EECF244321}">
                <p14:modId xmlns:p14="http://schemas.microsoft.com/office/powerpoint/2010/main" val="2975697183"/>
              </p:ext>
            </p:extLst>
          </p:nvPr>
        </p:nvGraphicFramePr>
        <p:xfrm>
          <a:off x="484632" y="2233256"/>
          <a:ext cx="4984153" cy="3471483"/>
        </p:xfrm>
        <a:graphic>
          <a:graphicData uri="http://schemas.openxmlformats.org/drawingml/2006/chart">
            <c:chart xmlns:c="http://schemas.openxmlformats.org/drawingml/2006/chart" xmlns:r="http://schemas.openxmlformats.org/officeDocument/2006/relationships" r:id="rId4"/>
          </a:graphicData>
        </a:graphic>
      </p:graphicFrame>
      <p:sp>
        <p:nvSpPr>
          <p:cNvPr id="11" name="Flowchart: Predefined Process 10">
            <a:extLst>
              <a:ext uri="{FF2B5EF4-FFF2-40B4-BE49-F238E27FC236}">
                <a16:creationId xmlns:a16="http://schemas.microsoft.com/office/drawing/2014/main" id="{D37A47E3-D198-AF7A-5354-31B464BE6AD7}"/>
              </a:ext>
            </a:extLst>
          </p:cNvPr>
          <p:cNvSpPr/>
          <p:nvPr/>
        </p:nvSpPr>
        <p:spPr>
          <a:xfrm>
            <a:off x="5955739" y="1503226"/>
            <a:ext cx="4451600" cy="3471483"/>
          </a:xfrm>
          <a:prstGeom prst="flowChartPredefinedProcess">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DE5D956E-1BDA-07CA-60B5-EEED944E3024}"/>
              </a:ext>
            </a:extLst>
          </p:cNvPr>
          <p:cNvSpPr txBox="1"/>
          <p:nvPr/>
        </p:nvSpPr>
        <p:spPr>
          <a:xfrm>
            <a:off x="7432532" y="1656067"/>
            <a:ext cx="1331141" cy="400110"/>
          </a:xfrm>
          <a:prstGeom prst="rect">
            <a:avLst/>
          </a:prstGeom>
        </p:spPr>
        <p:txBody>
          <a:bodyPr wrap="square" rtlCol="0">
            <a:spAutoFit/>
          </a:bodyPr>
          <a:lstStyle/>
          <a:p>
            <a:pPr marL="0" indent="0" algn="ctr">
              <a:lnSpc>
                <a:spcPct val="100000"/>
              </a:lnSpc>
              <a:spcBef>
                <a:spcPts val="0"/>
              </a:spcBef>
              <a:buFontTx/>
              <a:buNone/>
            </a:pPr>
            <a:r>
              <a:rPr lang="en-IN" sz="2000" b="1" dirty="0">
                <a:solidFill>
                  <a:prstClr val="white"/>
                </a:solidFill>
                <a:latin typeface="Cambria" panose="02040503050406030204" pitchFamily="18" charset="0"/>
                <a:ea typeface="Cambria" panose="02040503050406030204" pitchFamily="18" charset="0"/>
                <a:cs typeface="Posterama" panose="020B0504020200020000" pitchFamily="34" charset="0"/>
              </a:rPr>
              <a:t>Factors</a:t>
            </a:r>
          </a:p>
        </p:txBody>
      </p:sp>
      <p:sp>
        <p:nvSpPr>
          <p:cNvPr id="14" name="TextBox 13">
            <a:extLst>
              <a:ext uri="{FF2B5EF4-FFF2-40B4-BE49-F238E27FC236}">
                <a16:creationId xmlns:a16="http://schemas.microsoft.com/office/drawing/2014/main" id="{200DFCCA-EC2C-50C9-4247-C15B37EF9BBF}"/>
              </a:ext>
            </a:extLst>
          </p:cNvPr>
          <p:cNvSpPr txBox="1"/>
          <p:nvPr/>
        </p:nvSpPr>
        <p:spPr>
          <a:xfrm>
            <a:off x="6055993" y="2215453"/>
            <a:ext cx="4451600" cy="3139321"/>
          </a:xfrm>
          <a:prstGeom prst="rect">
            <a:avLst/>
          </a:prstGeom>
        </p:spPr>
        <p:txBody>
          <a:bodyPr wrap="square" rtlCol="0">
            <a:spAutoFit/>
          </a:bodyPr>
          <a:lstStyle/>
          <a:p>
            <a:pPr>
              <a:buFont typeface="Arial" panose="020B0604020202020204" pitchFamily="34" charset="0"/>
              <a:buChar char="•"/>
            </a:pPr>
            <a:r>
              <a:rPr lang="en-US" sz="1800" b="1" dirty="0">
                <a:solidFill>
                  <a:schemeClr val="bg1">
                    <a:lumMod val="95000"/>
                  </a:schemeClr>
                </a:solidFill>
                <a:effectLst/>
                <a:latin typeface="Cambria" panose="02040503050406030204" pitchFamily="18" charset="0"/>
                <a:ea typeface="Cambria" panose="02040503050406030204" pitchFamily="18" charset="0"/>
              </a:rPr>
              <a:t>A strong economic base</a:t>
            </a:r>
            <a:endParaRPr lang="en-US" b="1" dirty="0">
              <a:solidFill>
                <a:schemeClr val="bg1">
                  <a:lumMod val="95000"/>
                </a:schemeClr>
              </a:solidFill>
              <a:effectLst/>
              <a:latin typeface="Cambria" panose="02040503050406030204" pitchFamily="18" charset="0"/>
              <a:ea typeface="Cambria" panose="02040503050406030204" pitchFamily="18" charset="0"/>
            </a:endParaRPr>
          </a:p>
          <a:p>
            <a:pPr>
              <a:buFont typeface="Arial" panose="020B0604020202020204" pitchFamily="34" charset="0"/>
              <a:buChar char="•"/>
            </a:pPr>
            <a:r>
              <a:rPr lang="en-US" sz="1800" b="1" dirty="0">
                <a:solidFill>
                  <a:schemeClr val="bg1">
                    <a:lumMod val="95000"/>
                  </a:schemeClr>
                </a:solidFill>
                <a:effectLst/>
                <a:latin typeface="Cambria" panose="02040503050406030204" pitchFamily="18" charset="0"/>
                <a:ea typeface="Cambria" panose="02040503050406030204" pitchFamily="18" charset="0"/>
              </a:rPr>
              <a:t>A favorable business environment</a:t>
            </a:r>
            <a:endParaRPr lang="en-US" b="1" dirty="0">
              <a:solidFill>
                <a:schemeClr val="bg1">
                  <a:lumMod val="95000"/>
                </a:schemeClr>
              </a:solidFill>
              <a:effectLst/>
              <a:latin typeface="Cambria" panose="02040503050406030204" pitchFamily="18" charset="0"/>
              <a:ea typeface="Cambria" panose="02040503050406030204" pitchFamily="18" charset="0"/>
            </a:endParaRPr>
          </a:p>
          <a:p>
            <a:pPr>
              <a:buFont typeface="Arial" panose="020B0604020202020204" pitchFamily="34" charset="0"/>
              <a:buChar char="•"/>
            </a:pPr>
            <a:r>
              <a:rPr lang="en-US" sz="1800" b="1" dirty="0">
                <a:solidFill>
                  <a:schemeClr val="bg1">
                    <a:lumMod val="95000"/>
                  </a:schemeClr>
                </a:solidFill>
                <a:effectLst/>
                <a:latin typeface="Cambria" panose="02040503050406030204" pitchFamily="18" charset="0"/>
                <a:ea typeface="Cambria" panose="02040503050406030204" pitchFamily="18" charset="0"/>
              </a:rPr>
              <a:t>A skilled workforce</a:t>
            </a:r>
            <a:endParaRPr lang="en-US" b="1" dirty="0">
              <a:solidFill>
                <a:schemeClr val="bg1">
                  <a:lumMod val="95000"/>
                </a:schemeClr>
              </a:solidFill>
              <a:effectLst/>
              <a:latin typeface="Cambria" panose="02040503050406030204" pitchFamily="18" charset="0"/>
              <a:ea typeface="Cambria" panose="02040503050406030204" pitchFamily="18" charset="0"/>
            </a:endParaRPr>
          </a:p>
          <a:p>
            <a:pPr>
              <a:buFont typeface="Arial" panose="020B0604020202020204" pitchFamily="34" charset="0"/>
              <a:buChar char="•"/>
            </a:pPr>
            <a:r>
              <a:rPr lang="en-US" sz="1800" b="1" dirty="0">
                <a:solidFill>
                  <a:schemeClr val="bg1">
                    <a:lumMod val="95000"/>
                  </a:schemeClr>
                </a:solidFill>
                <a:effectLst/>
                <a:latin typeface="Cambria" panose="02040503050406030204" pitchFamily="18" charset="0"/>
                <a:ea typeface="Cambria" panose="02040503050406030204" pitchFamily="18" charset="0"/>
              </a:rPr>
              <a:t>A good transportation network</a:t>
            </a:r>
            <a:endParaRPr lang="en-US" b="1" dirty="0">
              <a:solidFill>
                <a:schemeClr val="bg1">
                  <a:lumMod val="95000"/>
                </a:schemeClr>
              </a:solidFill>
              <a:effectLst/>
              <a:latin typeface="Cambria" panose="02040503050406030204" pitchFamily="18" charset="0"/>
              <a:ea typeface="Cambria" panose="02040503050406030204" pitchFamily="18" charset="0"/>
            </a:endParaRPr>
          </a:p>
          <a:p>
            <a:pPr>
              <a:buFont typeface="Arial" panose="020B0604020202020204" pitchFamily="34" charset="0"/>
              <a:buChar char="•"/>
            </a:pPr>
            <a:r>
              <a:rPr lang="en-US" sz="1800" b="1" dirty="0">
                <a:solidFill>
                  <a:schemeClr val="bg1">
                    <a:lumMod val="95000"/>
                  </a:schemeClr>
                </a:solidFill>
                <a:effectLst/>
                <a:latin typeface="Cambria" panose="02040503050406030204" pitchFamily="18" charset="0"/>
                <a:ea typeface="Cambria" panose="02040503050406030204" pitchFamily="18" charset="0"/>
              </a:rPr>
              <a:t>Access to key markets</a:t>
            </a:r>
          </a:p>
          <a:p>
            <a:pPr>
              <a:buFont typeface="Arial" panose="020B0604020202020204" pitchFamily="34" charset="0"/>
              <a:buChar char="•"/>
            </a:pPr>
            <a:r>
              <a:rPr lang="en-US" b="1" dirty="0">
                <a:solidFill>
                  <a:schemeClr val="bg1">
                    <a:lumMod val="95000"/>
                  </a:schemeClr>
                </a:solidFill>
                <a:latin typeface="Cambria" panose="02040503050406030204" pitchFamily="18" charset="0"/>
                <a:ea typeface="Cambria" panose="02040503050406030204" pitchFamily="18" charset="0"/>
              </a:rPr>
              <a:t>Pro – Business Policies</a:t>
            </a:r>
          </a:p>
          <a:p>
            <a:pPr>
              <a:buFont typeface="Arial" panose="020B0604020202020204" pitchFamily="34" charset="0"/>
              <a:buChar char="•"/>
            </a:pPr>
            <a:r>
              <a:rPr lang="en-US" b="1" dirty="0">
                <a:solidFill>
                  <a:schemeClr val="bg1">
                    <a:lumMod val="95000"/>
                  </a:schemeClr>
                </a:solidFill>
                <a:effectLst/>
                <a:latin typeface="Cambria" panose="02040503050406030204" pitchFamily="18" charset="0"/>
                <a:ea typeface="Cambria" panose="02040503050406030204" pitchFamily="18" charset="0"/>
              </a:rPr>
              <a:t>Availability of infrastructure.</a:t>
            </a:r>
          </a:p>
          <a:p>
            <a:pPr>
              <a:buFont typeface="Arial" panose="020B0604020202020204" pitchFamily="34" charset="0"/>
              <a:buChar char="•"/>
            </a:pPr>
            <a:r>
              <a:rPr lang="en-US" b="1" dirty="0">
                <a:solidFill>
                  <a:schemeClr val="bg1">
                    <a:lumMod val="95000"/>
                  </a:schemeClr>
                </a:solidFill>
                <a:latin typeface="Cambria" panose="02040503050406030204" pitchFamily="18" charset="0"/>
                <a:ea typeface="Cambria" panose="02040503050406030204" pitchFamily="18" charset="0"/>
              </a:rPr>
              <a:t>Proximity to other major cities.</a:t>
            </a:r>
            <a:endParaRPr lang="en-US" b="1" dirty="0">
              <a:solidFill>
                <a:schemeClr val="bg1">
                  <a:lumMod val="95000"/>
                </a:schemeClr>
              </a:solidFill>
              <a:effectLst/>
              <a:latin typeface="Cambria" panose="02040503050406030204" pitchFamily="18" charset="0"/>
              <a:ea typeface="Cambria" panose="02040503050406030204" pitchFamily="18" charset="0"/>
            </a:endParaRPr>
          </a:p>
          <a:p>
            <a:pPr>
              <a:buFont typeface="Arial" panose="020B0604020202020204" pitchFamily="34" charset="0"/>
              <a:buChar char="•"/>
            </a:pPr>
            <a:endParaRPr lang="en-US" b="1" dirty="0">
              <a:solidFill>
                <a:schemeClr val="bg1">
                  <a:lumMod val="95000"/>
                </a:schemeClr>
              </a:solidFill>
              <a:effectLst/>
              <a:latin typeface="Cambria" panose="02040503050406030204" pitchFamily="18" charset="0"/>
              <a:ea typeface="Cambria" panose="02040503050406030204" pitchFamily="18" charset="0"/>
            </a:endParaRPr>
          </a:p>
          <a:p>
            <a:br>
              <a:rPr lang="en-US" dirty="0">
                <a:effectLst/>
              </a:rPr>
            </a:b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16" name="TextBox 15">
            <a:extLst>
              <a:ext uri="{FF2B5EF4-FFF2-40B4-BE49-F238E27FC236}">
                <a16:creationId xmlns:a16="http://schemas.microsoft.com/office/drawing/2014/main" id="{FB8A4364-2920-A474-352B-1C163C905F99}"/>
              </a:ext>
            </a:extLst>
          </p:cNvPr>
          <p:cNvSpPr txBox="1"/>
          <p:nvPr/>
        </p:nvSpPr>
        <p:spPr>
          <a:xfrm>
            <a:off x="588744" y="1656067"/>
            <a:ext cx="4689335" cy="707886"/>
          </a:xfrm>
          <a:prstGeom prst="rect">
            <a:avLst/>
          </a:prstGeom>
        </p:spPr>
        <p:txBody>
          <a:bodyPr wrap="square" rtlCol="0">
            <a:spAutoFit/>
          </a:bodyPr>
          <a:lstStyle/>
          <a:p>
            <a:pPr marL="0" indent="0" algn="ctr">
              <a:lnSpc>
                <a:spcPct val="100000"/>
              </a:lnSpc>
              <a:spcBef>
                <a:spcPts val="0"/>
              </a:spcBef>
              <a:buFontTx/>
              <a:buNone/>
            </a:pPr>
            <a:r>
              <a:rPr lang="en-IN" sz="2000" b="1" dirty="0">
                <a:latin typeface="Cambria" panose="02040503050406030204" pitchFamily="18" charset="0"/>
                <a:ea typeface="Cambria" panose="02040503050406030204" pitchFamily="18" charset="0"/>
                <a:cs typeface="Posterama" panose="020B0504020200020000" pitchFamily="34" charset="0"/>
              </a:rPr>
              <a:t>Top 3 Districts that have attracted the most significant sector investment</a:t>
            </a:r>
          </a:p>
        </p:txBody>
      </p:sp>
    </p:spTree>
    <p:custDataLst>
      <p:tags r:id="rId1"/>
    </p:custDataLst>
    <p:extLst>
      <p:ext uri="{BB962C8B-B14F-4D97-AF65-F5344CB8AC3E}">
        <p14:creationId xmlns:p14="http://schemas.microsoft.com/office/powerpoint/2010/main" val="3536282655"/>
      </p:ext>
    </p:extLst>
  </p:cSld>
  <p:clrMapOvr>
    <a:masterClrMapping/>
  </p:clrMapOvr>
  <mc:AlternateContent xmlns:mc="http://schemas.openxmlformats.org/markup-compatibility/2006" xmlns:p14="http://schemas.microsoft.com/office/powerpoint/2010/main">
    <mc:Choice Requires="p14">
      <p:transition spd="slow" p14:dur="2000" advTm="47695"/>
    </mc:Choice>
    <mc:Fallback xmlns="">
      <p:transition spd="slow" advTm="476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431807" y="421735"/>
            <a:ext cx="10889796" cy="694966"/>
          </a:xfrm>
        </p:spPr>
        <p:txBody>
          <a:bodyPr/>
          <a:lstStyle/>
          <a:p>
            <a:r>
              <a:rPr lang="en-US" sz="1800" dirty="0">
                <a:latin typeface="Cambria" panose="02040503050406030204" pitchFamily="18" charset="0"/>
                <a:ea typeface="Cambria" panose="02040503050406030204" pitchFamily="18" charset="0"/>
              </a:rPr>
              <a:t>Is there any relationship between district investments, vehicles sales and stamps revenue within the same district between FY 2021 and 2022?</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Telangana Growth Analysis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18</a:t>
            </a:fld>
            <a:endParaRPr lang="en-US" altLang="zh-CN" dirty="0"/>
          </a:p>
        </p:txBody>
      </p:sp>
      <p:graphicFrame>
        <p:nvGraphicFramePr>
          <p:cNvPr id="9" name="Table 9">
            <a:extLst>
              <a:ext uri="{FF2B5EF4-FFF2-40B4-BE49-F238E27FC236}">
                <a16:creationId xmlns:a16="http://schemas.microsoft.com/office/drawing/2014/main" id="{60B2498C-5882-1521-0259-FA0BC437D036}"/>
              </a:ext>
            </a:extLst>
          </p:cNvPr>
          <p:cNvGraphicFramePr>
            <a:graphicFrameLocks noGrp="1"/>
          </p:cNvGraphicFramePr>
          <p:nvPr>
            <p:extLst>
              <p:ext uri="{D42A27DB-BD31-4B8C-83A1-F6EECF244321}">
                <p14:modId xmlns:p14="http://schemas.microsoft.com/office/powerpoint/2010/main" val="3169636175"/>
              </p:ext>
            </p:extLst>
          </p:nvPr>
        </p:nvGraphicFramePr>
        <p:xfrm>
          <a:off x="484632" y="1351369"/>
          <a:ext cx="11443028" cy="4410159"/>
        </p:xfrm>
        <a:graphic>
          <a:graphicData uri="http://schemas.openxmlformats.org/drawingml/2006/table">
            <a:tbl>
              <a:tblPr firstRow="1" bandRow="1">
                <a:tableStyleId>{F5AB1C69-6EDB-4FF4-983F-18BD219EF322}</a:tableStyleId>
              </a:tblPr>
              <a:tblGrid>
                <a:gridCol w="2014726">
                  <a:extLst>
                    <a:ext uri="{9D8B030D-6E8A-4147-A177-3AD203B41FA5}">
                      <a16:colId xmlns:a16="http://schemas.microsoft.com/office/drawing/2014/main" val="522907655"/>
                    </a:ext>
                  </a:extLst>
                </a:gridCol>
                <a:gridCol w="1571383">
                  <a:extLst>
                    <a:ext uri="{9D8B030D-6E8A-4147-A177-3AD203B41FA5}">
                      <a16:colId xmlns:a16="http://schemas.microsoft.com/office/drawing/2014/main" val="3642008482"/>
                    </a:ext>
                  </a:extLst>
                </a:gridCol>
                <a:gridCol w="1571383">
                  <a:extLst>
                    <a:ext uri="{9D8B030D-6E8A-4147-A177-3AD203B41FA5}">
                      <a16:colId xmlns:a16="http://schemas.microsoft.com/office/drawing/2014/main" val="2140835030"/>
                    </a:ext>
                  </a:extLst>
                </a:gridCol>
                <a:gridCol w="1571383">
                  <a:extLst>
                    <a:ext uri="{9D8B030D-6E8A-4147-A177-3AD203B41FA5}">
                      <a16:colId xmlns:a16="http://schemas.microsoft.com/office/drawing/2014/main" val="3865952090"/>
                    </a:ext>
                  </a:extLst>
                </a:gridCol>
                <a:gridCol w="1548865">
                  <a:extLst>
                    <a:ext uri="{9D8B030D-6E8A-4147-A177-3AD203B41FA5}">
                      <a16:colId xmlns:a16="http://schemas.microsoft.com/office/drawing/2014/main" val="3297950706"/>
                    </a:ext>
                  </a:extLst>
                </a:gridCol>
                <a:gridCol w="1593905">
                  <a:extLst>
                    <a:ext uri="{9D8B030D-6E8A-4147-A177-3AD203B41FA5}">
                      <a16:colId xmlns:a16="http://schemas.microsoft.com/office/drawing/2014/main" val="1566628124"/>
                    </a:ext>
                  </a:extLst>
                </a:gridCol>
                <a:gridCol w="1571383">
                  <a:extLst>
                    <a:ext uri="{9D8B030D-6E8A-4147-A177-3AD203B41FA5}">
                      <a16:colId xmlns:a16="http://schemas.microsoft.com/office/drawing/2014/main" val="2580925646"/>
                    </a:ext>
                  </a:extLst>
                </a:gridCol>
              </a:tblGrid>
              <a:tr h="1015457">
                <a:tc>
                  <a:txBody>
                    <a:bodyPr/>
                    <a:lstStyle/>
                    <a:p>
                      <a:r>
                        <a:rPr lang="en-IN" dirty="0">
                          <a:latin typeface="Cambria" panose="02040503050406030204" pitchFamily="18" charset="0"/>
                          <a:ea typeface="Cambria" panose="02040503050406030204" pitchFamily="18" charset="0"/>
                        </a:rPr>
                        <a:t>Districts</a:t>
                      </a:r>
                    </a:p>
                  </a:txBody>
                  <a:tcPr/>
                </a:tc>
                <a:tc>
                  <a:txBody>
                    <a:bodyPr/>
                    <a:lstStyle/>
                    <a:p>
                      <a:r>
                        <a:rPr lang="en-IN" dirty="0">
                          <a:latin typeface="Cambria" panose="02040503050406030204" pitchFamily="18" charset="0"/>
                          <a:ea typeface="Cambria" panose="02040503050406030204" pitchFamily="18" charset="0"/>
                        </a:rPr>
                        <a:t>Investment in cr. FY 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Cambria" panose="02040503050406030204" pitchFamily="18" charset="0"/>
                          <a:ea typeface="Cambria" panose="02040503050406030204" pitchFamily="18" charset="0"/>
                        </a:rPr>
                        <a:t>Investment in cr. FY 22</a:t>
                      </a:r>
                    </a:p>
                  </a:txBody>
                  <a:tcPr/>
                </a:tc>
                <a:tc>
                  <a:txBody>
                    <a:bodyPr/>
                    <a:lstStyle/>
                    <a:p>
                      <a:r>
                        <a:rPr lang="en-IN" dirty="0">
                          <a:latin typeface="Cambria" panose="02040503050406030204" pitchFamily="18" charset="0"/>
                          <a:ea typeface="Cambria" panose="02040503050406030204" pitchFamily="18" charset="0"/>
                        </a:rPr>
                        <a:t>Vehicle Sales FY 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Cambria" panose="02040503050406030204" pitchFamily="18" charset="0"/>
                          <a:ea typeface="Cambria" panose="02040503050406030204" pitchFamily="18" charset="0"/>
                        </a:rPr>
                        <a:t>Vehicle Sales FY 22</a:t>
                      </a:r>
                    </a:p>
                  </a:txBody>
                  <a:tcPr/>
                </a:tc>
                <a:tc>
                  <a:txBody>
                    <a:bodyPr/>
                    <a:lstStyle/>
                    <a:p>
                      <a:r>
                        <a:rPr lang="en-IN" dirty="0">
                          <a:latin typeface="Cambria" panose="02040503050406030204" pitchFamily="18" charset="0"/>
                          <a:ea typeface="Cambria" panose="02040503050406030204" pitchFamily="18" charset="0"/>
                        </a:rPr>
                        <a:t>Stamps Revenue FY 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Cambria" panose="02040503050406030204" pitchFamily="18" charset="0"/>
                          <a:ea typeface="Cambria" panose="02040503050406030204" pitchFamily="18" charset="0"/>
                        </a:rPr>
                        <a:t>Stamps Revenue FY 22</a:t>
                      </a:r>
                    </a:p>
                  </a:txBody>
                  <a:tcPr/>
                </a:tc>
                <a:extLst>
                  <a:ext uri="{0D108BD9-81ED-4DB2-BD59-A6C34878D82A}">
                    <a16:rowId xmlns:a16="http://schemas.microsoft.com/office/drawing/2014/main" val="1605729387"/>
                  </a:ext>
                </a:extLst>
              </a:tr>
              <a:tr h="580261">
                <a:tc>
                  <a:txBody>
                    <a:bodyPr/>
                    <a:lstStyle/>
                    <a:p>
                      <a:r>
                        <a:rPr lang="en-IN" dirty="0" err="1">
                          <a:latin typeface="Cambria" panose="02040503050406030204" pitchFamily="18" charset="0"/>
                          <a:ea typeface="Cambria" panose="02040503050406030204" pitchFamily="18" charset="0"/>
                        </a:rPr>
                        <a:t>Rangareddy</a:t>
                      </a:r>
                      <a:endParaRPr lang="en-IN" dirty="0">
                        <a:latin typeface="Cambria" panose="02040503050406030204" pitchFamily="18" charset="0"/>
                        <a:ea typeface="Cambria" panose="02040503050406030204" pitchFamily="18" charset="0"/>
                      </a:endParaRPr>
                    </a:p>
                  </a:txBody>
                  <a:tcPr/>
                </a:tc>
                <a:tc>
                  <a:txBody>
                    <a:bodyPr/>
                    <a:lstStyle/>
                    <a:p>
                      <a:r>
                        <a:rPr lang="en-IN" dirty="0">
                          <a:latin typeface="Cambria" panose="02040503050406030204" pitchFamily="18" charset="0"/>
                          <a:ea typeface="Cambria" panose="02040503050406030204" pitchFamily="18" charset="0"/>
                        </a:rPr>
                        <a:t>23M</a:t>
                      </a:r>
                    </a:p>
                  </a:txBody>
                  <a:tcPr/>
                </a:tc>
                <a:tc>
                  <a:txBody>
                    <a:bodyPr/>
                    <a:lstStyle/>
                    <a:p>
                      <a:r>
                        <a:rPr lang="en-IN" dirty="0">
                          <a:latin typeface="Cambria" panose="02040503050406030204" pitchFamily="18" charset="0"/>
                          <a:ea typeface="Cambria" panose="02040503050406030204" pitchFamily="18" charset="0"/>
                        </a:rPr>
                        <a:t>25M</a:t>
                      </a:r>
                    </a:p>
                  </a:txBody>
                  <a:tcPr/>
                </a:tc>
                <a:tc>
                  <a:txBody>
                    <a:bodyPr/>
                    <a:lstStyle/>
                    <a:p>
                      <a:r>
                        <a:rPr lang="en-IN" dirty="0">
                          <a:latin typeface="Cambria" panose="02040503050406030204" pitchFamily="18" charset="0"/>
                          <a:ea typeface="Cambria" panose="02040503050406030204" pitchFamily="18" charset="0"/>
                        </a:rPr>
                        <a:t>4.2B</a:t>
                      </a:r>
                    </a:p>
                  </a:txBody>
                  <a:tcPr/>
                </a:tc>
                <a:tc>
                  <a:txBody>
                    <a:bodyPr/>
                    <a:lstStyle/>
                    <a:p>
                      <a:r>
                        <a:rPr lang="en-IN" dirty="0">
                          <a:latin typeface="Cambria" panose="02040503050406030204" pitchFamily="18" charset="0"/>
                          <a:ea typeface="Cambria" panose="02040503050406030204" pitchFamily="18" charset="0"/>
                        </a:rPr>
                        <a:t>4.6B</a:t>
                      </a:r>
                    </a:p>
                  </a:txBody>
                  <a:tcPr/>
                </a:tc>
                <a:tc>
                  <a:txBody>
                    <a:bodyPr/>
                    <a:lstStyle/>
                    <a:p>
                      <a:r>
                        <a:rPr lang="en-IN" dirty="0">
                          <a:latin typeface="Cambria" panose="02040503050406030204" pitchFamily="18" charset="0"/>
                          <a:ea typeface="Cambria" panose="02040503050406030204" pitchFamily="18" charset="0"/>
                        </a:rPr>
                        <a:t>643 T</a:t>
                      </a:r>
                    </a:p>
                  </a:txBody>
                  <a:tcPr/>
                </a:tc>
                <a:tc>
                  <a:txBody>
                    <a:bodyPr/>
                    <a:lstStyle/>
                    <a:p>
                      <a:r>
                        <a:rPr lang="en-IN" dirty="0">
                          <a:latin typeface="Cambria" panose="02040503050406030204" pitchFamily="18" charset="0"/>
                          <a:ea typeface="Cambria" panose="02040503050406030204" pitchFamily="18" charset="0"/>
                        </a:rPr>
                        <a:t>762T</a:t>
                      </a:r>
                    </a:p>
                  </a:txBody>
                  <a:tcPr/>
                </a:tc>
                <a:extLst>
                  <a:ext uri="{0D108BD9-81ED-4DB2-BD59-A6C34878D82A}">
                    <a16:rowId xmlns:a16="http://schemas.microsoft.com/office/drawing/2014/main" val="217532376"/>
                  </a:ext>
                </a:extLst>
              </a:tr>
              <a:tr h="580261">
                <a:tc>
                  <a:txBody>
                    <a:bodyPr/>
                    <a:lstStyle/>
                    <a:p>
                      <a:r>
                        <a:rPr lang="en-IN" dirty="0" err="1">
                          <a:latin typeface="Cambria" panose="02040503050406030204" pitchFamily="18" charset="0"/>
                          <a:ea typeface="Cambria" panose="02040503050406030204" pitchFamily="18" charset="0"/>
                        </a:rPr>
                        <a:t>Sangareddy</a:t>
                      </a:r>
                      <a:endParaRPr lang="en-IN" dirty="0">
                        <a:latin typeface="Cambria" panose="02040503050406030204" pitchFamily="18" charset="0"/>
                        <a:ea typeface="Cambria" panose="02040503050406030204" pitchFamily="18" charset="0"/>
                      </a:endParaRPr>
                    </a:p>
                  </a:txBody>
                  <a:tcPr/>
                </a:tc>
                <a:tc>
                  <a:txBody>
                    <a:bodyPr/>
                    <a:lstStyle/>
                    <a:p>
                      <a:r>
                        <a:rPr lang="en-IN" dirty="0">
                          <a:latin typeface="Cambria" panose="02040503050406030204" pitchFamily="18" charset="0"/>
                          <a:ea typeface="Cambria" panose="02040503050406030204" pitchFamily="18" charset="0"/>
                        </a:rPr>
                        <a:t>7M</a:t>
                      </a:r>
                    </a:p>
                  </a:txBody>
                  <a:tcPr/>
                </a:tc>
                <a:tc>
                  <a:txBody>
                    <a:bodyPr/>
                    <a:lstStyle/>
                    <a:p>
                      <a:r>
                        <a:rPr lang="en-IN" dirty="0">
                          <a:latin typeface="Cambria" panose="02040503050406030204" pitchFamily="18" charset="0"/>
                          <a:ea typeface="Cambria" panose="02040503050406030204" pitchFamily="18" charset="0"/>
                        </a:rPr>
                        <a:t>7M</a:t>
                      </a:r>
                    </a:p>
                  </a:txBody>
                  <a:tcPr/>
                </a:tc>
                <a:tc>
                  <a:txBody>
                    <a:bodyPr/>
                    <a:lstStyle/>
                    <a:p>
                      <a:r>
                        <a:rPr lang="en-IN" dirty="0">
                          <a:latin typeface="Cambria" panose="02040503050406030204" pitchFamily="18" charset="0"/>
                          <a:ea typeface="Cambria" panose="02040503050406030204" pitchFamily="18" charset="0"/>
                        </a:rPr>
                        <a:t>1.4B</a:t>
                      </a:r>
                    </a:p>
                  </a:txBody>
                  <a:tcPr/>
                </a:tc>
                <a:tc>
                  <a:txBody>
                    <a:bodyPr/>
                    <a:lstStyle/>
                    <a:p>
                      <a:r>
                        <a:rPr lang="en-IN" dirty="0">
                          <a:latin typeface="Cambria" panose="02040503050406030204" pitchFamily="18" charset="0"/>
                          <a:ea typeface="Cambria" panose="02040503050406030204" pitchFamily="18" charset="0"/>
                        </a:rPr>
                        <a:t>1.5B</a:t>
                      </a:r>
                    </a:p>
                  </a:txBody>
                  <a:tcPr/>
                </a:tc>
                <a:tc>
                  <a:txBody>
                    <a:bodyPr/>
                    <a:lstStyle/>
                    <a:p>
                      <a:r>
                        <a:rPr lang="en-IN" dirty="0">
                          <a:latin typeface="Cambria" panose="02040503050406030204" pitchFamily="18" charset="0"/>
                          <a:ea typeface="Cambria" panose="02040503050406030204" pitchFamily="18" charset="0"/>
                        </a:rPr>
                        <a:t>141T</a:t>
                      </a:r>
                    </a:p>
                  </a:txBody>
                  <a:tcPr/>
                </a:tc>
                <a:tc>
                  <a:txBody>
                    <a:bodyPr/>
                    <a:lstStyle/>
                    <a:p>
                      <a:r>
                        <a:rPr lang="en-IN" dirty="0">
                          <a:latin typeface="Cambria" panose="02040503050406030204" pitchFamily="18" charset="0"/>
                          <a:ea typeface="Cambria" panose="02040503050406030204" pitchFamily="18" charset="0"/>
                        </a:rPr>
                        <a:t>178T</a:t>
                      </a:r>
                    </a:p>
                  </a:txBody>
                  <a:tcPr/>
                </a:tc>
                <a:extLst>
                  <a:ext uri="{0D108BD9-81ED-4DB2-BD59-A6C34878D82A}">
                    <a16:rowId xmlns:a16="http://schemas.microsoft.com/office/drawing/2014/main" val="1780442316"/>
                  </a:ext>
                </a:extLst>
              </a:tr>
              <a:tr h="1015457">
                <a:tc>
                  <a:txBody>
                    <a:bodyPr/>
                    <a:lstStyle/>
                    <a:p>
                      <a:r>
                        <a:rPr lang="en-IN" dirty="0" err="1">
                          <a:latin typeface="Cambria" panose="02040503050406030204" pitchFamily="18" charset="0"/>
                          <a:ea typeface="Cambria" panose="02040503050406030204" pitchFamily="18" charset="0"/>
                        </a:rPr>
                        <a:t>Medchal</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Malkajgiri</a:t>
                      </a:r>
                      <a:endParaRPr lang="en-IN" dirty="0">
                        <a:latin typeface="Cambria" panose="02040503050406030204" pitchFamily="18" charset="0"/>
                        <a:ea typeface="Cambria" panose="02040503050406030204" pitchFamily="18" charset="0"/>
                      </a:endParaRPr>
                    </a:p>
                  </a:txBody>
                  <a:tcPr/>
                </a:tc>
                <a:tc>
                  <a:txBody>
                    <a:bodyPr/>
                    <a:lstStyle/>
                    <a:p>
                      <a:r>
                        <a:rPr lang="en-IN" dirty="0">
                          <a:latin typeface="Cambria" panose="02040503050406030204" pitchFamily="18" charset="0"/>
                          <a:ea typeface="Cambria" panose="02040503050406030204" pitchFamily="18" charset="0"/>
                        </a:rPr>
                        <a:t>5M</a:t>
                      </a:r>
                    </a:p>
                  </a:txBody>
                  <a:tcPr/>
                </a:tc>
                <a:tc>
                  <a:txBody>
                    <a:bodyPr/>
                    <a:lstStyle/>
                    <a:p>
                      <a:r>
                        <a:rPr lang="en-IN" dirty="0">
                          <a:latin typeface="Cambria" panose="02040503050406030204" pitchFamily="18" charset="0"/>
                          <a:ea typeface="Cambria" panose="02040503050406030204" pitchFamily="18" charset="0"/>
                        </a:rPr>
                        <a:t>6M</a:t>
                      </a:r>
                    </a:p>
                  </a:txBody>
                  <a:tcPr/>
                </a:tc>
                <a:tc>
                  <a:txBody>
                    <a:bodyPr/>
                    <a:lstStyle/>
                    <a:p>
                      <a:r>
                        <a:rPr lang="en-IN" dirty="0">
                          <a:latin typeface="Cambria" panose="02040503050406030204" pitchFamily="18" charset="0"/>
                          <a:ea typeface="Cambria" panose="02040503050406030204" pitchFamily="18" charset="0"/>
                        </a:rPr>
                        <a:t>5.7B</a:t>
                      </a:r>
                    </a:p>
                  </a:txBody>
                  <a:tcPr/>
                </a:tc>
                <a:tc>
                  <a:txBody>
                    <a:bodyPr/>
                    <a:lstStyle/>
                    <a:p>
                      <a:r>
                        <a:rPr lang="en-IN" dirty="0">
                          <a:latin typeface="Cambria" panose="02040503050406030204" pitchFamily="18" charset="0"/>
                          <a:ea typeface="Cambria" panose="02040503050406030204" pitchFamily="18" charset="0"/>
                        </a:rPr>
                        <a:t>6.2B</a:t>
                      </a:r>
                    </a:p>
                  </a:txBody>
                  <a:tcPr/>
                </a:tc>
                <a:tc>
                  <a:txBody>
                    <a:bodyPr/>
                    <a:lstStyle/>
                    <a:p>
                      <a:r>
                        <a:rPr lang="en-IN" dirty="0">
                          <a:latin typeface="Cambria" panose="02040503050406030204" pitchFamily="18" charset="0"/>
                          <a:ea typeface="Cambria" panose="02040503050406030204" pitchFamily="18" charset="0"/>
                        </a:rPr>
                        <a:t>468T</a:t>
                      </a:r>
                    </a:p>
                  </a:txBody>
                  <a:tcPr/>
                </a:tc>
                <a:tc>
                  <a:txBody>
                    <a:bodyPr/>
                    <a:lstStyle/>
                    <a:p>
                      <a:r>
                        <a:rPr lang="en-IN" dirty="0">
                          <a:latin typeface="Cambria" panose="02040503050406030204" pitchFamily="18" charset="0"/>
                          <a:ea typeface="Cambria" panose="02040503050406030204" pitchFamily="18" charset="0"/>
                        </a:rPr>
                        <a:t>589T</a:t>
                      </a:r>
                    </a:p>
                  </a:txBody>
                  <a:tcPr/>
                </a:tc>
                <a:extLst>
                  <a:ext uri="{0D108BD9-81ED-4DB2-BD59-A6C34878D82A}">
                    <a16:rowId xmlns:a16="http://schemas.microsoft.com/office/drawing/2014/main" val="1920560347"/>
                  </a:ext>
                </a:extLst>
              </a:tr>
              <a:tr h="580261">
                <a:tc>
                  <a:txBody>
                    <a:bodyPr/>
                    <a:lstStyle/>
                    <a:p>
                      <a:r>
                        <a:rPr lang="en-IN" dirty="0" err="1">
                          <a:latin typeface="Cambria" panose="02040503050406030204" pitchFamily="18" charset="0"/>
                          <a:ea typeface="Cambria" panose="02040503050406030204" pitchFamily="18" charset="0"/>
                        </a:rPr>
                        <a:t>Peddpalli</a:t>
                      </a:r>
                      <a:endParaRPr lang="en-IN" dirty="0">
                        <a:latin typeface="Cambria" panose="02040503050406030204" pitchFamily="18" charset="0"/>
                        <a:ea typeface="Cambria" panose="02040503050406030204" pitchFamily="18" charset="0"/>
                      </a:endParaRPr>
                    </a:p>
                  </a:txBody>
                  <a:tcPr/>
                </a:tc>
                <a:tc>
                  <a:txBody>
                    <a:bodyPr/>
                    <a:lstStyle/>
                    <a:p>
                      <a:r>
                        <a:rPr lang="en-IN" dirty="0">
                          <a:latin typeface="Cambria" panose="02040503050406030204" pitchFamily="18" charset="0"/>
                          <a:ea typeface="Cambria" panose="02040503050406030204" pitchFamily="18" charset="0"/>
                        </a:rPr>
                        <a:t>3M</a:t>
                      </a:r>
                    </a:p>
                  </a:txBody>
                  <a:tcPr/>
                </a:tc>
                <a:tc>
                  <a:txBody>
                    <a:bodyPr/>
                    <a:lstStyle/>
                    <a:p>
                      <a:r>
                        <a:rPr lang="en-IN" dirty="0">
                          <a:latin typeface="Cambria" panose="02040503050406030204" pitchFamily="18" charset="0"/>
                          <a:ea typeface="Cambria" panose="02040503050406030204" pitchFamily="18" charset="0"/>
                        </a:rPr>
                        <a:t>3M</a:t>
                      </a:r>
                    </a:p>
                  </a:txBody>
                  <a:tcPr/>
                </a:tc>
                <a:tc>
                  <a:txBody>
                    <a:bodyPr/>
                    <a:lstStyle/>
                    <a:p>
                      <a:r>
                        <a:rPr lang="en-IN" dirty="0">
                          <a:latin typeface="Cambria" panose="02040503050406030204" pitchFamily="18" charset="0"/>
                          <a:ea typeface="Cambria" panose="02040503050406030204" pitchFamily="18" charset="0"/>
                        </a:rPr>
                        <a:t>1.6B</a:t>
                      </a:r>
                    </a:p>
                  </a:txBody>
                  <a:tcPr/>
                </a:tc>
                <a:tc>
                  <a:txBody>
                    <a:bodyPr/>
                    <a:lstStyle/>
                    <a:p>
                      <a:r>
                        <a:rPr lang="en-IN" dirty="0">
                          <a:latin typeface="Cambria" panose="02040503050406030204" pitchFamily="18" charset="0"/>
                          <a:ea typeface="Cambria" panose="02040503050406030204" pitchFamily="18" charset="0"/>
                        </a:rPr>
                        <a:t>1.8B</a:t>
                      </a:r>
                    </a:p>
                  </a:txBody>
                  <a:tcPr/>
                </a:tc>
                <a:tc>
                  <a:txBody>
                    <a:bodyPr/>
                    <a:lstStyle/>
                    <a:p>
                      <a:r>
                        <a:rPr lang="en-IN" dirty="0">
                          <a:latin typeface="Cambria" panose="02040503050406030204" pitchFamily="18" charset="0"/>
                          <a:ea typeface="Cambria" panose="02040503050406030204" pitchFamily="18" charset="0"/>
                        </a:rPr>
                        <a:t>4T</a:t>
                      </a:r>
                    </a:p>
                  </a:txBody>
                  <a:tcPr/>
                </a:tc>
                <a:tc>
                  <a:txBody>
                    <a:bodyPr/>
                    <a:lstStyle/>
                    <a:p>
                      <a:r>
                        <a:rPr lang="en-IN" dirty="0">
                          <a:latin typeface="Cambria" panose="02040503050406030204" pitchFamily="18" charset="0"/>
                          <a:ea typeface="Cambria" panose="02040503050406030204" pitchFamily="18" charset="0"/>
                        </a:rPr>
                        <a:t>5T</a:t>
                      </a:r>
                    </a:p>
                  </a:txBody>
                  <a:tcPr/>
                </a:tc>
                <a:extLst>
                  <a:ext uri="{0D108BD9-81ED-4DB2-BD59-A6C34878D82A}">
                    <a16:rowId xmlns:a16="http://schemas.microsoft.com/office/drawing/2014/main" val="2763416064"/>
                  </a:ext>
                </a:extLst>
              </a:tr>
              <a:tr h="638462">
                <a:tc>
                  <a:txBody>
                    <a:bodyPr/>
                    <a:lstStyle/>
                    <a:p>
                      <a:r>
                        <a:rPr lang="en-IN" dirty="0" err="1">
                          <a:latin typeface="Cambria" panose="02040503050406030204" pitchFamily="18" charset="0"/>
                          <a:ea typeface="Cambria" panose="02040503050406030204" pitchFamily="18" charset="0"/>
                        </a:rPr>
                        <a:t>Mahabubnagar</a:t>
                      </a:r>
                      <a:endParaRPr lang="en-IN" dirty="0">
                        <a:latin typeface="Cambria" panose="02040503050406030204" pitchFamily="18" charset="0"/>
                        <a:ea typeface="Cambria" panose="02040503050406030204" pitchFamily="18" charset="0"/>
                      </a:endParaRPr>
                    </a:p>
                  </a:txBody>
                  <a:tcPr/>
                </a:tc>
                <a:tc>
                  <a:txBody>
                    <a:bodyPr/>
                    <a:lstStyle/>
                    <a:p>
                      <a:r>
                        <a:rPr lang="en-IN" dirty="0">
                          <a:latin typeface="Cambria" panose="02040503050406030204" pitchFamily="18" charset="0"/>
                          <a:ea typeface="Cambria" panose="02040503050406030204" pitchFamily="18" charset="0"/>
                        </a:rPr>
                        <a:t>3M</a:t>
                      </a:r>
                    </a:p>
                  </a:txBody>
                  <a:tcPr/>
                </a:tc>
                <a:tc>
                  <a:txBody>
                    <a:bodyPr/>
                    <a:lstStyle/>
                    <a:p>
                      <a:r>
                        <a:rPr lang="en-IN" dirty="0">
                          <a:latin typeface="Cambria" panose="02040503050406030204" pitchFamily="18" charset="0"/>
                          <a:ea typeface="Cambria" panose="02040503050406030204" pitchFamily="18" charset="0"/>
                        </a:rPr>
                        <a:t>3M</a:t>
                      </a:r>
                    </a:p>
                  </a:txBody>
                  <a:tcPr/>
                </a:tc>
                <a:tc>
                  <a:txBody>
                    <a:bodyPr/>
                    <a:lstStyle/>
                    <a:p>
                      <a:r>
                        <a:rPr lang="en-IN" dirty="0">
                          <a:latin typeface="Cambria" panose="02040503050406030204" pitchFamily="18" charset="0"/>
                          <a:ea typeface="Cambria" panose="02040503050406030204" pitchFamily="18" charset="0"/>
                        </a:rPr>
                        <a:t>3.3B</a:t>
                      </a:r>
                    </a:p>
                  </a:txBody>
                  <a:tcPr/>
                </a:tc>
                <a:tc>
                  <a:txBody>
                    <a:bodyPr/>
                    <a:lstStyle/>
                    <a:p>
                      <a:r>
                        <a:rPr lang="en-IN" dirty="0">
                          <a:latin typeface="Cambria" panose="02040503050406030204" pitchFamily="18" charset="0"/>
                          <a:ea typeface="Cambria" panose="02040503050406030204" pitchFamily="18" charset="0"/>
                        </a:rPr>
                        <a:t>3.6B</a:t>
                      </a:r>
                    </a:p>
                  </a:txBody>
                  <a:tcPr/>
                </a:tc>
                <a:tc>
                  <a:txBody>
                    <a:bodyPr/>
                    <a:lstStyle/>
                    <a:p>
                      <a:r>
                        <a:rPr lang="en-IN" dirty="0">
                          <a:latin typeface="Cambria" panose="02040503050406030204" pitchFamily="18" charset="0"/>
                          <a:ea typeface="Cambria" panose="02040503050406030204" pitchFamily="18" charset="0"/>
                        </a:rPr>
                        <a:t>8T</a:t>
                      </a:r>
                    </a:p>
                  </a:txBody>
                  <a:tcPr/>
                </a:tc>
                <a:tc>
                  <a:txBody>
                    <a:bodyPr/>
                    <a:lstStyle/>
                    <a:p>
                      <a:r>
                        <a:rPr lang="en-IN" dirty="0">
                          <a:latin typeface="Cambria" panose="02040503050406030204" pitchFamily="18" charset="0"/>
                          <a:ea typeface="Cambria" panose="02040503050406030204" pitchFamily="18" charset="0"/>
                        </a:rPr>
                        <a:t>9T</a:t>
                      </a:r>
                    </a:p>
                  </a:txBody>
                  <a:tcPr/>
                </a:tc>
                <a:extLst>
                  <a:ext uri="{0D108BD9-81ED-4DB2-BD59-A6C34878D82A}">
                    <a16:rowId xmlns:a16="http://schemas.microsoft.com/office/drawing/2014/main" val="794860212"/>
                  </a:ext>
                </a:extLst>
              </a:tr>
            </a:tbl>
          </a:graphicData>
        </a:graphic>
      </p:graphicFrame>
    </p:spTree>
    <p:extLst>
      <p:ext uri="{BB962C8B-B14F-4D97-AF65-F5344CB8AC3E}">
        <p14:creationId xmlns:p14="http://schemas.microsoft.com/office/powerpoint/2010/main" val="1353672399"/>
      </p:ext>
    </p:extLst>
  </p:cSld>
  <p:clrMapOvr>
    <a:masterClrMapping/>
  </p:clrMapOvr>
  <mc:AlternateContent xmlns:mc="http://schemas.openxmlformats.org/markup-compatibility/2006" xmlns:p14="http://schemas.microsoft.com/office/powerpoint/2010/main">
    <mc:Choice Requires="p14">
      <p:transition spd="slow" p14:dur="2000" advTm="19313"/>
    </mc:Choice>
    <mc:Fallback xmlns="">
      <p:transition spd="slow" advTm="1931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Telangana Growth Analysis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19</a:t>
            </a:fld>
            <a:endParaRPr lang="en-US" altLang="zh-CN" dirty="0"/>
          </a:p>
        </p:txBody>
      </p:sp>
      <p:sp>
        <p:nvSpPr>
          <p:cNvPr id="6" name="Rectangle 5">
            <a:extLst>
              <a:ext uri="{FF2B5EF4-FFF2-40B4-BE49-F238E27FC236}">
                <a16:creationId xmlns:a16="http://schemas.microsoft.com/office/drawing/2014/main" id="{67E7AE7F-EFEB-45B6-6626-C45BFA1696F5}"/>
              </a:ext>
            </a:extLst>
          </p:cNvPr>
          <p:cNvSpPr/>
          <p:nvPr/>
        </p:nvSpPr>
        <p:spPr>
          <a:xfrm>
            <a:off x="484632" y="457201"/>
            <a:ext cx="11034563" cy="53085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3"/>
          </a:lnRef>
          <a:fillRef idx="3">
            <a:schemeClr val="accent3"/>
          </a:fillRef>
          <a:effectRef idx="3">
            <a:schemeClr val="accent3"/>
          </a:effectRef>
          <a:fontRef idx="minor">
            <a:schemeClr val="lt1"/>
          </a:fontRef>
        </p:style>
        <p:txBody>
          <a:bodyPr rtlCol="0" anchor="ctr"/>
          <a:lstStyle/>
          <a:p>
            <a:r>
              <a:rPr lang="en-IN" sz="2000" b="1" dirty="0">
                <a:solidFill>
                  <a:schemeClr val="tx1"/>
                </a:solidFill>
                <a:latin typeface="Cambria" panose="02040503050406030204" pitchFamily="18" charset="0"/>
                <a:ea typeface="Cambria" panose="02040503050406030204" pitchFamily="18" charset="0"/>
              </a:rPr>
              <a:t>Highlights:</a:t>
            </a:r>
            <a:br>
              <a:rPr lang="en-IN" sz="2000" dirty="0">
                <a:solidFill>
                  <a:schemeClr val="tx1"/>
                </a:solidFill>
                <a:latin typeface="Cambria" panose="02040503050406030204" pitchFamily="18" charset="0"/>
                <a:ea typeface="Cambria" panose="02040503050406030204" pitchFamily="18" charset="0"/>
              </a:rPr>
            </a:br>
            <a:br>
              <a:rPr lang="en-IN" sz="2000" dirty="0">
                <a:solidFill>
                  <a:schemeClr val="tx1"/>
                </a:solidFill>
                <a:latin typeface="Cambria" panose="02040503050406030204" pitchFamily="18" charset="0"/>
                <a:ea typeface="Cambria" panose="02040503050406030204" pitchFamily="18" charset="0"/>
              </a:rPr>
            </a:br>
            <a:r>
              <a:rPr lang="en-IN" sz="1800" b="0" dirty="0">
                <a:solidFill>
                  <a:schemeClr val="tx1"/>
                </a:solidFill>
                <a:latin typeface="Cambria" panose="02040503050406030204" pitchFamily="18" charset="0"/>
                <a:ea typeface="Cambria" panose="02040503050406030204" pitchFamily="18" charset="0"/>
              </a:rPr>
              <a:t>Yes, there is potential co-relation between districts investment , vehicles sales and stamps revenue within the same districts.</a:t>
            </a:r>
            <a:br>
              <a:rPr lang="en-IN" sz="1800" b="0" dirty="0">
                <a:solidFill>
                  <a:schemeClr val="tx1"/>
                </a:solidFill>
                <a:latin typeface="Cambria" panose="02040503050406030204" pitchFamily="18" charset="0"/>
                <a:ea typeface="Cambria" panose="02040503050406030204" pitchFamily="18" charset="0"/>
              </a:rPr>
            </a:br>
            <a:r>
              <a:rPr lang="en-IN" sz="1800" b="0" dirty="0">
                <a:solidFill>
                  <a:schemeClr val="tx1"/>
                </a:solidFill>
                <a:latin typeface="Cambria" panose="02040503050406030204" pitchFamily="18" charset="0"/>
                <a:ea typeface="Cambria" panose="02040503050406030204" pitchFamily="18" charset="0"/>
              </a:rPr>
              <a:t>1.</a:t>
            </a:r>
            <a:r>
              <a:rPr lang="en-IN" sz="1800" b="0" dirty="0">
                <a:latin typeface="Cambria" panose="02040503050406030204" pitchFamily="18" charset="0"/>
                <a:ea typeface="Cambria" panose="02040503050406030204" pitchFamily="18" charset="0"/>
              </a:rPr>
              <a:t> </a:t>
            </a:r>
            <a:r>
              <a:rPr lang="en-US" sz="1800" b="1" i="0" dirty="0">
                <a:solidFill>
                  <a:srgbClr val="1F1F1F"/>
                </a:solidFill>
                <a:effectLst/>
                <a:latin typeface="Cambria" panose="02040503050406030204" pitchFamily="18" charset="0"/>
                <a:ea typeface="Cambria" panose="02040503050406030204" pitchFamily="18" charset="0"/>
              </a:rPr>
              <a:t>Investments</a:t>
            </a:r>
            <a:r>
              <a:rPr lang="en-US" sz="1800" b="0" i="0" dirty="0">
                <a:solidFill>
                  <a:srgbClr val="1F1F1F"/>
                </a:solidFill>
                <a:effectLst/>
                <a:latin typeface="Cambria" panose="02040503050406030204" pitchFamily="18" charset="0"/>
                <a:ea typeface="Cambria" panose="02040503050406030204" pitchFamily="18" charset="0"/>
              </a:rPr>
              <a:t>: Increased investments in a district can lead to increased economic activity, which can lead to increased vehicle sales. This is because more people will be able to afford vehicles, and there will be more demand for goods and services that require transportation.</a:t>
            </a:r>
            <a:br>
              <a:rPr lang="en-US" sz="1800" b="0" i="0" dirty="0">
                <a:solidFill>
                  <a:srgbClr val="1F1F1F"/>
                </a:solidFill>
                <a:effectLst/>
                <a:latin typeface="Cambria" panose="02040503050406030204" pitchFamily="18" charset="0"/>
                <a:ea typeface="Cambria" panose="02040503050406030204" pitchFamily="18" charset="0"/>
              </a:rPr>
            </a:br>
            <a:br>
              <a:rPr lang="en-US" sz="1800" b="0" i="0" dirty="0">
                <a:solidFill>
                  <a:srgbClr val="1F1F1F"/>
                </a:solidFill>
                <a:effectLst/>
                <a:latin typeface="Cambria" panose="02040503050406030204" pitchFamily="18" charset="0"/>
                <a:ea typeface="Cambria" panose="02040503050406030204" pitchFamily="18" charset="0"/>
              </a:rPr>
            </a:br>
            <a:r>
              <a:rPr lang="en-US" sz="1800" b="0" i="0" dirty="0">
                <a:solidFill>
                  <a:srgbClr val="1F1F1F"/>
                </a:solidFill>
                <a:effectLst/>
                <a:latin typeface="Cambria" panose="02040503050406030204" pitchFamily="18" charset="0"/>
                <a:ea typeface="Cambria" panose="02040503050406030204" pitchFamily="18" charset="0"/>
              </a:rPr>
              <a:t>2. </a:t>
            </a:r>
            <a:r>
              <a:rPr lang="en-US" sz="1800" b="1" i="0" dirty="0">
                <a:solidFill>
                  <a:srgbClr val="1F1F1F"/>
                </a:solidFill>
                <a:effectLst/>
                <a:latin typeface="Cambria" panose="02040503050406030204" pitchFamily="18" charset="0"/>
                <a:ea typeface="Cambria" panose="02040503050406030204" pitchFamily="18" charset="0"/>
              </a:rPr>
              <a:t>Vehicle Sales</a:t>
            </a:r>
            <a:r>
              <a:rPr lang="en-US" sz="1800" b="0" i="0" dirty="0">
                <a:solidFill>
                  <a:srgbClr val="1F1F1F"/>
                </a:solidFill>
                <a:effectLst/>
                <a:latin typeface="Cambria" panose="02040503050406030204" pitchFamily="18" charset="0"/>
                <a:ea typeface="Cambria" panose="02040503050406030204" pitchFamily="18" charset="0"/>
              </a:rPr>
              <a:t>: Increased vehicle sales can lead to increased demand for stamps. This is because vehicles are subject to registration fees, which are paid using stamps.</a:t>
            </a:r>
            <a:br>
              <a:rPr lang="en-US" sz="1800" b="0" i="0" dirty="0">
                <a:solidFill>
                  <a:srgbClr val="1F1F1F"/>
                </a:solidFill>
                <a:effectLst/>
                <a:latin typeface="Cambria" panose="02040503050406030204" pitchFamily="18" charset="0"/>
                <a:ea typeface="Cambria" panose="02040503050406030204" pitchFamily="18" charset="0"/>
              </a:rPr>
            </a:br>
            <a:br>
              <a:rPr lang="en-US" sz="1800" b="0" i="0" dirty="0">
                <a:solidFill>
                  <a:srgbClr val="1F1F1F"/>
                </a:solidFill>
                <a:effectLst/>
                <a:latin typeface="Cambria" panose="02040503050406030204" pitchFamily="18" charset="0"/>
                <a:ea typeface="Cambria" panose="02040503050406030204" pitchFamily="18" charset="0"/>
              </a:rPr>
            </a:br>
            <a:r>
              <a:rPr lang="en-US" sz="1800" b="0" i="0" dirty="0">
                <a:solidFill>
                  <a:srgbClr val="1F1F1F"/>
                </a:solidFill>
                <a:effectLst/>
                <a:latin typeface="Cambria" panose="02040503050406030204" pitchFamily="18" charset="0"/>
                <a:ea typeface="Cambria" panose="02040503050406030204" pitchFamily="18" charset="0"/>
              </a:rPr>
              <a:t>3. </a:t>
            </a:r>
            <a:r>
              <a:rPr lang="en-US" sz="1800" b="1" i="0" dirty="0">
                <a:solidFill>
                  <a:srgbClr val="1F1F1F"/>
                </a:solidFill>
                <a:effectLst/>
                <a:latin typeface="Cambria" panose="02040503050406030204" pitchFamily="18" charset="0"/>
                <a:ea typeface="Cambria" panose="02040503050406030204" pitchFamily="18" charset="0"/>
              </a:rPr>
              <a:t>Stamps Revenue</a:t>
            </a:r>
            <a:r>
              <a:rPr lang="en-US" sz="1800" b="0" i="0" dirty="0">
                <a:solidFill>
                  <a:srgbClr val="1F1F1F"/>
                </a:solidFill>
                <a:effectLst/>
                <a:latin typeface="Cambria" panose="02040503050406030204" pitchFamily="18" charset="0"/>
                <a:ea typeface="Cambria" panose="02040503050406030204" pitchFamily="18" charset="0"/>
              </a:rPr>
              <a:t>: Increased stamps revenue can lead to increased investments in a district. This is because the government can use the revenue from stamps to fund projects that can attract investments, such as infrastructure development and education.</a:t>
            </a:r>
            <a:br>
              <a:rPr lang="en-US" sz="1800" b="0" i="0" dirty="0">
                <a:solidFill>
                  <a:srgbClr val="1F1F1F"/>
                </a:solidFill>
                <a:effectLst/>
                <a:latin typeface="Cambria" panose="02040503050406030204" pitchFamily="18" charset="0"/>
                <a:ea typeface="Cambria" panose="02040503050406030204" pitchFamily="18" charset="0"/>
              </a:rPr>
            </a:br>
            <a:br>
              <a:rPr lang="en-IN" sz="1800" dirty="0">
                <a:latin typeface="Cambria" panose="02040503050406030204" pitchFamily="18" charset="0"/>
                <a:ea typeface="Cambria" panose="02040503050406030204" pitchFamily="18" charset="0"/>
              </a:rPr>
            </a:br>
            <a:r>
              <a:rPr lang="en-US" sz="1800" b="0" i="0" dirty="0">
                <a:solidFill>
                  <a:srgbClr val="1F1F1F"/>
                </a:solidFill>
                <a:effectLst/>
                <a:latin typeface="Cambria" panose="02040503050406030204" pitchFamily="18" charset="0"/>
                <a:ea typeface="Cambria" panose="02040503050406030204" pitchFamily="18" charset="0"/>
              </a:rPr>
              <a:t>However, it is important to note that there is no guarantee that these relationships will always hold true. There are many other factors that can affect vehicle sales, stamps revenue, and investments, such as the overall economic conditions, the policies of the state government, and the availability of infrastructure.</a:t>
            </a:r>
            <a:endParaRPr lang="en-IN" dirty="0"/>
          </a:p>
        </p:txBody>
      </p:sp>
    </p:spTree>
    <p:extLst>
      <p:ext uri="{BB962C8B-B14F-4D97-AF65-F5344CB8AC3E}">
        <p14:creationId xmlns:p14="http://schemas.microsoft.com/office/powerpoint/2010/main" val="420027912"/>
      </p:ext>
    </p:extLst>
  </p:cSld>
  <p:clrMapOvr>
    <a:masterClrMapping/>
  </p:clrMapOvr>
  <mc:AlternateContent xmlns:mc="http://schemas.openxmlformats.org/markup-compatibility/2006" xmlns:p14="http://schemas.microsoft.com/office/powerpoint/2010/main">
    <mc:Choice Requires="p14">
      <p:transition spd="slow" p14:dur="2000" advTm="75761"/>
    </mc:Choice>
    <mc:Fallback xmlns="">
      <p:transition spd="slow" advTm="7576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dirty="0"/>
              <a:t>Content</a:t>
            </a: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Goals and Objectives</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Preliminary Research </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Secondary Research</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Insights and Recommendation</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dirty="0"/>
              <a:t>Telangana Growth Analysis</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mc:AlternateContent xmlns:mc="http://schemas.openxmlformats.org/markup-compatibility/2006" xmlns:p14="http://schemas.microsoft.com/office/powerpoint/2010/main">
    <mc:Choice Requires="p14">
      <p:transition spd="slow" p14:dur="2000" advTm="20379"/>
    </mc:Choice>
    <mc:Fallback xmlns="">
      <p:transition spd="slow" advTm="2037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431807" y="421735"/>
            <a:ext cx="10889796" cy="703058"/>
          </a:xfrm>
        </p:spPr>
        <p:txBody>
          <a:bodyPr/>
          <a:lstStyle/>
          <a:p>
            <a:r>
              <a:rPr lang="en-US" sz="1800" dirty="0">
                <a:latin typeface="Cambria" panose="02040503050406030204" pitchFamily="18" charset="0"/>
                <a:ea typeface="Cambria" panose="02040503050406030204" pitchFamily="18" charset="0"/>
              </a:rPr>
              <a:t>Are there any particular sectors that have shown substantial investment in multiple districts between FY 2021 and 2022?</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Telangana Growth Analysis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20</a:t>
            </a:fld>
            <a:endParaRPr lang="en-US" altLang="zh-CN" dirty="0"/>
          </a:p>
        </p:txBody>
      </p:sp>
      <p:graphicFrame>
        <p:nvGraphicFramePr>
          <p:cNvPr id="13" name="Chart 12">
            <a:extLst>
              <a:ext uri="{FF2B5EF4-FFF2-40B4-BE49-F238E27FC236}">
                <a16:creationId xmlns:a16="http://schemas.microsoft.com/office/drawing/2014/main" id="{1A28E9FF-BDE0-A29C-5283-66371FF59D98}"/>
              </a:ext>
            </a:extLst>
          </p:cNvPr>
          <p:cNvGraphicFramePr/>
          <p:nvPr>
            <p:extLst>
              <p:ext uri="{D42A27DB-BD31-4B8C-83A1-F6EECF244321}">
                <p14:modId xmlns:p14="http://schemas.microsoft.com/office/powerpoint/2010/main" val="3722992228"/>
              </p:ext>
            </p:extLst>
          </p:nvPr>
        </p:nvGraphicFramePr>
        <p:xfrm>
          <a:off x="5041796" y="2314324"/>
          <a:ext cx="7047705" cy="2862322"/>
        </p:xfrm>
        <a:graphic>
          <a:graphicData uri="http://schemas.openxmlformats.org/drawingml/2006/chart">
            <c:chart xmlns:c="http://schemas.openxmlformats.org/drawingml/2006/chart" xmlns:r="http://schemas.openxmlformats.org/officeDocument/2006/relationships" r:id="rId4"/>
          </a:graphicData>
        </a:graphic>
      </p:graphicFrame>
      <p:sp>
        <p:nvSpPr>
          <p:cNvPr id="4" name="Rectangle 3">
            <a:extLst>
              <a:ext uri="{FF2B5EF4-FFF2-40B4-BE49-F238E27FC236}">
                <a16:creationId xmlns:a16="http://schemas.microsoft.com/office/drawing/2014/main" id="{58578236-751F-EC00-F068-94D9320FD394}"/>
              </a:ext>
            </a:extLst>
          </p:cNvPr>
          <p:cNvSpPr/>
          <p:nvPr/>
        </p:nvSpPr>
        <p:spPr>
          <a:xfrm>
            <a:off x="431808" y="1445878"/>
            <a:ext cx="4447690" cy="42671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ctr"/>
          <a:lstStyle/>
          <a:p>
            <a:pPr marL="0" indent="0">
              <a:lnSpc>
                <a:spcPct val="100000"/>
              </a:lnSpc>
              <a:spcBef>
                <a:spcPts val="0"/>
              </a:spcBef>
              <a:buFontTx/>
              <a:buNone/>
            </a:pPr>
            <a:r>
              <a:rPr lang="en-IN" dirty="0">
                <a:latin typeface="Cambria" panose="02040503050406030204" pitchFamily="18" charset="0"/>
                <a:ea typeface="Cambria" panose="02040503050406030204" pitchFamily="18" charset="0"/>
                <a:cs typeface="Posterama" panose="020B0504020200020000" pitchFamily="34" charset="0"/>
              </a:rPr>
              <a:t>There are few sectors that have shown Substantial investment in multiple districts between FY 21 &amp; 22.</a:t>
            </a:r>
          </a:p>
          <a:p>
            <a:pPr marL="285750" indent="-285750">
              <a:lnSpc>
                <a:spcPct val="100000"/>
              </a:lnSpc>
              <a:spcBef>
                <a:spcPts val="0"/>
              </a:spcBef>
              <a:buFont typeface="Arial" panose="020B0604020202020204" pitchFamily="34" charset="0"/>
              <a:buChar char="•"/>
            </a:pPr>
            <a:r>
              <a:rPr lang="en-IN" dirty="0">
                <a:latin typeface="Cambria" panose="02040503050406030204" pitchFamily="18" charset="0"/>
                <a:ea typeface="Cambria" panose="02040503050406030204" pitchFamily="18" charset="0"/>
                <a:cs typeface="Posterama" panose="020B0504020200020000" pitchFamily="34" charset="0"/>
              </a:rPr>
              <a:t>In Plastic &amp; Rubber sector the total investment is 8k Cr. Also is increase year by year.</a:t>
            </a:r>
          </a:p>
          <a:p>
            <a:pPr marL="285750" indent="-285750">
              <a:lnSpc>
                <a:spcPct val="100000"/>
              </a:lnSpc>
              <a:spcBef>
                <a:spcPts val="0"/>
              </a:spcBef>
              <a:buFont typeface="Arial" panose="020B0604020202020204" pitchFamily="34" charset="0"/>
              <a:buChar char="•"/>
            </a:pPr>
            <a:r>
              <a:rPr lang="en-IN" sz="1800" dirty="0">
                <a:latin typeface="Cambria" panose="02040503050406030204" pitchFamily="18" charset="0"/>
                <a:ea typeface="Cambria" panose="02040503050406030204" pitchFamily="18" charset="0"/>
                <a:cs typeface="Posterama" panose="020B0504020200020000" pitchFamily="34" charset="0"/>
              </a:rPr>
              <a:t>In </a:t>
            </a:r>
            <a:r>
              <a:rPr lang="en-IN" dirty="0">
                <a:latin typeface="Cambria" panose="02040503050406030204" pitchFamily="18" charset="0"/>
                <a:ea typeface="Cambria" panose="02040503050406030204" pitchFamily="18" charset="0"/>
                <a:cs typeface="Posterama" panose="020B0504020200020000" pitchFamily="34" charset="0"/>
              </a:rPr>
              <a:t>Pharmaceuticals Sector the total investment of 9k Cr. It is the highest Investment in all the sectors.</a:t>
            </a:r>
          </a:p>
          <a:p>
            <a:pPr marL="285750" indent="-285750">
              <a:lnSpc>
                <a:spcPct val="100000"/>
              </a:lnSpc>
              <a:spcBef>
                <a:spcPts val="0"/>
              </a:spcBef>
              <a:buFont typeface="Arial" panose="020B0604020202020204" pitchFamily="34" charset="0"/>
              <a:buChar char="•"/>
            </a:pPr>
            <a:r>
              <a:rPr lang="en-IN" dirty="0">
                <a:latin typeface="Cambria" panose="02040503050406030204" pitchFamily="18" charset="0"/>
                <a:ea typeface="Cambria" panose="02040503050406030204" pitchFamily="18" charset="0"/>
                <a:cs typeface="Posterama" panose="020B0504020200020000" pitchFamily="34" charset="0"/>
              </a:rPr>
              <a:t>And in the same way the total investment in Engineering , Food Processing &amp; Real Estate is 3k cr. , 2k cr. &amp; 4k cr. Resp.</a:t>
            </a:r>
          </a:p>
          <a:p>
            <a:pPr algn="ctr"/>
            <a:endParaRPr lang="en-IN" dirty="0"/>
          </a:p>
        </p:txBody>
      </p:sp>
    </p:spTree>
    <p:custDataLst>
      <p:tags r:id="rId1"/>
    </p:custDataLst>
    <p:extLst>
      <p:ext uri="{BB962C8B-B14F-4D97-AF65-F5344CB8AC3E}">
        <p14:creationId xmlns:p14="http://schemas.microsoft.com/office/powerpoint/2010/main" val="4047734489"/>
      </p:ext>
    </p:extLst>
  </p:cSld>
  <p:clrMapOvr>
    <a:masterClrMapping/>
  </p:clrMapOvr>
  <mc:AlternateContent xmlns:mc="http://schemas.openxmlformats.org/markup-compatibility/2006" xmlns:p14="http://schemas.microsoft.com/office/powerpoint/2010/main">
    <mc:Choice Requires="p14">
      <p:transition spd="slow" p14:dur="2000" advTm="46790"/>
    </mc:Choice>
    <mc:Fallback xmlns="">
      <p:transition spd="slow" advTm="467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431807" y="421735"/>
            <a:ext cx="10889796" cy="848715"/>
          </a:xfrm>
        </p:spPr>
        <p:txBody>
          <a:bodyPr/>
          <a:lstStyle/>
          <a:p>
            <a:r>
              <a:rPr lang="en-US" sz="1800" dirty="0">
                <a:latin typeface="Cambria" panose="02040503050406030204" pitchFamily="18" charset="0"/>
                <a:ea typeface="Cambria" panose="02040503050406030204" pitchFamily="18" charset="0"/>
              </a:rPr>
              <a:t>Can we identify any seasonal patterns or cyclicality in the investment trends for specific sectors? Do certain sectors experience higher investments during particular months?</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Telangana Growth Analysis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21</a:t>
            </a:fld>
            <a:endParaRPr lang="en-US" altLang="zh-CN" dirty="0"/>
          </a:p>
        </p:txBody>
      </p:sp>
      <p:pic>
        <p:nvPicPr>
          <p:cNvPr id="8" name="Picture 7">
            <a:extLst>
              <a:ext uri="{FF2B5EF4-FFF2-40B4-BE49-F238E27FC236}">
                <a16:creationId xmlns:a16="http://schemas.microsoft.com/office/drawing/2014/main" id="{4E88442B-7B73-A317-C09C-FEA4074EEC87}"/>
              </a:ext>
            </a:extLst>
          </p:cNvPr>
          <p:cNvPicPr>
            <a:picLocks noChangeAspect="1"/>
          </p:cNvPicPr>
          <p:nvPr/>
        </p:nvPicPr>
        <p:blipFill>
          <a:blip r:embed="rId4"/>
          <a:stretch>
            <a:fillRect/>
          </a:stretch>
        </p:blipFill>
        <p:spPr>
          <a:xfrm>
            <a:off x="657890" y="1205713"/>
            <a:ext cx="6471194" cy="4644828"/>
          </a:xfrm>
          <a:prstGeom prst="rect">
            <a:avLst/>
          </a:prstGeom>
          <a:ln>
            <a:noFill/>
          </a:ln>
          <a:effectLst>
            <a:outerShdw blurRad="292100" dist="139700" dir="2700000" algn="tl" rotWithShape="0">
              <a:srgbClr val="333333">
                <a:alpha val="65000"/>
              </a:srgbClr>
            </a:outerShdw>
          </a:effectLst>
        </p:spPr>
      </p:pic>
      <p:sp>
        <p:nvSpPr>
          <p:cNvPr id="12" name="Rectangle: Rounded Corners 11">
            <a:extLst>
              <a:ext uri="{FF2B5EF4-FFF2-40B4-BE49-F238E27FC236}">
                <a16:creationId xmlns:a16="http://schemas.microsoft.com/office/drawing/2014/main" id="{E2634EAF-B93E-7E8F-B525-ACDBF21A861D}"/>
              </a:ext>
            </a:extLst>
          </p:cNvPr>
          <p:cNvSpPr/>
          <p:nvPr/>
        </p:nvSpPr>
        <p:spPr>
          <a:xfrm>
            <a:off x="7798608" y="1899200"/>
            <a:ext cx="3522995" cy="2443795"/>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innerShdw blurRad="63500" dist="50800" dir="18900000">
              <a:prstClr val="black">
                <a:alpha val="50000"/>
              </a:prstClr>
            </a:inn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0" i="0">
                <a:solidFill>
                  <a:srgbClr val="1F1F1F"/>
                </a:solidFill>
                <a:effectLst/>
                <a:latin typeface="Cambria" panose="02040503050406030204" pitchFamily="18" charset="0"/>
                <a:ea typeface="Cambria" panose="02040503050406030204" pitchFamily="18" charset="0"/>
              </a:rPr>
              <a:t>Yes, there are some seasonal patterns and cyclicality in the investment trends for specific sectors. Some sectors tend to experience higher investments during particular months.</a:t>
            </a:r>
            <a:endParaRPr lang="en-IN" sz="1800" dirty="0">
              <a:latin typeface="Cambria" panose="02040503050406030204" pitchFamily="18" charset="0"/>
              <a:ea typeface="Cambria" panose="02040503050406030204" pitchFamily="18" charset="0"/>
              <a:cs typeface="Posterama" panose="020B0504020200020000" pitchFamily="34" charset="0"/>
            </a:endParaRPr>
          </a:p>
        </p:txBody>
      </p:sp>
    </p:spTree>
    <p:custDataLst>
      <p:tags r:id="rId1"/>
    </p:custDataLst>
    <p:extLst>
      <p:ext uri="{BB962C8B-B14F-4D97-AF65-F5344CB8AC3E}">
        <p14:creationId xmlns:p14="http://schemas.microsoft.com/office/powerpoint/2010/main" val="2664959570"/>
      </p:ext>
    </p:extLst>
  </p:cSld>
  <p:clrMapOvr>
    <a:masterClrMapping/>
  </p:clrMapOvr>
  <mc:AlternateContent xmlns:mc="http://schemas.openxmlformats.org/markup-compatibility/2006" xmlns:p14="http://schemas.microsoft.com/office/powerpoint/2010/main">
    <mc:Choice Requires="p14">
      <p:transition spd="slow" p14:dur="2000" advTm="12087"/>
    </mc:Choice>
    <mc:Fallback xmlns="">
      <p:transition spd="slow" advTm="120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Telangana Growth Analysis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22</a:t>
            </a:fld>
            <a:endParaRPr lang="en-US" altLang="zh-CN" dirty="0"/>
          </a:p>
        </p:txBody>
      </p:sp>
      <p:sp>
        <p:nvSpPr>
          <p:cNvPr id="2" name="Rectangle: Diagonal Corners Rounded 1">
            <a:extLst>
              <a:ext uri="{FF2B5EF4-FFF2-40B4-BE49-F238E27FC236}">
                <a16:creationId xmlns:a16="http://schemas.microsoft.com/office/drawing/2014/main" id="{5970901A-4F85-C854-0E62-45712671983E}"/>
              </a:ext>
            </a:extLst>
          </p:cNvPr>
          <p:cNvSpPr/>
          <p:nvPr/>
        </p:nvSpPr>
        <p:spPr>
          <a:xfrm>
            <a:off x="1359461" y="777819"/>
            <a:ext cx="8779859" cy="4790485"/>
          </a:xfrm>
          <a:prstGeom prst="round2DiagRect">
            <a:avLst/>
          </a:prstGeom>
          <a:solidFill>
            <a:schemeClr val="accent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r>
              <a:rPr lang="en-IN" dirty="0">
                <a:solidFill>
                  <a:schemeClr val="tx1"/>
                </a:solidFill>
                <a:latin typeface="Cambria" panose="02040503050406030204" pitchFamily="18" charset="0"/>
                <a:ea typeface="Cambria" panose="02040503050406030204" pitchFamily="18" charset="0"/>
              </a:rPr>
              <a:t>1. </a:t>
            </a:r>
            <a:r>
              <a:rPr lang="en-IN" b="1" u="sng" dirty="0">
                <a:solidFill>
                  <a:schemeClr val="tx1"/>
                </a:solidFill>
                <a:latin typeface="Cambria" panose="02040503050406030204" pitchFamily="18" charset="0"/>
                <a:ea typeface="Cambria" panose="02040503050406030204" pitchFamily="18" charset="0"/>
              </a:rPr>
              <a:t>Real Estate , IT Buildings sectors </a:t>
            </a:r>
            <a:r>
              <a:rPr lang="en-IN" dirty="0">
                <a:solidFill>
                  <a:schemeClr val="tx1"/>
                </a:solidFill>
                <a:latin typeface="Cambria" panose="02040503050406030204" pitchFamily="18" charset="0"/>
                <a:ea typeface="Cambria" panose="02040503050406030204" pitchFamily="18" charset="0"/>
              </a:rPr>
              <a:t>– Month of Feb or March &amp; April to June.</a:t>
            </a:r>
          </a:p>
          <a:p>
            <a:r>
              <a:rPr lang="en-IN" dirty="0">
                <a:solidFill>
                  <a:schemeClr val="tx1"/>
                </a:solidFill>
                <a:latin typeface="Cambria" panose="02040503050406030204" pitchFamily="18" charset="0"/>
                <a:ea typeface="Cambria" panose="02040503050406030204" pitchFamily="18" charset="0"/>
              </a:rPr>
              <a:t>Factors:</a:t>
            </a:r>
          </a:p>
          <a:p>
            <a:pPr marL="285750" indent="-285750">
              <a:buFont typeface="Arial" panose="020B0604020202020204" pitchFamily="34" charset="0"/>
              <a:buChar char="•"/>
            </a:pPr>
            <a:r>
              <a:rPr lang="en-IN" dirty="0">
                <a:solidFill>
                  <a:schemeClr val="tx1"/>
                </a:solidFill>
                <a:latin typeface="Cambria" panose="02040503050406030204" pitchFamily="18" charset="0"/>
                <a:ea typeface="Cambria" panose="02040503050406030204" pitchFamily="18" charset="0"/>
              </a:rPr>
              <a:t>Starting of Financial Year.</a:t>
            </a:r>
          </a:p>
          <a:p>
            <a:pPr marL="285750" indent="-285750">
              <a:buFont typeface="Arial" panose="020B0604020202020204" pitchFamily="34" charset="0"/>
              <a:buChar char="•"/>
            </a:pPr>
            <a:r>
              <a:rPr lang="en-IN" dirty="0">
                <a:solidFill>
                  <a:schemeClr val="tx1"/>
                </a:solidFill>
                <a:latin typeface="Cambria" panose="02040503050406030204" pitchFamily="18" charset="0"/>
                <a:ea typeface="Cambria" panose="02040503050406030204" pitchFamily="18" charset="0"/>
              </a:rPr>
              <a:t>Mainly Businesses Planning their budget for the year </a:t>
            </a:r>
            <a:r>
              <a:rPr lang="en-US" i="0" dirty="0">
                <a:solidFill>
                  <a:srgbClr val="1F1F1F"/>
                </a:solidFill>
                <a:effectLst/>
                <a:latin typeface="Cambria" panose="02040503050406030204" pitchFamily="18" charset="0"/>
                <a:ea typeface="Cambria" panose="02040503050406030204" pitchFamily="18" charset="0"/>
              </a:rPr>
              <a:t>and they may be looking to invest in new projects or hire new employees.</a:t>
            </a:r>
            <a:endParaRPr lang="en-IN" dirty="0">
              <a:solidFill>
                <a:schemeClr val="tx1"/>
              </a:solidFill>
              <a:latin typeface="Cambria" panose="02040503050406030204" pitchFamily="18" charset="0"/>
              <a:ea typeface="Cambria" panose="02040503050406030204" pitchFamily="18" charset="0"/>
            </a:endParaRPr>
          </a:p>
          <a:p>
            <a:endParaRPr lang="en-IN" dirty="0">
              <a:solidFill>
                <a:schemeClr val="tx1"/>
              </a:solidFill>
              <a:latin typeface="Cambria" panose="02040503050406030204" pitchFamily="18" charset="0"/>
              <a:ea typeface="Cambria" panose="02040503050406030204" pitchFamily="18" charset="0"/>
            </a:endParaRPr>
          </a:p>
          <a:p>
            <a:r>
              <a:rPr lang="en-IN" dirty="0">
                <a:solidFill>
                  <a:schemeClr val="tx1"/>
                </a:solidFill>
                <a:latin typeface="Cambria" panose="02040503050406030204" pitchFamily="18" charset="0"/>
                <a:ea typeface="Cambria" panose="02040503050406030204" pitchFamily="18" charset="0"/>
              </a:rPr>
              <a:t>2. </a:t>
            </a:r>
            <a:r>
              <a:rPr lang="en-IN" b="1" u="sng" dirty="0">
                <a:solidFill>
                  <a:schemeClr val="tx1"/>
                </a:solidFill>
                <a:latin typeface="Cambria" panose="02040503050406030204" pitchFamily="18" charset="0"/>
                <a:ea typeface="Cambria" panose="02040503050406030204" pitchFamily="18" charset="0"/>
              </a:rPr>
              <a:t>Fertilizers , Organic &amp; inorganic sector </a:t>
            </a:r>
            <a:r>
              <a:rPr lang="en-IN" dirty="0">
                <a:solidFill>
                  <a:schemeClr val="tx1"/>
                </a:solidFill>
                <a:latin typeface="Cambria" panose="02040503050406030204" pitchFamily="18" charset="0"/>
                <a:ea typeface="Cambria" panose="02040503050406030204" pitchFamily="18" charset="0"/>
              </a:rPr>
              <a:t>– Month of Dec. </a:t>
            </a:r>
          </a:p>
          <a:p>
            <a:r>
              <a:rPr lang="en-IN" dirty="0">
                <a:solidFill>
                  <a:schemeClr val="tx1"/>
                </a:solidFill>
                <a:latin typeface="Cambria" panose="02040503050406030204" pitchFamily="18" charset="0"/>
                <a:ea typeface="Cambria" panose="02040503050406030204" pitchFamily="18" charset="0"/>
              </a:rPr>
              <a:t>Factors:</a:t>
            </a:r>
          </a:p>
          <a:p>
            <a:pPr marL="285750" indent="-285750">
              <a:buFont typeface="Arial" panose="020B0604020202020204" pitchFamily="34" charset="0"/>
              <a:buChar char="•"/>
            </a:pPr>
            <a:r>
              <a:rPr lang="en-IN" dirty="0">
                <a:solidFill>
                  <a:schemeClr val="tx1"/>
                </a:solidFill>
                <a:latin typeface="Cambria" panose="02040503050406030204" pitchFamily="18" charset="0"/>
                <a:ea typeface="Cambria" panose="02040503050406030204" pitchFamily="18" charset="0"/>
              </a:rPr>
              <a:t>The start of rabi season.</a:t>
            </a:r>
          </a:p>
          <a:p>
            <a:pPr marL="285750" indent="-285750">
              <a:buFont typeface="Arial" panose="020B0604020202020204" pitchFamily="34" charset="0"/>
              <a:buChar char="•"/>
            </a:pPr>
            <a:r>
              <a:rPr lang="en-IN" dirty="0">
                <a:solidFill>
                  <a:schemeClr val="tx1"/>
                </a:solidFill>
                <a:latin typeface="Cambria" panose="02040503050406030204" pitchFamily="18" charset="0"/>
                <a:ea typeface="Cambria" panose="02040503050406030204" pitchFamily="18" charset="0"/>
              </a:rPr>
              <a:t>The availability of Subsidies.</a:t>
            </a:r>
          </a:p>
          <a:p>
            <a:pPr marL="285750" indent="-285750">
              <a:buFont typeface="Arial" panose="020B0604020202020204" pitchFamily="34" charset="0"/>
              <a:buChar char="•"/>
            </a:pPr>
            <a:r>
              <a:rPr lang="en-IN" dirty="0">
                <a:solidFill>
                  <a:schemeClr val="tx1"/>
                </a:solidFill>
                <a:latin typeface="Cambria" panose="02040503050406030204" pitchFamily="18" charset="0"/>
                <a:ea typeface="Cambria" panose="02040503050406030204" pitchFamily="18" charset="0"/>
              </a:rPr>
              <a:t>The end of  financial year.</a:t>
            </a:r>
          </a:p>
        </p:txBody>
      </p:sp>
    </p:spTree>
    <p:custDataLst>
      <p:tags r:id="rId1"/>
    </p:custDataLst>
    <p:extLst>
      <p:ext uri="{BB962C8B-B14F-4D97-AF65-F5344CB8AC3E}">
        <p14:creationId xmlns:p14="http://schemas.microsoft.com/office/powerpoint/2010/main" val="419293369"/>
      </p:ext>
    </p:extLst>
  </p:cSld>
  <p:clrMapOvr>
    <a:masterClrMapping/>
  </p:clrMapOvr>
  <mc:AlternateContent xmlns:mc="http://schemas.openxmlformats.org/markup-compatibility/2006" xmlns:p14="http://schemas.microsoft.com/office/powerpoint/2010/main">
    <mc:Choice Requires="p14">
      <p:transition spd="slow" p14:dur="2000" advTm="50908"/>
    </mc:Choice>
    <mc:Fallback xmlns="">
      <p:transition spd="slow" advTm="509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p:txBody>
          <a:bodyPr/>
          <a:lstStyle/>
          <a:p>
            <a:r>
              <a:rPr lang="en-US" dirty="0"/>
              <a:t>Secondary Research</a:t>
            </a:r>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2">
            <a:extLst>
              <a:ext uri="{28A0092B-C50C-407E-A947-70E740481C1C}">
                <a14:useLocalDpi xmlns:a14="http://schemas.microsoft.com/office/drawing/2010/main"/>
              </a:ext>
            </a:extLst>
          </a:blip>
          <a:srcRect/>
          <a:stretch/>
        </p:blipFill>
        <p:spPr>
          <a:blipFill>
            <a:blip r:embed="rId3"/>
            <a:stretch>
              <a:fillRect/>
            </a:stretch>
          </a:blipFill>
        </p:spPr>
      </p:pic>
    </p:spTree>
    <p:extLst>
      <p:ext uri="{BB962C8B-B14F-4D97-AF65-F5344CB8AC3E}">
        <p14:creationId xmlns:p14="http://schemas.microsoft.com/office/powerpoint/2010/main" val="3005512511"/>
      </p:ext>
    </p:extLst>
  </p:cSld>
  <p:clrMapOvr>
    <a:masterClrMapping/>
  </p:clrMapOvr>
  <mc:AlternateContent xmlns:mc="http://schemas.openxmlformats.org/markup-compatibility/2006" xmlns:p14="http://schemas.microsoft.com/office/powerpoint/2010/main">
    <mc:Choice Requires="p14">
      <p:transition spd="slow" p14:dur="2000" advTm="1766"/>
    </mc:Choice>
    <mc:Fallback xmlns="">
      <p:transition spd="slow" advTm="1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431807" y="421735"/>
            <a:ext cx="10889796" cy="678782"/>
          </a:xfrm>
        </p:spPr>
        <p:txBody>
          <a:bodyPr/>
          <a:lstStyle/>
          <a:p>
            <a:r>
              <a:rPr lang="en-US" sz="1800" dirty="0">
                <a:latin typeface="Cambria" panose="02040503050406030204" pitchFamily="18" charset="0"/>
                <a:ea typeface="Cambria" panose="02040503050406030204" pitchFamily="18" charset="0"/>
              </a:rPr>
              <a:t>What are the top 5 districts to buy commercial properties in Telangana? Justify your answer. </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Telangana Growth Analysis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24</a:t>
            </a:fld>
            <a:endParaRPr lang="en-US" altLang="zh-CN" dirty="0"/>
          </a:p>
        </p:txBody>
      </p:sp>
      <p:sp>
        <p:nvSpPr>
          <p:cNvPr id="6" name="Speech Bubble: Rectangle 5">
            <a:extLst>
              <a:ext uri="{FF2B5EF4-FFF2-40B4-BE49-F238E27FC236}">
                <a16:creationId xmlns:a16="http://schemas.microsoft.com/office/drawing/2014/main" id="{938481B4-39B9-DBEB-5ADD-53BCEF8A0EC0}"/>
              </a:ext>
            </a:extLst>
          </p:cNvPr>
          <p:cNvSpPr/>
          <p:nvPr/>
        </p:nvSpPr>
        <p:spPr>
          <a:xfrm>
            <a:off x="704693" y="1573552"/>
            <a:ext cx="3066881" cy="784928"/>
          </a:xfrm>
          <a:prstGeom prst="wedgeRectCallout">
            <a:avLst>
              <a:gd name="adj1" fmla="val -31915"/>
              <a:gd name="adj2" fmla="val 9136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800" b="1" dirty="0">
                <a:latin typeface="Cambria" panose="02040503050406030204" pitchFamily="18" charset="0"/>
                <a:ea typeface="Cambria" panose="02040503050406030204" pitchFamily="18" charset="0"/>
              </a:rPr>
              <a:t>Top 5 Districts </a:t>
            </a:r>
          </a:p>
        </p:txBody>
      </p:sp>
      <p:sp>
        <p:nvSpPr>
          <p:cNvPr id="13" name="Rectangle: Rounded Corners 12">
            <a:extLst>
              <a:ext uri="{FF2B5EF4-FFF2-40B4-BE49-F238E27FC236}">
                <a16:creationId xmlns:a16="http://schemas.microsoft.com/office/drawing/2014/main" id="{867C0DBF-C67D-1642-B608-6430AE6CAA62}"/>
              </a:ext>
            </a:extLst>
          </p:cNvPr>
          <p:cNvSpPr/>
          <p:nvPr/>
        </p:nvSpPr>
        <p:spPr>
          <a:xfrm>
            <a:off x="6352464" y="3594426"/>
            <a:ext cx="3297506" cy="2140804"/>
          </a:xfrm>
          <a:prstGeom prst="round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0">
            <a:schemeClr val="accent3"/>
          </a:lnRef>
          <a:fillRef idx="3">
            <a:schemeClr val="accent3"/>
          </a:fillRef>
          <a:effectRef idx="3">
            <a:schemeClr val="accent3"/>
          </a:effectRef>
          <a:fontRef idx="minor">
            <a:schemeClr val="lt1"/>
          </a:fontRef>
        </p:style>
        <p:txBody>
          <a:bodyPr rtlCol="0" anchor="ctr"/>
          <a:lstStyle/>
          <a:p>
            <a:r>
              <a:rPr lang="en-IN" b="1" dirty="0">
                <a:latin typeface="Cambria" panose="02040503050406030204" pitchFamily="18" charset="0"/>
                <a:ea typeface="Cambria" panose="02040503050406030204" pitchFamily="18" charset="0"/>
              </a:rPr>
              <a:t>Factors:</a:t>
            </a:r>
          </a:p>
          <a:p>
            <a:pPr marL="285750" indent="-285750">
              <a:buFont typeface="Arial" panose="020B0604020202020204" pitchFamily="34" charset="0"/>
              <a:buChar char="•"/>
            </a:pPr>
            <a:r>
              <a:rPr lang="en-IN" b="1" dirty="0">
                <a:latin typeface="Cambria" panose="02040503050406030204" pitchFamily="18" charset="0"/>
                <a:ea typeface="Cambria" panose="02040503050406030204" pitchFamily="18" charset="0"/>
              </a:rPr>
              <a:t>Demand</a:t>
            </a:r>
          </a:p>
          <a:p>
            <a:pPr marL="285750" indent="-285750">
              <a:buFont typeface="Arial" panose="020B0604020202020204" pitchFamily="34" charset="0"/>
              <a:buChar char="•"/>
            </a:pPr>
            <a:r>
              <a:rPr lang="en-IN" b="1" dirty="0">
                <a:latin typeface="Cambria" panose="02040503050406030204" pitchFamily="18" charset="0"/>
                <a:ea typeface="Cambria" panose="02040503050406030204" pitchFamily="18" charset="0"/>
              </a:rPr>
              <a:t>Location</a:t>
            </a:r>
          </a:p>
          <a:p>
            <a:pPr marL="285750" indent="-285750">
              <a:buFont typeface="Arial" panose="020B0604020202020204" pitchFamily="34" charset="0"/>
              <a:buChar char="•"/>
            </a:pPr>
            <a:r>
              <a:rPr lang="en-IN" b="1" dirty="0">
                <a:latin typeface="Cambria" panose="02040503050406030204" pitchFamily="18" charset="0"/>
                <a:ea typeface="Cambria" panose="02040503050406030204" pitchFamily="18" charset="0"/>
              </a:rPr>
              <a:t>Infrastructure</a:t>
            </a:r>
          </a:p>
          <a:p>
            <a:pPr marL="285750" indent="-285750">
              <a:buFont typeface="Arial" panose="020B0604020202020204" pitchFamily="34" charset="0"/>
              <a:buChar char="•"/>
            </a:pPr>
            <a:r>
              <a:rPr lang="en-IN" b="1" dirty="0">
                <a:latin typeface="Cambria" panose="02040503050406030204" pitchFamily="18" charset="0"/>
                <a:ea typeface="Cambria" panose="02040503050406030204" pitchFamily="18" charset="0"/>
              </a:rPr>
              <a:t>Cost</a:t>
            </a:r>
          </a:p>
          <a:p>
            <a:pPr marL="285750" indent="-285750">
              <a:buFont typeface="Arial" panose="020B0604020202020204" pitchFamily="34" charset="0"/>
              <a:buChar char="•"/>
            </a:pPr>
            <a:r>
              <a:rPr lang="en-IN" b="1" dirty="0">
                <a:latin typeface="Cambria" panose="02040503050406030204" pitchFamily="18" charset="0"/>
                <a:ea typeface="Cambria" panose="02040503050406030204" pitchFamily="18" charset="0"/>
              </a:rPr>
              <a:t>Future Potential</a:t>
            </a:r>
          </a:p>
        </p:txBody>
      </p:sp>
      <p:sp>
        <p:nvSpPr>
          <p:cNvPr id="14" name="Rectangle: Rounded Corners 13">
            <a:extLst>
              <a:ext uri="{FF2B5EF4-FFF2-40B4-BE49-F238E27FC236}">
                <a16:creationId xmlns:a16="http://schemas.microsoft.com/office/drawing/2014/main" id="{3560E0FB-1B10-BC99-1584-AE27E1D4053C}"/>
              </a:ext>
            </a:extLst>
          </p:cNvPr>
          <p:cNvSpPr/>
          <p:nvPr/>
        </p:nvSpPr>
        <p:spPr>
          <a:xfrm>
            <a:off x="4694052" y="1122770"/>
            <a:ext cx="6793255" cy="2051681"/>
          </a:xfrm>
          <a:prstGeom prst="roundRect">
            <a:avLst/>
          </a:prstGeom>
          <a:solidFill>
            <a:schemeClr val="accent4">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solidFill>
                <a:latin typeface="Cambria" panose="02040503050406030204" pitchFamily="18" charset="0"/>
                <a:ea typeface="Cambria" panose="02040503050406030204" pitchFamily="18" charset="0"/>
              </a:rPr>
              <a:t>The </a:t>
            </a:r>
            <a:r>
              <a:rPr lang="en-US" b="0" i="0" dirty="0">
                <a:solidFill>
                  <a:schemeClr val="tx1"/>
                </a:solidFill>
                <a:effectLst/>
                <a:latin typeface="Cambria" panose="02040503050406030204" pitchFamily="18" charset="0"/>
                <a:ea typeface="Cambria" panose="02040503050406030204" pitchFamily="18" charset="0"/>
              </a:rPr>
              <a:t>large number of businesses and industries. </a:t>
            </a:r>
          </a:p>
          <a:p>
            <a:pPr marL="285750" indent="-285750">
              <a:buFont typeface="Arial" panose="020B0604020202020204" pitchFamily="34" charset="0"/>
              <a:buChar char="•"/>
            </a:pPr>
            <a:r>
              <a:rPr lang="en-US" b="0" i="0" dirty="0">
                <a:solidFill>
                  <a:srgbClr val="1F1F1F"/>
                </a:solidFill>
                <a:effectLst/>
                <a:latin typeface="Cambria" panose="02040503050406030204" pitchFamily="18" charset="0"/>
                <a:ea typeface="Cambria" panose="02040503050406030204" pitchFamily="18" charset="0"/>
              </a:rPr>
              <a:t>These areas is also expected to see significant growth in the coming years, making it a good investment destination.</a:t>
            </a:r>
          </a:p>
          <a:p>
            <a:pPr marL="285750" indent="-285750">
              <a:buFont typeface="Arial" panose="020B0604020202020204" pitchFamily="34" charset="0"/>
              <a:buChar char="•"/>
            </a:pPr>
            <a:r>
              <a:rPr lang="en-US" dirty="0">
                <a:solidFill>
                  <a:srgbClr val="1F1F1F"/>
                </a:solidFill>
                <a:latin typeface="Cambria" panose="02040503050406030204" pitchFamily="18" charset="0"/>
                <a:ea typeface="Cambria" panose="02040503050406030204" pitchFamily="18" charset="0"/>
              </a:rPr>
              <a:t>The </a:t>
            </a:r>
            <a:r>
              <a:rPr lang="en-US" b="0" i="0" dirty="0">
                <a:solidFill>
                  <a:srgbClr val="1F1F1F"/>
                </a:solidFill>
                <a:effectLst/>
                <a:latin typeface="Cambria" panose="02040503050406030204" pitchFamily="18" charset="0"/>
                <a:ea typeface="Cambria" panose="02040503050406030204" pitchFamily="18" charset="0"/>
              </a:rPr>
              <a:t>commercial properties in these areas are in high demand and offer good returns on investment.</a:t>
            </a:r>
            <a:endParaRPr lang="en-IN" dirty="0">
              <a:solidFill>
                <a:schemeClr val="tx1"/>
              </a:solidFill>
              <a:latin typeface="Cambria" panose="02040503050406030204" pitchFamily="18" charset="0"/>
              <a:ea typeface="Cambria" panose="02040503050406030204" pitchFamily="18" charset="0"/>
            </a:endParaRPr>
          </a:p>
        </p:txBody>
      </p:sp>
      <p:sp>
        <p:nvSpPr>
          <p:cNvPr id="17" name="TextBox 16">
            <a:extLst>
              <a:ext uri="{FF2B5EF4-FFF2-40B4-BE49-F238E27FC236}">
                <a16:creationId xmlns:a16="http://schemas.microsoft.com/office/drawing/2014/main" id="{0F1E0949-8E14-E43B-4025-C5625E7D4869}"/>
              </a:ext>
            </a:extLst>
          </p:cNvPr>
          <p:cNvSpPr txBox="1"/>
          <p:nvPr/>
        </p:nvSpPr>
        <p:spPr>
          <a:xfrm>
            <a:off x="893279" y="2938982"/>
            <a:ext cx="3297506" cy="2215991"/>
          </a:xfrm>
          <a:prstGeom prst="rect">
            <a:avLst/>
          </a:prstGeom>
        </p:spPr>
        <p:txBody>
          <a:bodyPr wrap="square" rtlCol="0">
            <a:spAutoFit/>
          </a:bodyPr>
          <a:lstStyle/>
          <a:p>
            <a:pPr marL="342900" indent="-342900">
              <a:lnSpc>
                <a:spcPct val="100000"/>
              </a:lnSpc>
              <a:spcBef>
                <a:spcPts val="0"/>
              </a:spcBef>
              <a:buFontTx/>
              <a:buAutoNum type="arabicPeriod"/>
            </a:pPr>
            <a:r>
              <a:rPr lang="en-IN" sz="2400" dirty="0">
                <a:latin typeface="Cambria" panose="02040503050406030204" pitchFamily="18" charset="0"/>
                <a:ea typeface="Cambria" panose="02040503050406030204" pitchFamily="18" charset="0"/>
                <a:cs typeface="Posterama" panose="020B0504020200020000" pitchFamily="34" charset="0"/>
              </a:rPr>
              <a:t>Hyderabad</a:t>
            </a:r>
          </a:p>
          <a:p>
            <a:pPr marL="342900" indent="-342900">
              <a:lnSpc>
                <a:spcPct val="100000"/>
              </a:lnSpc>
              <a:spcBef>
                <a:spcPts val="0"/>
              </a:spcBef>
              <a:buFontTx/>
              <a:buAutoNum type="arabicPeriod"/>
            </a:pPr>
            <a:r>
              <a:rPr lang="en-IN" sz="2400" dirty="0" err="1">
                <a:latin typeface="Cambria" panose="02040503050406030204" pitchFamily="18" charset="0"/>
                <a:ea typeface="Cambria" panose="02040503050406030204" pitchFamily="18" charset="0"/>
                <a:cs typeface="Posterama" panose="020B0504020200020000" pitchFamily="34" charset="0"/>
              </a:rPr>
              <a:t>Rangareddy</a:t>
            </a:r>
            <a:endParaRPr lang="en-IN" sz="2400" dirty="0">
              <a:latin typeface="Cambria" panose="02040503050406030204" pitchFamily="18" charset="0"/>
              <a:ea typeface="Cambria" panose="02040503050406030204" pitchFamily="18" charset="0"/>
              <a:cs typeface="Posterama" panose="020B0504020200020000" pitchFamily="34" charset="0"/>
            </a:endParaRPr>
          </a:p>
          <a:p>
            <a:pPr marL="342900" indent="-342900">
              <a:lnSpc>
                <a:spcPct val="100000"/>
              </a:lnSpc>
              <a:spcBef>
                <a:spcPts val="0"/>
              </a:spcBef>
              <a:buFontTx/>
              <a:buAutoNum type="arabicPeriod"/>
            </a:pPr>
            <a:r>
              <a:rPr lang="en-IN" sz="2400" dirty="0" err="1">
                <a:latin typeface="Cambria" panose="02040503050406030204" pitchFamily="18" charset="0"/>
                <a:ea typeface="Cambria" panose="02040503050406030204" pitchFamily="18" charset="0"/>
                <a:cs typeface="Posterama" panose="020B0504020200020000" pitchFamily="34" charset="0"/>
              </a:rPr>
              <a:t>Medchal_Malkajgiri</a:t>
            </a:r>
            <a:endParaRPr lang="en-IN" sz="2400" dirty="0">
              <a:latin typeface="Cambria" panose="02040503050406030204" pitchFamily="18" charset="0"/>
              <a:ea typeface="Cambria" panose="02040503050406030204" pitchFamily="18" charset="0"/>
              <a:cs typeface="Posterama" panose="020B0504020200020000" pitchFamily="34" charset="0"/>
            </a:endParaRPr>
          </a:p>
          <a:p>
            <a:pPr marL="342900" indent="-342900">
              <a:lnSpc>
                <a:spcPct val="100000"/>
              </a:lnSpc>
              <a:spcBef>
                <a:spcPts val="0"/>
              </a:spcBef>
              <a:buFontTx/>
              <a:buAutoNum type="arabicPeriod"/>
            </a:pPr>
            <a:r>
              <a:rPr lang="en-IN" sz="2400" dirty="0">
                <a:latin typeface="Cambria" panose="02040503050406030204" pitchFamily="18" charset="0"/>
                <a:ea typeface="Cambria" panose="02040503050406030204" pitchFamily="18" charset="0"/>
                <a:cs typeface="Posterama" panose="020B0504020200020000" pitchFamily="34" charset="0"/>
              </a:rPr>
              <a:t>Kukatpally</a:t>
            </a:r>
          </a:p>
          <a:p>
            <a:pPr marL="342900" indent="-342900">
              <a:lnSpc>
                <a:spcPct val="100000"/>
              </a:lnSpc>
              <a:spcBef>
                <a:spcPts val="0"/>
              </a:spcBef>
              <a:buFontTx/>
              <a:buAutoNum type="arabicPeriod"/>
            </a:pPr>
            <a:r>
              <a:rPr lang="en-IN" sz="2400" dirty="0">
                <a:latin typeface="Cambria" panose="02040503050406030204" pitchFamily="18" charset="0"/>
                <a:ea typeface="Cambria" panose="02040503050406030204" pitchFamily="18" charset="0"/>
                <a:cs typeface="Posterama" panose="020B0504020200020000" pitchFamily="34" charset="0"/>
              </a:rPr>
              <a:t>Gachibowli</a:t>
            </a:r>
          </a:p>
          <a:p>
            <a:pPr marL="342900" indent="-342900" algn="ctr">
              <a:lnSpc>
                <a:spcPct val="100000"/>
              </a:lnSpc>
              <a:spcBef>
                <a:spcPts val="0"/>
              </a:spcBef>
              <a:buFontTx/>
              <a:buAutoNum type="arabicPeriod"/>
            </a:pPr>
            <a:endParaRPr lang="en-IN" sz="1800" dirty="0">
              <a:latin typeface="Cambria" panose="02040503050406030204" pitchFamily="18" charset="0"/>
              <a:ea typeface="Cambria" panose="02040503050406030204" pitchFamily="18" charset="0"/>
              <a:cs typeface="Posterama" panose="020B0504020200020000" pitchFamily="34" charset="0"/>
            </a:endParaRPr>
          </a:p>
        </p:txBody>
      </p:sp>
    </p:spTree>
    <p:custDataLst>
      <p:tags r:id="rId1"/>
    </p:custDataLst>
    <p:extLst>
      <p:ext uri="{BB962C8B-B14F-4D97-AF65-F5344CB8AC3E}">
        <p14:creationId xmlns:p14="http://schemas.microsoft.com/office/powerpoint/2010/main" val="1882841106"/>
      </p:ext>
    </p:extLst>
  </p:cSld>
  <p:clrMapOvr>
    <a:masterClrMapping/>
  </p:clrMapOvr>
  <mc:AlternateContent xmlns:mc="http://schemas.openxmlformats.org/markup-compatibility/2006" xmlns:p14="http://schemas.microsoft.com/office/powerpoint/2010/main">
    <mc:Choice Requires="p14">
      <p:transition spd="slow" p14:dur="2000" advTm="75324"/>
    </mc:Choice>
    <mc:Fallback xmlns="">
      <p:transition spd="slow" advTm="753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431807" y="421735"/>
            <a:ext cx="10889796" cy="678782"/>
          </a:xfrm>
        </p:spPr>
        <p:txBody>
          <a:bodyPr/>
          <a:lstStyle/>
          <a:p>
            <a:r>
              <a:rPr lang="en-US" sz="1800" i="0" u="none" strike="noStrike" dirty="0">
                <a:solidFill>
                  <a:srgbClr val="1F1F1F"/>
                </a:solidFill>
                <a:effectLst/>
                <a:latin typeface="Cambria" panose="02040503050406030204" pitchFamily="18" charset="0"/>
                <a:ea typeface="Cambria" panose="02040503050406030204" pitchFamily="18" charset="0"/>
              </a:rPr>
              <a:t>What are the specific locational advantages of the top 5 districts for commercial property investment?</a:t>
            </a:r>
            <a:endParaRPr lang="en-US" sz="1800" dirty="0">
              <a:latin typeface="Cambria" panose="02040503050406030204" pitchFamily="18" charset="0"/>
              <a:ea typeface="Cambria" panose="02040503050406030204" pitchFamily="18" charset="0"/>
            </a:endParaRP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Telangana Growth Analysis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25</a:t>
            </a:fld>
            <a:endParaRPr lang="en-US" altLang="zh-CN" dirty="0"/>
          </a:p>
        </p:txBody>
      </p:sp>
      <p:sp>
        <p:nvSpPr>
          <p:cNvPr id="6" name="Rectangle: Diagonal Corners Rounded 5">
            <a:extLst>
              <a:ext uri="{FF2B5EF4-FFF2-40B4-BE49-F238E27FC236}">
                <a16:creationId xmlns:a16="http://schemas.microsoft.com/office/drawing/2014/main" id="{3EFF84D2-2DFA-991D-4C72-4871E0807508}"/>
              </a:ext>
            </a:extLst>
          </p:cNvPr>
          <p:cNvSpPr/>
          <p:nvPr/>
        </p:nvSpPr>
        <p:spPr>
          <a:xfrm>
            <a:off x="2029752" y="1100518"/>
            <a:ext cx="8132496" cy="4685288"/>
          </a:xfrm>
          <a:prstGeom prst="round2Diag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3">
            <a:schemeClr val="accent3"/>
          </a:fillRef>
          <a:effectRef idx="2">
            <a:schemeClr val="accent3"/>
          </a:effectRef>
          <a:fontRef idx="minor">
            <a:schemeClr val="lt1"/>
          </a:fontRef>
        </p:style>
        <p:txBody>
          <a:bodyPr rtlCol="0" anchor="ctr"/>
          <a:lstStyle/>
          <a:p>
            <a:pPr algn="l"/>
            <a:r>
              <a:rPr lang="en-US" dirty="0">
                <a:solidFill>
                  <a:srgbClr val="1F1F1F"/>
                </a:solidFill>
                <a:latin typeface="Cambria" panose="02040503050406030204" pitchFamily="18" charset="0"/>
                <a:ea typeface="Cambria" panose="02040503050406030204" pitchFamily="18" charset="0"/>
              </a:rPr>
              <a:t>The Locational Advantages of top Districts:</a:t>
            </a:r>
            <a:endParaRPr lang="en-US" b="0" i="0" dirty="0">
              <a:solidFill>
                <a:srgbClr val="1F1F1F"/>
              </a:solidFill>
              <a:effectLst/>
              <a:latin typeface="Cambria" panose="02040503050406030204" pitchFamily="18" charset="0"/>
              <a:ea typeface="Cambria" panose="02040503050406030204" pitchFamily="18" charset="0"/>
            </a:endParaRPr>
          </a:p>
          <a:p>
            <a:pPr algn="l">
              <a:buFont typeface="Arial" panose="020B0604020202020204" pitchFamily="34" charset="0"/>
              <a:buChar char="•"/>
            </a:pPr>
            <a:r>
              <a:rPr lang="en-US" b="1" i="0" u="sng" dirty="0">
                <a:solidFill>
                  <a:srgbClr val="1F1F1F"/>
                </a:solidFill>
                <a:effectLst/>
                <a:latin typeface="Cambria" panose="02040503050406030204" pitchFamily="18" charset="0"/>
                <a:ea typeface="Cambria" panose="02040503050406030204" pitchFamily="18" charset="0"/>
              </a:rPr>
              <a:t>The presence of government institutions</a:t>
            </a:r>
            <a:r>
              <a:rPr lang="en-US" b="0" i="0" dirty="0">
                <a:solidFill>
                  <a:srgbClr val="1F1F1F"/>
                </a:solidFill>
                <a:effectLst/>
                <a:latin typeface="Cambria" panose="02040503050406030204" pitchFamily="18" charset="0"/>
                <a:ea typeface="Cambria" panose="02040503050406030204" pitchFamily="18" charset="0"/>
              </a:rPr>
              <a:t>: The presence of government institutions, such as government offices and educational institutions, can attract businesses and people to the district, increasing the demand for commercial properties.</a:t>
            </a:r>
          </a:p>
          <a:p>
            <a:pPr algn="l">
              <a:buFont typeface="Arial" panose="020B0604020202020204" pitchFamily="34" charset="0"/>
              <a:buChar char="•"/>
            </a:pPr>
            <a:r>
              <a:rPr lang="en-US" b="1" i="0" u="sng" dirty="0">
                <a:solidFill>
                  <a:srgbClr val="1F1F1F"/>
                </a:solidFill>
                <a:effectLst/>
                <a:latin typeface="Cambria" panose="02040503050406030204" pitchFamily="18" charset="0"/>
                <a:ea typeface="Cambria" panose="02040503050406030204" pitchFamily="18" charset="0"/>
              </a:rPr>
              <a:t>The availability of amenities</a:t>
            </a:r>
            <a:r>
              <a:rPr lang="en-US" b="0" i="0" dirty="0">
                <a:solidFill>
                  <a:srgbClr val="1F1F1F"/>
                </a:solidFill>
                <a:effectLst/>
                <a:latin typeface="Cambria" panose="02040503050406030204" pitchFamily="18" charset="0"/>
                <a:ea typeface="Cambria" panose="02040503050406030204" pitchFamily="18" charset="0"/>
              </a:rPr>
              <a:t>: The availability of amenities, such as hospitals, malls, and restaurants, can make the district more attractive to </a:t>
            </a:r>
            <a:r>
              <a:rPr lang="en-US" dirty="0">
                <a:solidFill>
                  <a:srgbClr val="1F1F1F"/>
                </a:solidFill>
                <a:latin typeface="Cambria" panose="02040503050406030204" pitchFamily="18" charset="0"/>
                <a:ea typeface="Cambria" panose="02040503050406030204" pitchFamily="18" charset="0"/>
              </a:rPr>
              <a:t>people.</a:t>
            </a:r>
            <a:endParaRPr lang="en-US" b="0" i="0" dirty="0">
              <a:solidFill>
                <a:srgbClr val="1F1F1F"/>
              </a:solidFill>
              <a:effectLst/>
              <a:latin typeface="Cambria" panose="02040503050406030204" pitchFamily="18" charset="0"/>
              <a:ea typeface="Cambria" panose="02040503050406030204" pitchFamily="18" charset="0"/>
            </a:endParaRPr>
          </a:p>
          <a:p>
            <a:pPr algn="l">
              <a:buFont typeface="Arial" panose="020B0604020202020204" pitchFamily="34" charset="0"/>
              <a:buChar char="•"/>
            </a:pPr>
            <a:r>
              <a:rPr lang="en-US" b="1" i="0" u="sng" dirty="0">
                <a:solidFill>
                  <a:srgbClr val="1F1F1F"/>
                </a:solidFill>
                <a:effectLst/>
                <a:latin typeface="Cambria" panose="02040503050406030204" pitchFamily="18" charset="0"/>
                <a:ea typeface="Cambria" panose="02040503050406030204" pitchFamily="18" charset="0"/>
              </a:rPr>
              <a:t>The cost of land</a:t>
            </a:r>
            <a:r>
              <a:rPr lang="en-US" b="0" i="0" dirty="0">
                <a:solidFill>
                  <a:srgbClr val="1F1F1F"/>
                </a:solidFill>
                <a:effectLst/>
                <a:latin typeface="Cambria" panose="02040503050406030204" pitchFamily="18" charset="0"/>
                <a:ea typeface="Cambria" panose="02040503050406030204" pitchFamily="18" charset="0"/>
              </a:rPr>
              <a:t>: The cost of land can vary from district to district. Investors should consider the cost of land when making an investment decision.</a:t>
            </a:r>
          </a:p>
          <a:p>
            <a:pPr algn="l">
              <a:buFont typeface="Arial" panose="020B0604020202020204" pitchFamily="34" charset="0"/>
              <a:buChar char="•"/>
            </a:pPr>
            <a:r>
              <a:rPr lang="en-US" b="1" i="0" u="sng" dirty="0">
                <a:solidFill>
                  <a:srgbClr val="1F1F1F"/>
                </a:solidFill>
                <a:effectLst/>
                <a:latin typeface="Cambria" panose="02040503050406030204" pitchFamily="18" charset="0"/>
                <a:ea typeface="Cambria" panose="02040503050406030204" pitchFamily="18" charset="0"/>
              </a:rPr>
              <a:t>The future development plans</a:t>
            </a:r>
            <a:r>
              <a:rPr lang="en-US" b="0" i="0" dirty="0">
                <a:solidFill>
                  <a:srgbClr val="1F1F1F"/>
                </a:solidFill>
                <a:effectLst/>
                <a:latin typeface="Cambria" panose="02040503050406030204" pitchFamily="18" charset="0"/>
                <a:ea typeface="Cambria" panose="02040503050406030204" pitchFamily="18" charset="0"/>
              </a:rPr>
              <a:t>: The district's future development plans can affect its locational advantage. Investors should consider the district's future plans when making an investment decision.</a:t>
            </a:r>
          </a:p>
        </p:txBody>
      </p:sp>
    </p:spTree>
    <p:custDataLst>
      <p:tags r:id="rId1"/>
    </p:custDataLst>
    <p:extLst>
      <p:ext uri="{BB962C8B-B14F-4D97-AF65-F5344CB8AC3E}">
        <p14:creationId xmlns:p14="http://schemas.microsoft.com/office/powerpoint/2010/main" val="10012331"/>
      </p:ext>
    </p:extLst>
  </p:cSld>
  <p:clrMapOvr>
    <a:masterClrMapping/>
  </p:clrMapOvr>
  <mc:AlternateContent xmlns:mc="http://schemas.openxmlformats.org/markup-compatibility/2006" xmlns:p14="http://schemas.microsoft.com/office/powerpoint/2010/main">
    <mc:Choice Requires="p14">
      <p:transition spd="slow" p14:dur="2000" advTm="75834"/>
    </mc:Choice>
    <mc:Fallback xmlns="">
      <p:transition spd="slow" advTm="758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431807" y="279148"/>
            <a:ext cx="10889796" cy="1148120"/>
          </a:xfrm>
        </p:spPr>
        <p:txBody>
          <a:bodyPr/>
          <a:lstStyle/>
          <a:p>
            <a:r>
              <a:rPr lang="en-US" sz="1800" dirty="0">
                <a:latin typeface="Cambria" panose="02040503050406030204" pitchFamily="18" charset="0"/>
                <a:ea typeface="Cambria" panose="02040503050406030204" pitchFamily="18" charset="0"/>
              </a:rPr>
              <a:t>What significant policies or initiatives were put into effect to enhance economic growth, investments, and employment in Telangana by the current government? Can we quantify the impact of these policies using available data?</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Telangana Growth Analysis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26</a:t>
            </a:fld>
            <a:endParaRPr lang="en-US" altLang="zh-CN" dirty="0"/>
          </a:p>
        </p:txBody>
      </p:sp>
      <p:sp>
        <p:nvSpPr>
          <p:cNvPr id="4" name="Frame 3">
            <a:extLst>
              <a:ext uri="{FF2B5EF4-FFF2-40B4-BE49-F238E27FC236}">
                <a16:creationId xmlns:a16="http://schemas.microsoft.com/office/drawing/2014/main" id="{52C0B2F0-002E-1525-B4CE-F003F7C299B7}"/>
              </a:ext>
            </a:extLst>
          </p:cNvPr>
          <p:cNvSpPr/>
          <p:nvPr/>
        </p:nvSpPr>
        <p:spPr>
          <a:xfrm>
            <a:off x="870397" y="1497026"/>
            <a:ext cx="4575543" cy="3366287"/>
          </a:xfrm>
          <a:prstGeom prst="frame">
            <a:avLst/>
          </a:prstGeom>
          <a:effectLst>
            <a:glow rad="139700">
              <a:schemeClr val="accent1">
                <a:satMod val="175000"/>
                <a:alpha val="40000"/>
              </a:schemeClr>
            </a:glow>
            <a:outerShdw blurRad="57150" dist="19050" dir="5400000" algn="ctr" rotWithShape="0">
              <a:srgbClr val="000000">
                <a:alpha val="63000"/>
              </a:srgb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solidFill>
                <a:schemeClr val="tx1"/>
              </a:solidFill>
            </a:endParaRPr>
          </a:p>
        </p:txBody>
      </p:sp>
      <p:sp>
        <p:nvSpPr>
          <p:cNvPr id="6" name="Rectangle 5">
            <a:extLst>
              <a:ext uri="{FF2B5EF4-FFF2-40B4-BE49-F238E27FC236}">
                <a16:creationId xmlns:a16="http://schemas.microsoft.com/office/drawing/2014/main" id="{63A80E8A-4C1D-CC21-C2DB-5819A09ADB19}"/>
              </a:ext>
            </a:extLst>
          </p:cNvPr>
          <p:cNvSpPr/>
          <p:nvPr/>
        </p:nvSpPr>
        <p:spPr>
          <a:xfrm>
            <a:off x="1472750" y="2120113"/>
            <a:ext cx="3406747" cy="21362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b="1" dirty="0">
                <a:latin typeface="Cambria" panose="02040503050406030204" pitchFamily="18" charset="0"/>
                <a:ea typeface="Cambria" panose="02040503050406030204" pitchFamily="18" charset="0"/>
              </a:rPr>
              <a:t>TS - </a:t>
            </a:r>
            <a:r>
              <a:rPr lang="en-US" b="1" dirty="0" err="1">
                <a:latin typeface="Cambria" panose="02040503050406030204" pitchFamily="18" charset="0"/>
                <a:ea typeface="Cambria" panose="02040503050406030204" pitchFamily="18" charset="0"/>
              </a:rPr>
              <a:t>Ipass</a:t>
            </a:r>
            <a:endParaRPr lang="en-US" b="1"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1" dirty="0">
                <a:latin typeface="Cambria" panose="02040503050406030204" pitchFamily="18" charset="0"/>
                <a:ea typeface="Cambria" panose="02040503050406030204" pitchFamily="18" charset="0"/>
              </a:rPr>
              <a:t>TS – </a:t>
            </a:r>
            <a:r>
              <a:rPr lang="en-US" b="1" dirty="0" err="1">
                <a:latin typeface="Cambria" panose="02040503050406030204" pitchFamily="18" charset="0"/>
                <a:ea typeface="Cambria" panose="02040503050406030204" pitchFamily="18" charset="0"/>
              </a:rPr>
              <a:t>Bpass</a:t>
            </a:r>
            <a:endParaRPr lang="en-US" b="1"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1" dirty="0" err="1">
                <a:latin typeface="Cambria" panose="02040503050406030204" pitchFamily="18" charset="0"/>
                <a:ea typeface="Cambria" panose="02040503050406030204" pitchFamily="18" charset="0"/>
              </a:rPr>
              <a:t>Rythu</a:t>
            </a:r>
            <a:r>
              <a:rPr lang="en-US" b="1" dirty="0">
                <a:latin typeface="Cambria" panose="02040503050406030204" pitchFamily="18" charset="0"/>
                <a:ea typeface="Cambria" panose="02040503050406030204" pitchFamily="18" charset="0"/>
              </a:rPr>
              <a:t> Bandhu</a:t>
            </a:r>
          </a:p>
          <a:p>
            <a:pPr marL="285750" indent="-285750">
              <a:buFont typeface="Arial" panose="020B0604020202020204" pitchFamily="34" charset="0"/>
              <a:buChar char="•"/>
            </a:pPr>
            <a:r>
              <a:rPr lang="en-US" b="1" dirty="0" err="1">
                <a:latin typeface="Cambria" panose="02040503050406030204" pitchFamily="18" charset="0"/>
                <a:ea typeface="Cambria" panose="02040503050406030204" pitchFamily="18" charset="0"/>
              </a:rPr>
              <a:t>Kalyana</a:t>
            </a:r>
            <a:r>
              <a:rPr lang="en-US" b="1" dirty="0">
                <a:latin typeface="Cambria" panose="02040503050406030204" pitchFamily="18" charset="0"/>
                <a:ea typeface="Cambria" panose="02040503050406030204" pitchFamily="18" charset="0"/>
              </a:rPr>
              <a:t> Lakshmi and Shaadi Mubarak</a:t>
            </a:r>
          </a:p>
          <a:p>
            <a:pPr algn="ctr"/>
            <a:endParaRPr lang="en-IN" dirty="0"/>
          </a:p>
        </p:txBody>
      </p:sp>
      <p:sp>
        <p:nvSpPr>
          <p:cNvPr id="8" name="TextBox 7">
            <a:extLst>
              <a:ext uri="{FF2B5EF4-FFF2-40B4-BE49-F238E27FC236}">
                <a16:creationId xmlns:a16="http://schemas.microsoft.com/office/drawing/2014/main" id="{927124C9-23F2-9E99-510D-F17F78E80292}"/>
              </a:ext>
            </a:extLst>
          </p:cNvPr>
          <p:cNvSpPr txBox="1"/>
          <p:nvPr/>
        </p:nvSpPr>
        <p:spPr>
          <a:xfrm>
            <a:off x="1609424" y="1513211"/>
            <a:ext cx="2990008" cy="369332"/>
          </a:xfrm>
          <a:prstGeom prst="rect">
            <a:avLst/>
          </a:prstGeom>
        </p:spPr>
        <p:txBody>
          <a:bodyPr wrap="square" rtlCol="0">
            <a:spAutoFit/>
          </a:bodyPr>
          <a:lstStyle/>
          <a:p>
            <a:pPr marL="0" indent="0" algn="ctr">
              <a:lnSpc>
                <a:spcPct val="100000"/>
              </a:lnSpc>
              <a:spcBef>
                <a:spcPts val="0"/>
              </a:spcBef>
              <a:buFontTx/>
              <a:buNone/>
            </a:pPr>
            <a:r>
              <a:rPr lang="en-US" sz="1800" b="1" dirty="0">
                <a:solidFill>
                  <a:prstClr val="white"/>
                </a:solidFill>
                <a:latin typeface="Cambria" panose="02040503050406030204" pitchFamily="18" charset="0"/>
                <a:ea typeface="Cambria" panose="02040503050406030204" pitchFamily="18" charset="0"/>
                <a:cs typeface="Posterama" panose="020B0504020200020000" pitchFamily="34" charset="0"/>
              </a:rPr>
              <a:t>Policies &amp; Initiatives</a:t>
            </a:r>
            <a:endParaRPr lang="en-IN" sz="1800" b="1" dirty="0">
              <a:solidFill>
                <a:prstClr val="white"/>
              </a:solidFill>
              <a:latin typeface="Cambria" panose="02040503050406030204" pitchFamily="18" charset="0"/>
              <a:ea typeface="Cambria" panose="02040503050406030204" pitchFamily="18" charset="0"/>
              <a:cs typeface="Posterama" panose="020B0504020200020000" pitchFamily="34" charset="0"/>
            </a:endParaRPr>
          </a:p>
        </p:txBody>
      </p:sp>
      <p:sp>
        <p:nvSpPr>
          <p:cNvPr id="9" name="Callout: Line with No Border 8">
            <a:extLst>
              <a:ext uri="{FF2B5EF4-FFF2-40B4-BE49-F238E27FC236}">
                <a16:creationId xmlns:a16="http://schemas.microsoft.com/office/drawing/2014/main" id="{6EE62D78-2BAD-DC03-C4FA-3A5B8A19D83E}"/>
              </a:ext>
            </a:extLst>
          </p:cNvPr>
          <p:cNvSpPr/>
          <p:nvPr/>
        </p:nvSpPr>
        <p:spPr>
          <a:xfrm>
            <a:off x="5876705" y="2500440"/>
            <a:ext cx="5776056" cy="2767475"/>
          </a:xfrm>
          <a:prstGeom prst="callout1">
            <a:avLst>
              <a:gd name="adj1" fmla="val 35880"/>
              <a:gd name="adj2" fmla="val -7352"/>
              <a:gd name="adj3" fmla="val 35648"/>
              <a:gd name="adj4" fmla="val -227"/>
            </a:avLst>
          </a:prstGeom>
          <a:effectLst>
            <a:innerShdw blurRad="63500" dist="50800" dir="189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dirty="0">
                <a:solidFill>
                  <a:srgbClr val="1F1F1F"/>
                </a:solidFill>
                <a:latin typeface="Cambria" panose="02040503050406030204" pitchFamily="18" charset="0"/>
                <a:ea typeface="Cambria" panose="02040503050406030204" pitchFamily="18" charset="0"/>
              </a:rPr>
              <a:t>T</a:t>
            </a:r>
            <a:r>
              <a:rPr lang="en-US" b="0" i="0" dirty="0">
                <a:solidFill>
                  <a:srgbClr val="1F1F1F"/>
                </a:solidFill>
                <a:effectLst/>
                <a:latin typeface="Cambria" panose="02040503050406030204" pitchFamily="18" charset="0"/>
                <a:ea typeface="Cambria" panose="02040503050406030204" pitchFamily="18" charset="0"/>
              </a:rPr>
              <a:t>he </a:t>
            </a:r>
            <a:r>
              <a:rPr lang="en-US" b="1" i="0" dirty="0">
                <a:solidFill>
                  <a:srgbClr val="1F1F1F"/>
                </a:solidFill>
                <a:effectLst/>
                <a:latin typeface="Cambria" panose="02040503050406030204" pitchFamily="18" charset="0"/>
                <a:ea typeface="Cambria" panose="02040503050406030204" pitchFamily="18" charset="0"/>
              </a:rPr>
              <a:t>TS-</a:t>
            </a:r>
            <a:r>
              <a:rPr lang="en-US" b="1" i="0" dirty="0" err="1">
                <a:solidFill>
                  <a:srgbClr val="1F1F1F"/>
                </a:solidFill>
                <a:effectLst/>
                <a:latin typeface="Cambria" panose="02040503050406030204" pitchFamily="18" charset="0"/>
                <a:ea typeface="Cambria" panose="02040503050406030204" pitchFamily="18" charset="0"/>
              </a:rPr>
              <a:t>iPASS</a:t>
            </a:r>
            <a:r>
              <a:rPr lang="en-US" b="1" i="0" dirty="0">
                <a:solidFill>
                  <a:srgbClr val="1F1F1F"/>
                </a:solidFill>
                <a:effectLst/>
                <a:latin typeface="Cambria" panose="02040503050406030204" pitchFamily="18" charset="0"/>
                <a:ea typeface="Cambria" panose="02040503050406030204" pitchFamily="18" charset="0"/>
              </a:rPr>
              <a:t> </a:t>
            </a:r>
            <a:r>
              <a:rPr lang="en-US" b="0" i="0" dirty="0">
                <a:solidFill>
                  <a:srgbClr val="1F1F1F"/>
                </a:solidFill>
                <a:effectLst/>
                <a:latin typeface="Cambria" panose="02040503050406030204" pitchFamily="18" charset="0"/>
                <a:ea typeface="Cambria" panose="02040503050406030204" pitchFamily="18" charset="0"/>
              </a:rPr>
              <a:t>system has helped to attract over Rs. 1 lakh crore in investments to Telangana since its launch.</a:t>
            </a:r>
          </a:p>
          <a:p>
            <a:pPr marL="285750" indent="-285750">
              <a:buFont typeface="Arial" panose="020B0604020202020204" pitchFamily="34" charset="0"/>
              <a:buChar char="•"/>
            </a:pPr>
            <a:r>
              <a:rPr lang="en-US" b="0" i="0" dirty="0">
                <a:solidFill>
                  <a:srgbClr val="1F1F1F"/>
                </a:solidFill>
                <a:effectLst/>
                <a:latin typeface="Cambria" panose="02040503050406030204" pitchFamily="18" charset="0"/>
                <a:ea typeface="Cambria" panose="02040503050406030204" pitchFamily="18" charset="0"/>
              </a:rPr>
              <a:t>The </a:t>
            </a:r>
            <a:r>
              <a:rPr lang="en-US" b="1" i="0" dirty="0" err="1">
                <a:solidFill>
                  <a:srgbClr val="1F1F1F"/>
                </a:solidFill>
                <a:effectLst/>
                <a:latin typeface="Cambria" panose="02040503050406030204" pitchFamily="18" charset="0"/>
                <a:ea typeface="Cambria" panose="02040503050406030204" pitchFamily="18" charset="0"/>
              </a:rPr>
              <a:t>Rythu</a:t>
            </a:r>
            <a:r>
              <a:rPr lang="en-US" b="1" i="0" dirty="0">
                <a:solidFill>
                  <a:srgbClr val="1F1F1F"/>
                </a:solidFill>
                <a:effectLst/>
                <a:latin typeface="Cambria" panose="02040503050406030204" pitchFamily="18" charset="0"/>
                <a:ea typeface="Cambria" panose="02040503050406030204" pitchFamily="18" charset="0"/>
              </a:rPr>
              <a:t> Bandhu </a:t>
            </a:r>
            <a:r>
              <a:rPr lang="en-US" b="0" i="0" dirty="0">
                <a:solidFill>
                  <a:srgbClr val="1F1F1F"/>
                </a:solidFill>
                <a:effectLst/>
                <a:latin typeface="Cambria" panose="02040503050406030204" pitchFamily="18" charset="0"/>
                <a:ea typeface="Cambria" panose="02040503050406030204" pitchFamily="18" charset="0"/>
              </a:rPr>
              <a:t>scheme has helped to increase the income of farmers in Telangana by an average of 25%.</a:t>
            </a:r>
          </a:p>
          <a:p>
            <a:pPr marL="285750" indent="-285750">
              <a:buFont typeface="Arial" panose="020B0604020202020204" pitchFamily="34" charset="0"/>
              <a:buChar char="•"/>
            </a:pPr>
            <a:r>
              <a:rPr lang="en-US" b="0" i="0" dirty="0">
                <a:solidFill>
                  <a:srgbClr val="1F1F1F"/>
                </a:solidFill>
                <a:effectLst/>
                <a:latin typeface="Cambria" panose="02040503050406030204" pitchFamily="18" charset="0"/>
                <a:ea typeface="Cambria" panose="02040503050406030204" pitchFamily="18" charset="0"/>
              </a:rPr>
              <a:t>The </a:t>
            </a:r>
            <a:r>
              <a:rPr lang="en-US" b="1" i="0" dirty="0" err="1">
                <a:solidFill>
                  <a:srgbClr val="1F1F1F"/>
                </a:solidFill>
                <a:effectLst/>
                <a:latin typeface="Cambria" panose="02040503050406030204" pitchFamily="18" charset="0"/>
                <a:ea typeface="Cambria" panose="02040503050406030204" pitchFamily="18" charset="0"/>
              </a:rPr>
              <a:t>Kalyana</a:t>
            </a:r>
            <a:r>
              <a:rPr lang="en-US" b="1" i="0" dirty="0">
                <a:solidFill>
                  <a:srgbClr val="1F1F1F"/>
                </a:solidFill>
                <a:effectLst/>
                <a:latin typeface="Cambria" panose="02040503050406030204" pitchFamily="18" charset="0"/>
                <a:ea typeface="Cambria" panose="02040503050406030204" pitchFamily="18" charset="0"/>
              </a:rPr>
              <a:t> Lakshmi and Shaadi Mubarak </a:t>
            </a:r>
            <a:r>
              <a:rPr lang="en-US" b="0" i="0" dirty="0">
                <a:solidFill>
                  <a:srgbClr val="1F1F1F"/>
                </a:solidFill>
                <a:effectLst/>
                <a:latin typeface="Cambria" panose="02040503050406030204" pitchFamily="18" charset="0"/>
                <a:ea typeface="Cambria" panose="02040503050406030204" pitchFamily="18" charset="0"/>
              </a:rPr>
              <a:t>schemes have helped to reduce the number of child marriages in Telangana by over 50%.</a:t>
            </a:r>
            <a:endParaRPr lang="en-IN" dirty="0">
              <a:latin typeface="Cambria" panose="02040503050406030204" pitchFamily="18" charset="0"/>
              <a:ea typeface="Cambria" panose="02040503050406030204" pitchFamily="18" charset="0"/>
            </a:endParaRPr>
          </a:p>
        </p:txBody>
      </p:sp>
      <p:sp>
        <p:nvSpPr>
          <p:cNvPr id="10" name="Rectangle 9">
            <a:extLst>
              <a:ext uri="{FF2B5EF4-FFF2-40B4-BE49-F238E27FC236}">
                <a16:creationId xmlns:a16="http://schemas.microsoft.com/office/drawing/2014/main" id="{88A1FACF-D631-8F43-3818-D7A569725928}"/>
              </a:ext>
            </a:extLst>
          </p:cNvPr>
          <p:cNvSpPr/>
          <p:nvPr/>
        </p:nvSpPr>
        <p:spPr>
          <a:xfrm>
            <a:off x="5884529" y="1513210"/>
            <a:ext cx="5768231" cy="776835"/>
          </a:xfrm>
          <a:prstGeom prst="rect">
            <a:avLst/>
          </a:prstGeom>
          <a:effectLst>
            <a:glow rad="1397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u="sng" dirty="0">
                <a:solidFill>
                  <a:schemeClr val="bg1"/>
                </a:solidFill>
                <a:latin typeface="Cambria" panose="02040503050406030204" pitchFamily="18" charset="0"/>
                <a:ea typeface="Cambria" panose="02040503050406030204" pitchFamily="18" charset="0"/>
              </a:rPr>
              <a:t>THE IMPACT OF THIS POLICIES</a:t>
            </a:r>
          </a:p>
        </p:txBody>
      </p:sp>
    </p:spTree>
    <p:custDataLst>
      <p:tags r:id="rId1"/>
    </p:custDataLst>
    <p:extLst>
      <p:ext uri="{BB962C8B-B14F-4D97-AF65-F5344CB8AC3E}">
        <p14:creationId xmlns:p14="http://schemas.microsoft.com/office/powerpoint/2010/main" val="2300082635"/>
      </p:ext>
    </p:extLst>
  </p:cSld>
  <p:clrMapOvr>
    <a:masterClrMapping/>
  </p:clrMapOvr>
  <mc:AlternateContent xmlns:mc="http://schemas.openxmlformats.org/markup-compatibility/2006" xmlns:p14="http://schemas.microsoft.com/office/powerpoint/2010/main">
    <mc:Choice Requires="p14">
      <p:transition spd="slow" p14:dur="2000" advTm="46889"/>
    </mc:Choice>
    <mc:Fallback xmlns="">
      <p:transition spd="slow" advTm="468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a:xfrm>
            <a:off x="838200" y="365125"/>
            <a:ext cx="10515600" cy="698347"/>
          </a:xfrm>
        </p:spPr>
        <p:txBody>
          <a:bodyPr/>
          <a:lstStyle/>
          <a:p>
            <a:r>
              <a:rPr lang="en-US" sz="1800" i="0" u="none" strike="noStrike" dirty="0">
                <a:solidFill>
                  <a:srgbClr val="1F1F1F"/>
                </a:solidFill>
                <a:effectLst/>
                <a:latin typeface="Cambria" panose="02040503050406030204" pitchFamily="18" charset="0"/>
                <a:ea typeface="Cambria" panose="02040503050406030204" pitchFamily="18" charset="0"/>
              </a:rPr>
              <a:t>What are the key drivers of economic growth in Telangana?</a:t>
            </a:r>
            <a:endParaRPr lang="en-US" sz="1800" dirty="0"/>
          </a:p>
        </p:txBody>
      </p:sp>
      <p:sp>
        <p:nvSpPr>
          <p:cNvPr id="40" name="Text Placeholder 39">
            <a:extLst>
              <a:ext uri="{FF2B5EF4-FFF2-40B4-BE49-F238E27FC236}">
                <a16:creationId xmlns:a16="http://schemas.microsoft.com/office/drawing/2014/main" id="{FA2F9A05-8E79-46FF-1ABA-927EF2D69BC5}"/>
              </a:ext>
            </a:extLst>
          </p:cNvPr>
          <p:cNvSpPr>
            <a:spLocks noGrp="1"/>
          </p:cNvSpPr>
          <p:nvPr>
            <p:ph type="body" sz="quarter" idx="27"/>
          </p:nvPr>
        </p:nvSpPr>
        <p:spPr>
          <a:xfrm>
            <a:off x="844937" y="1254237"/>
            <a:ext cx="2443795" cy="866219"/>
          </a:xfrm>
        </p:spPr>
        <p:txBody>
          <a:bodyPr/>
          <a:lstStyle/>
          <a:p>
            <a:r>
              <a:rPr lang="en-US" dirty="0">
                <a:latin typeface="Cambria" panose="02040503050406030204" pitchFamily="18" charset="0"/>
                <a:ea typeface="Cambria" panose="02040503050406030204" pitchFamily="18" charset="0"/>
              </a:rPr>
              <a:t>IT &amp; ITES</a:t>
            </a:r>
          </a:p>
        </p:txBody>
      </p:sp>
      <p:sp>
        <p:nvSpPr>
          <p:cNvPr id="50" name="Text Placeholder 49">
            <a:extLst>
              <a:ext uri="{FF2B5EF4-FFF2-40B4-BE49-F238E27FC236}">
                <a16:creationId xmlns:a16="http://schemas.microsoft.com/office/drawing/2014/main" id="{0532F467-8DBE-D445-0CF7-D5D242DAD663}"/>
              </a:ext>
            </a:extLst>
          </p:cNvPr>
          <p:cNvSpPr>
            <a:spLocks noGrp="1"/>
          </p:cNvSpPr>
          <p:nvPr>
            <p:ph type="body" sz="quarter" idx="32"/>
          </p:nvPr>
        </p:nvSpPr>
        <p:spPr>
          <a:xfrm>
            <a:off x="838200" y="2127643"/>
            <a:ext cx="2457270" cy="3569150"/>
          </a:xfrm>
        </p:spPr>
        <p:txBody>
          <a:bodyPr/>
          <a:lstStyle/>
          <a:p>
            <a:pPr marL="285750" lvl="0" indent="-285750" algn="l">
              <a:buFont typeface="Arial" panose="020B0604020202020204" pitchFamily="34" charset="0"/>
              <a:buChar char="•"/>
            </a:pPr>
            <a:r>
              <a:rPr lang="en-US" b="0" i="0" dirty="0">
                <a:solidFill>
                  <a:srgbClr val="1F1F1F"/>
                </a:solidFill>
                <a:effectLst/>
                <a:latin typeface="Cambria" panose="02040503050406030204" pitchFamily="18" charset="0"/>
                <a:ea typeface="Cambria" panose="02040503050406030204" pitchFamily="18" charset="0"/>
              </a:rPr>
              <a:t>Telangana is home to a large number of IT and ITES companies, including Infosys, Wipro, and TCS.</a:t>
            </a:r>
          </a:p>
          <a:p>
            <a:pPr marL="285750" lvl="0" indent="-285750" algn="l">
              <a:buFont typeface="Arial" panose="020B0604020202020204" pitchFamily="34" charset="0"/>
              <a:buChar char="•"/>
            </a:pPr>
            <a:endParaRPr lang="en-US" b="0" i="0" dirty="0">
              <a:solidFill>
                <a:srgbClr val="1F1F1F"/>
              </a:solidFill>
              <a:effectLst/>
              <a:latin typeface="Cambria" panose="02040503050406030204" pitchFamily="18" charset="0"/>
              <a:ea typeface="Cambria" panose="02040503050406030204" pitchFamily="18" charset="0"/>
            </a:endParaRPr>
          </a:p>
          <a:p>
            <a:pPr marL="285750" lvl="0" indent="-285750" algn="l">
              <a:buFont typeface="Arial" panose="020B0604020202020204" pitchFamily="34" charset="0"/>
              <a:buChar char="•"/>
            </a:pPr>
            <a:r>
              <a:rPr lang="en-US" b="0" i="0" dirty="0">
                <a:solidFill>
                  <a:srgbClr val="1F1F1F"/>
                </a:solidFill>
                <a:effectLst/>
                <a:latin typeface="Cambria" panose="02040503050406030204" pitchFamily="18" charset="0"/>
                <a:ea typeface="Cambria" panose="02040503050406030204" pitchFamily="18" charset="0"/>
              </a:rPr>
              <a:t>These companies have helped to create a large number of jobs and boost the state's economy</a:t>
            </a:r>
            <a:endParaRPr lang="en-US" dirty="0">
              <a:latin typeface="Cambria" panose="02040503050406030204" pitchFamily="18" charset="0"/>
              <a:ea typeface="Cambria" panose="02040503050406030204" pitchFamily="18" charset="0"/>
            </a:endParaRPr>
          </a:p>
        </p:txBody>
      </p:sp>
      <p:sp>
        <p:nvSpPr>
          <p:cNvPr id="42" name="Text Placeholder 41">
            <a:extLst>
              <a:ext uri="{FF2B5EF4-FFF2-40B4-BE49-F238E27FC236}">
                <a16:creationId xmlns:a16="http://schemas.microsoft.com/office/drawing/2014/main" id="{48BF8F22-E288-84B0-03E9-82D678051D45}"/>
              </a:ext>
            </a:extLst>
          </p:cNvPr>
          <p:cNvSpPr>
            <a:spLocks noGrp="1"/>
          </p:cNvSpPr>
          <p:nvPr>
            <p:ph type="body" sz="quarter" idx="46"/>
          </p:nvPr>
        </p:nvSpPr>
        <p:spPr>
          <a:xfrm>
            <a:off x="3669923" y="1274284"/>
            <a:ext cx="2260671" cy="866219"/>
          </a:xfrm>
        </p:spPr>
        <p:txBody>
          <a:bodyPr/>
          <a:lstStyle/>
          <a:p>
            <a:r>
              <a:rPr lang="en-US" dirty="0">
                <a:latin typeface="Cambria" panose="02040503050406030204" pitchFamily="18" charset="0"/>
                <a:ea typeface="Cambria" panose="02040503050406030204" pitchFamily="18" charset="0"/>
              </a:rPr>
              <a:t>Agriculture</a:t>
            </a:r>
          </a:p>
        </p:txBody>
      </p:sp>
      <p:sp>
        <p:nvSpPr>
          <p:cNvPr id="52" name="Text Placeholder 51">
            <a:extLst>
              <a:ext uri="{FF2B5EF4-FFF2-40B4-BE49-F238E27FC236}">
                <a16:creationId xmlns:a16="http://schemas.microsoft.com/office/drawing/2014/main" id="{BACB9342-C47E-6729-46BE-F10DBB78182A}"/>
              </a:ext>
            </a:extLst>
          </p:cNvPr>
          <p:cNvSpPr>
            <a:spLocks noGrp="1"/>
          </p:cNvSpPr>
          <p:nvPr>
            <p:ph type="body" sz="quarter" idx="50"/>
          </p:nvPr>
        </p:nvSpPr>
        <p:spPr>
          <a:xfrm>
            <a:off x="3669924" y="2153867"/>
            <a:ext cx="2267408" cy="3569150"/>
          </a:xfrm>
        </p:spPr>
        <p:txBody>
          <a:bodyPr/>
          <a:lstStyle/>
          <a:p>
            <a:pPr marL="342900" indent="-342900" algn="l">
              <a:buFont typeface="Arial" panose="020B0604020202020204" pitchFamily="34" charset="0"/>
              <a:buChar char="•"/>
            </a:pPr>
            <a:r>
              <a:rPr lang="en-US" b="0" i="0" dirty="0">
                <a:solidFill>
                  <a:srgbClr val="1F1F1F"/>
                </a:solidFill>
                <a:effectLst/>
                <a:latin typeface="Cambria" panose="02040503050406030204" pitchFamily="18" charset="0"/>
                <a:ea typeface="Cambria" panose="02040503050406030204" pitchFamily="18" charset="0"/>
              </a:rPr>
              <a:t>Telangana is an agricultural state and the agricultural sector contributes significantly to the state's economy.</a:t>
            </a:r>
          </a:p>
          <a:p>
            <a:pPr marL="342900" indent="-342900" algn="l">
              <a:buFont typeface="Arial" panose="020B0604020202020204" pitchFamily="34" charset="0"/>
              <a:buChar char="•"/>
            </a:pPr>
            <a:r>
              <a:rPr lang="en-US" b="0" i="0" dirty="0">
                <a:solidFill>
                  <a:srgbClr val="1F1F1F"/>
                </a:solidFill>
                <a:effectLst/>
                <a:latin typeface="Cambria" panose="02040503050406030204" pitchFamily="18" charset="0"/>
                <a:ea typeface="Cambria" panose="02040503050406030204" pitchFamily="18" charset="0"/>
              </a:rPr>
              <a:t> The state govt. has taken steps to improve the agricultural sector, such as providing irrigation facilities and crop diversification</a:t>
            </a:r>
            <a:r>
              <a:rPr lang="en-US" b="0" i="0" dirty="0">
                <a:solidFill>
                  <a:srgbClr val="1F1F1F"/>
                </a:solidFill>
                <a:effectLst/>
                <a:latin typeface="Google Sans"/>
              </a:rPr>
              <a:t>.</a:t>
            </a:r>
            <a:endParaRPr lang="en-US" dirty="0"/>
          </a:p>
          <a:p>
            <a:endParaRPr lang="en-US" dirty="0"/>
          </a:p>
        </p:txBody>
      </p:sp>
      <p:sp>
        <p:nvSpPr>
          <p:cNvPr id="44" name="Text Placeholder 43">
            <a:extLst>
              <a:ext uri="{FF2B5EF4-FFF2-40B4-BE49-F238E27FC236}">
                <a16:creationId xmlns:a16="http://schemas.microsoft.com/office/drawing/2014/main" id="{D0C47E92-8875-E555-5480-8A9BAEE853A7}"/>
              </a:ext>
            </a:extLst>
          </p:cNvPr>
          <p:cNvSpPr>
            <a:spLocks noGrp="1"/>
          </p:cNvSpPr>
          <p:nvPr>
            <p:ph type="body" sz="quarter" idx="47"/>
          </p:nvPr>
        </p:nvSpPr>
        <p:spPr>
          <a:xfrm>
            <a:off x="6311787" y="1254236"/>
            <a:ext cx="2298137" cy="866219"/>
          </a:xfrm>
        </p:spPr>
        <p:txBody>
          <a:bodyPr/>
          <a:lstStyle/>
          <a:p>
            <a:r>
              <a:rPr lang="en-US" dirty="0">
                <a:latin typeface="Cambria" panose="02040503050406030204" pitchFamily="18" charset="0"/>
                <a:ea typeface="Cambria" panose="02040503050406030204" pitchFamily="18" charset="0"/>
              </a:rPr>
              <a:t>Manufacturing</a:t>
            </a:r>
          </a:p>
        </p:txBody>
      </p:sp>
      <p:sp>
        <p:nvSpPr>
          <p:cNvPr id="54" name="Text Placeholder 53">
            <a:extLst>
              <a:ext uri="{FF2B5EF4-FFF2-40B4-BE49-F238E27FC236}">
                <a16:creationId xmlns:a16="http://schemas.microsoft.com/office/drawing/2014/main" id="{DDCD388C-8374-D810-DCE5-554B7E05F55A}"/>
              </a:ext>
            </a:extLst>
          </p:cNvPr>
          <p:cNvSpPr>
            <a:spLocks noGrp="1"/>
          </p:cNvSpPr>
          <p:nvPr>
            <p:ph type="body" sz="quarter" idx="51"/>
          </p:nvPr>
        </p:nvSpPr>
        <p:spPr>
          <a:xfrm>
            <a:off x="6311785" y="2140503"/>
            <a:ext cx="2304878" cy="3562971"/>
          </a:xfrm>
        </p:spPr>
        <p:txBody>
          <a:bodyPr/>
          <a:lstStyle/>
          <a:p>
            <a:pPr marL="285750" lvl="0" indent="-285750" algn="l">
              <a:buFont typeface="Arial" panose="020B0604020202020204" pitchFamily="34" charset="0"/>
              <a:buChar char="•"/>
            </a:pPr>
            <a:r>
              <a:rPr lang="en-US" b="0" i="0" dirty="0">
                <a:solidFill>
                  <a:srgbClr val="1F1F1F"/>
                </a:solidFill>
                <a:effectLst/>
                <a:latin typeface="Cambria" panose="02040503050406030204" pitchFamily="18" charset="0"/>
                <a:ea typeface="Cambria" panose="02040503050406030204" pitchFamily="18" charset="0"/>
              </a:rPr>
              <a:t>The manufacturing sector is also growing in Telangana. </a:t>
            </a:r>
          </a:p>
          <a:p>
            <a:pPr marL="285750" lvl="0" indent="-285750" algn="l">
              <a:buFont typeface="Arial" panose="020B0604020202020204" pitchFamily="34" charset="0"/>
              <a:buChar char="•"/>
            </a:pPr>
            <a:endParaRPr lang="en-US" dirty="0">
              <a:solidFill>
                <a:srgbClr val="1F1F1F"/>
              </a:solidFill>
              <a:latin typeface="Cambria" panose="02040503050406030204" pitchFamily="18" charset="0"/>
              <a:ea typeface="Cambria" panose="02040503050406030204" pitchFamily="18" charset="0"/>
            </a:endParaRPr>
          </a:p>
          <a:p>
            <a:pPr marL="285750" lvl="0" indent="-285750" algn="l">
              <a:buFont typeface="Arial" panose="020B0604020202020204" pitchFamily="34" charset="0"/>
              <a:buChar char="•"/>
            </a:pPr>
            <a:r>
              <a:rPr lang="en-US" b="0" i="0" dirty="0">
                <a:solidFill>
                  <a:srgbClr val="1F1F1F"/>
                </a:solidFill>
                <a:effectLst/>
                <a:latin typeface="Cambria" panose="02040503050406030204" pitchFamily="18" charset="0"/>
                <a:ea typeface="Cambria" panose="02040503050406030204" pitchFamily="18" charset="0"/>
              </a:rPr>
              <a:t>The state government has set up a number of industrial parks and has offered incentives to attract investments in the manufacturing sector</a:t>
            </a:r>
            <a:endParaRPr lang="en-US" dirty="0">
              <a:latin typeface="Cambria" panose="02040503050406030204" pitchFamily="18" charset="0"/>
              <a:ea typeface="Cambria" panose="02040503050406030204" pitchFamily="18" charset="0"/>
            </a:endParaRPr>
          </a:p>
          <a:p>
            <a:endParaRPr lang="en-US" dirty="0"/>
          </a:p>
        </p:txBody>
      </p:sp>
      <p:sp>
        <p:nvSpPr>
          <p:cNvPr id="46" name="Text Placeholder 45">
            <a:extLst>
              <a:ext uri="{FF2B5EF4-FFF2-40B4-BE49-F238E27FC236}">
                <a16:creationId xmlns:a16="http://schemas.microsoft.com/office/drawing/2014/main" id="{B87AFF1A-EF07-5FBF-C582-29AE302A47D5}"/>
              </a:ext>
            </a:extLst>
          </p:cNvPr>
          <p:cNvSpPr>
            <a:spLocks noGrp="1"/>
          </p:cNvSpPr>
          <p:nvPr>
            <p:ph type="body" sz="quarter" idx="48"/>
          </p:nvPr>
        </p:nvSpPr>
        <p:spPr>
          <a:xfrm>
            <a:off x="8991116" y="1267602"/>
            <a:ext cx="2355946" cy="866219"/>
          </a:xfrm>
        </p:spPr>
        <p:txBody>
          <a:bodyPr/>
          <a:lstStyle/>
          <a:p>
            <a:r>
              <a:rPr lang="en-US" dirty="0">
                <a:latin typeface="Cambria" panose="02040503050406030204" pitchFamily="18" charset="0"/>
                <a:ea typeface="Cambria" panose="02040503050406030204" pitchFamily="18" charset="0"/>
              </a:rPr>
              <a:t>Tourism</a:t>
            </a:r>
          </a:p>
        </p:txBody>
      </p:sp>
      <p:sp>
        <p:nvSpPr>
          <p:cNvPr id="56" name="Text Placeholder 55">
            <a:extLst>
              <a:ext uri="{FF2B5EF4-FFF2-40B4-BE49-F238E27FC236}">
                <a16:creationId xmlns:a16="http://schemas.microsoft.com/office/drawing/2014/main" id="{E62055F1-67DB-9D6D-ABE2-20C3B2514A43}"/>
              </a:ext>
            </a:extLst>
          </p:cNvPr>
          <p:cNvSpPr>
            <a:spLocks noGrp="1"/>
          </p:cNvSpPr>
          <p:nvPr>
            <p:ph type="body" sz="quarter" idx="52"/>
          </p:nvPr>
        </p:nvSpPr>
        <p:spPr>
          <a:xfrm>
            <a:off x="8991116" y="2140503"/>
            <a:ext cx="2362684" cy="3562971"/>
          </a:xfrm>
        </p:spPr>
        <p:txBody>
          <a:bodyPr/>
          <a:lstStyle/>
          <a:p>
            <a:pPr marL="342900" lvl="0" indent="-342900" algn="l">
              <a:buFont typeface="Arial" panose="020B0604020202020204" pitchFamily="34" charset="0"/>
              <a:buChar char="•"/>
            </a:pPr>
            <a:r>
              <a:rPr lang="en-US" b="0" i="0" dirty="0">
                <a:solidFill>
                  <a:srgbClr val="1F1F1F"/>
                </a:solidFill>
                <a:effectLst/>
                <a:latin typeface="Cambria" panose="02040503050406030204" pitchFamily="18" charset="0"/>
                <a:ea typeface="Cambria" panose="02040503050406030204" pitchFamily="18" charset="0"/>
              </a:rPr>
              <a:t>Telangana is a tourist destination and the tourism sector is growing.</a:t>
            </a:r>
          </a:p>
          <a:p>
            <a:pPr marL="342900" lvl="0" indent="-342900" algn="l">
              <a:buFont typeface="Arial" panose="020B0604020202020204" pitchFamily="34" charset="0"/>
              <a:buChar char="•"/>
            </a:pPr>
            <a:r>
              <a:rPr lang="en-US" b="0" i="0" dirty="0">
                <a:solidFill>
                  <a:srgbClr val="1F1F1F"/>
                </a:solidFill>
                <a:effectLst/>
                <a:latin typeface="Cambria" panose="02040503050406030204" pitchFamily="18" charset="0"/>
                <a:ea typeface="Cambria" panose="02040503050406030204" pitchFamily="18" charset="0"/>
              </a:rPr>
              <a:t>The state government has taken steps to promote tourism, such as developing infrastructure and improving connectivity.</a:t>
            </a:r>
            <a:endParaRPr lang="en-US" dirty="0">
              <a:latin typeface="Cambria" panose="02040503050406030204" pitchFamily="18" charset="0"/>
              <a:ea typeface="Cambria" panose="02040503050406030204" pitchFamily="18" charset="0"/>
            </a:endParaRPr>
          </a:p>
          <a:p>
            <a:endParaRPr lang="en-US" dirty="0"/>
          </a:p>
        </p:txBody>
      </p:sp>
      <p:sp>
        <p:nvSpPr>
          <p:cNvPr id="26" name="Rectangle 25">
            <a:extLst>
              <a:ext uri="{FF2B5EF4-FFF2-40B4-BE49-F238E27FC236}">
                <a16:creationId xmlns:a16="http://schemas.microsoft.com/office/drawing/2014/main" id="{285177ED-2E57-8FF5-AFD8-AA79A7B24B3D}"/>
              </a:ext>
              <a:ext uri="{C183D7F6-B498-43B3-948B-1728B52AA6E4}">
                <adec:decorative xmlns:adec="http://schemas.microsoft.com/office/drawing/2017/decorative" val="1"/>
              </a:ext>
            </a:extLst>
          </p:cNvPr>
          <p:cNvSpPr/>
          <p:nvPr/>
        </p:nvSpPr>
        <p:spPr>
          <a:xfrm>
            <a:off x="838200" y="1260920"/>
            <a:ext cx="10515600" cy="859536"/>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sp>
        <p:nvSpPr>
          <p:cNvPr id="4" name="Footer Placeholder 3">
            <a:extLst>
              <a:ext uri="{FF2B5EF4-FFF2-40B4-BE49-F238E27FC236}">
                <a16:creationId xmlns:a16="http://schemas.microsoft.com/office/drawing/2014/main" id="{DEFD68CE-EF5C-4046-41F5-3763D028DAE5}"/>
              </a:ext>
            </a:extLst>
          </p:cNvPr>
          <p:cNvSpPr>
            <a:spLocks noGrp="1"/>
          </p:cNvSpPr>
          <p:nvPr>
            <p:ph type="ftr" sz="quarter" idx="54"/>
          </p:nvPr>
        </p:nvSpPr>
        <p:spPr/>
        <p:txBody>
          <a:bodyPr/>
          <a:lstStyle/>
          <a:p>
            <a:r>
              <a:rPr lang="en-US" dirty="0"/>
              <a:t>Telangana Growth Analysis</a:t>
            </a:r>
          </a:p>
        </p:txBody>
      </p:sp>
      <p:sp>
        <p:nvSpPr>
          <p:cNvPr id="5" name="Slide Number Placeholder 4">
            <a:extLst>
              <a:ext uri="{FF2B5EF4-FFF2-40B4-BE49-F238E27FC236}">
                <a16:creationId xmlns:a16="http://schemas.microsoft.com/office/drawing/2014/main" id="{64FC7183-3EBB-B8D1-A66D-964D3C3A7DA8}"/>
              </a:ext>
            </a:extLst>
          </p:cNvPr>
          <p:cNvSpPr>
            <a:spLocks noGrp="1"/>
          </p:cNvSpPr>
          <p:nvPr>
            <p:ph type="sldNum" sz="quarter" idx="55"/>
          </p:nvPr>
        </p:nvSpPr>
        <p:spPr/>
        <p:txBody>
          <a:bodyPr/>
          <a:lstStyle/>
          <a:p>
            <a:fld id="{47FEACEE-25B4-4A2D-B147-27296E36371D}" type="slidenum">
              <a:rPr lang="en-US" altLang="zh-CN" noProof="0" smtClean="0"/>
              <a:pPr/>
              <a:t>27</a:t>
            </a:fld>
            <a:endParaRPr lang="en-US" altLang="zh-CN" noProof="0" dirty="0"/>
          </a:p>
        </p:txBody>
      </p:sp>
    </p:spTree>
    <p:custDataLst>
      <p:tags r:id="rId1"/>
    </p:custDataLst>
    <p:extLst>
      <p:ext uri="{BB962C8B-B14F-4D97-AF65-F5344CB8AC3E}">
        <p14:creationId xmlns:p14="http://schemas.microsoft.com/office/powerpoint/2010/main" val="2624021206"/>
      </p:ext>
    </p:extLst>
  </p:cSld>
  <p:clrMapOvr>
    <a:masterClrMapping/>
  </p:clrMapOvr>
  <mc:AlternateContent xmlns:mc="http://schemas.openxmlformats.org/markup-compatibility/2006" xmlns:p14="http://schemas.microsoft.com/office/powerpoint/2010/main">
    <mc:Choice Requires="p14">
      <p:transition spd="slow" p14:dur="2000" advTm="68010"/>
    </mc:Choice>
    <mc:Fallback xmlns="">
      <p:transition spd="slow" advTm="680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bg/>
                                          </p:spTgt>
                                        </p:tgtEl>
                                        <p:attrNameLst>
                                          <p:attrName>style.visibility</p:attrName>
                                        </p:attrNameLst>
                                      </p:cBhvr>
                                      <p:to>
                                        <p:strVal val="visible"/>
                                      </p:to>
                                    </p:set>
                                    <p:animEffect transition="in" filter="fade">
                                      <p:cBhvr>
                                        <p:cTn id="7" dur="500"/>
                                        <p:tgtEl>
                                          <p:spTgt spid="40">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xEl>
                                              <p:pRg st="0" end="0"/>
                                            </p:txEl>
                                          </p:spTgt>
                                        </p:tgtEl>
                                        <p:attrNameLst>
                                          <p:attrName>style.visibility</p:attrName>
                                        </p:attrNameLst>
                                      </p:cBhvr>
                                      <p:to>
                                        <p:strVal val="visible"/>
                                      </p:to>
                                    </p:set>
                                    <p:animEffect transition="in" filter="fade">
                                      <p:cBhvr>
                                        <p:cTn id="12" dur="500"/>
                                        <p:tgtEl>
                                          <p:spTgt spid="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
                                            <p:bg/>
                                          </p:spTgt>
                                        </p:tgtEl>
                                        <p:attrNameLst>
                                          <p:attrName>style.visibility</p:attrName>
                                        </p:attrNameLst>
                                      </p:cBhvr>
                                      <p:to>
                                        <p:strVal val="visible"/>
                                      </p:to>
                                    </p:set>
                                    <p:animEffect transition="in" filter="fade">
                                      <p:cBhvr>
                                        <p:cTn id="17" dur="500"/>
                                        <p:tgtEl>
                                          <p:spTgt spid="50">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
                                            <p:txEl>
                                              <p:pRg st="0" end="0"/>
                                            </p:txEl>
                                          </p:spTgt>
                                        </p:tgtEl>
                                        <p:attrNameLst>
                                          <p:attrName>style.visibility</p:attrName>
                                        </p:attrNameLst>
                                      </p:cBhvr>
                                      <p:to>
                                        <p:strVal val="visible"/>
                                      </p:to>
                                    </p:set>
                                    <p:animEffect transition="in" filter="fade">
                                      <p:cBhvr>
                                        <p:cTn id="22" dur="500"/>
                                        <p:tgtEl>
                                          <p:spTgt spid="5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
                                            <p:txEl>
                                              <p:pRg st="2" end="2"/>
                                            </p:txEl>
                                          </p:spTgt>
                                        </p:tgtEl>
                                        <p:attrNameLst>
                                          <p:attrName>style.visibility</p:attrName>
                                        </p:attrNameLst>
                                      </p:cBhvr>
                                      <p:to>
                                        <p:strVal val="visible"/>
                                      </p:to>
                                    </p:set>
                                    <p:animEffect transition="in" filter="fade">
                                      <p:cBhvr>
                                        <p:cTn id="27" dur="500"/>
                                        <p:tgtEl>
                                          <p:spTgt spid="5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2">
                                            <p:bg/>
                                          </p:spTgt>
                                        </p:tgtEl>
                                        <p:attrNameLst>
                                          <p:attrName>style.visibility</p:attrName>
                                        </p:attrNameLst>
                                      </p:cBhvr>
                                      <p:to>
                                        <p:strVal val="visible"/>
                                      </p:to>
                                    </p:set>
                                    <p:animEffect transition="in" filter="fade">
                                      <p:cBhvr>
                                        <p:cTn id="32" dur="500"/>
                                        <p:tgtEl>
                                          <p:spTgt spid="42">
                                            <p:bg/>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fade">
                                      <p:cBhvr>
                                        <p:cTn id="37" dur="500"/>
                                        <p:tgtEl>
                                          <p:spTgt spid="4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2">
                                            <p:bg/>
                                          </p:spTgt>
                                        </p:tgtEl>
                                        <p:attrNameLst>
                                          <p:attrName>style.visibility</p:attrName>
                                        </p:attrNameLst>
                                      </p:cBhvr>
                                      <p:to>
                                        <p:strVal val="visible"/>
                                      </p:to>
                                    </p:set>
                                    <p:animEffect transition="in" filter="fade">
                                      <p:cBhvr>
                                        <p:cTn id="42" dur="500"/>
                                        <p:tgtEl>
                                          <p:spTgt spid="52">
                                            <p:bg/>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2">
                                            <p:txEl>
                                              <p:pRg st="0" end="0"/>
                                            </p:txEl>
                                          </p:spTgt>
                                        </p:tgtEl>
                                        <p:attrNameLst>
                                          <p:attrName>style.visibility</p:attrName>
                                        </p:attrNameLst>
                                      </p:cBhvr>
                                      <p:to>
                                        <p:strVal val="visible"/>
                                      </p:to>
                                    </p:set>
                                    <p:animEffect transition="in" filter="fade">
                                      <p:cBhvr>
                                        <p:cTn id="47" dur="500"/>
                                        <p:tgtEl>
                                          <p:spTgt spid="5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2">
                                            <p:txEl>
                                              <p:pRg st="1" end="1"/>
                                            </p:txEl>
                                          </p:spTgt>
                                        </p:tgtEl>
                                        <p:attrNameLst>
                                          <p:attrName>style.visibility</p:attrName>
                                        </p:attrNameLst>
                                      </p:cBhvr>
                                      <p:to>
                                        <p:strVal val="visible"/>
                                      </p:to>
                                    </p:set>
                                    <p:animEffect transition="in" filter="fade">
                                      <p:cBhvr>
                                        <p:cTn id="52" dur="500"/>
                                        <p:tgtEl>
                                          <p:spTgt spid="5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4">
                                            <p:bg/>
                                          </p:spTgt>
                                        </p:tgtEl>
                                        <p:attrNameLst>
                                          <p:attrName>style.visibility</p:attrName>
                                        </p:attrNameLst>
                                      </p:cBhvr>
                                      <p:to>
                                        <p:strVal val="visible"/>
                                      </p:to>
                                    </p:set>
                                    <p:animEffect transition="in" filter="fade">
                                      <p:cBhvr>
                                        <p:cTn id="57" dur="500"/>
                                        <p:tgtEl>
                                          <p:spTgt spid="44">
                                            <p:bg/>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4">
                                            <p:txEl>
                                              <p:pRg st="0" end="0"/>
                                            </p:txEl>
                                          </p:spTgt>
                                        </p:tgtEl>
                                        <p:attrNameLst>
                                          <p:attrName>style.visibility</p:attrName>
                                        </p:attrNameLst>
                                      </p:cBhvr>
                                      <p:to>
                                        <p:strVal val="visible"/>
                                      </p:to>
                                    </p:set>
                                    <p:animEffect transition="in" filter="fade">
                                      <p:cBhvr>
                                        <p:cTn id="62" dur="500"/>
                                        <p:tgtEl>
                                          <p:spTgt spid="4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4">
                                            <p:bg/>
                                          </p:spTgt>
                                        </p:tgtEl>
                                        <p:attrNameLst>
                                          <p:attrName>style.visibility</p:attrName>
                                        </p:attrNameLst>
                                      </p:cBhvr>
                                      <p:to>
                                        <p:strVal val="visible"/>
                                      </p:to>
                                    </p:set>
                                    <p:animEffect transition="in" filter="fade">
                                      <p:cBhvr>
                                        <p:cTn id="67" dur="500"/>
                                        <p:tgtEl>
                                          <p:spTgt spid="54">
                                            <p:bg/>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4">
                                            <p:txEl>
                                              <p:pRg st="0" end="0"/>
                                            </p:txEl>
                                          </p:spTgt>
                                        </p:tgtEl>
                                        <p:attrNameLst>
                                          <p:attrName>style.visibility</p:attrName>
                                        </p:attrNameLst>
                                      </p:cBhvr>
                                      <p:to>
                                        <p:strVal val="visible"/>
                                      </p:to>
                                    </p:set>
                                    <p:animEffect transition="in" filter="fade">
                                      <p:cBhvr>
                                        <p:cTn id="72" dur="500"/>
                                        <p:tgtEl>
                                          <p:spTgt spid="54">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4">
                                            <p:txEl>
                                              <p:pRg st="2" end="2"/>
                                            </p:txEl>
                                          </p:spTgt>
                                        </p:tgtEl>
                                        <p:attrNameLst>
                                          <p:attrName>style.visibility</p:attrName>
                                        </p:attrNameLst>
                                      </p:cBhvr>
                                      <p:to>
                                        <p:strVal val="visible"/>
                                      </p:to>
                                    </p:set>
                                    <p:animEffect transition="in" filter="fade">
                                      <p:cBhvr>
                                        <p:cTn id="77" dur="500"/>
                                        <p:tgtEl>
                                          <p:spTgt spid="54">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6">
                                            <p:bg/>
                                          </p:spTgt>
                                        </p:tgtEl>
                                        <p:attrNameLst>
                                          <p:attrName>style.visibility</p:attrName>
                                        </p:attrNameLst>
                                      </p:cBhvr>
                                      <p:to>
                                        <p:strVal val="visible"/>
                                      </p:to>
                                    </p:set>
                                    <p:animEffect transition="in" filter="fade">
                                      <p:cBhvr>
                                        <p:cTn id="82" dur="500"/>
                                        <p:tgtEl>
                                          <p:spTgt spid="46">
                                            <p:bg/>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6">
                                            <p:txEl>
                                              <p:pRg st="0" end="0"/>
                                            </p:txEl>
                                          </p:spTgt>
                                        </p:tgtEl>
                                        <p:attrNameLst>
                                          <p:attrName>style.visibility</p:attrName>
                                        </p:attrNameLst>
                                      </p:cBhvr>
                                      <p:to>
                                        <p:strVal val="visible"/>
                                      </p:to>
                                    </p:set>
                                    <p:animEffect transition="in" filter="fade">
                                      <p:cBhvr>
                                        <p:cTn id="87" dur="500"/>
                                        <p:tgtEl>
                                          <p:spTgt spid="46">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6">
                                            <p:bg/>
                                          </p:spTgt>
                                        </p:tgtEl>
                                        <p:attrNameLst>
                                          <p:attrName>style.visibility</p:attrName>
                                        </p:attrNameLst>
                                      </p:cBhvr>
                                      <p:to>
                                        <p:strVal val="visible"/>
                                      </p:to>
                                    </p:set>
                                    <p:animEffect transition="in" filter="fade">
                                      <p:cBhvr>
                                        <p:cTn id="92" dur="500"/>
                                        <p:tgtEl>
                                          <p:spTgt spid="56">
                                            <p:bg/>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56">
                                            <p:txEl>
                                              <p:pRg st="0" end="0"/>
                                            </p:txEl>
                                          </p:spTgt>
                                        </p:tgtEl>
                                        <p:attrNameLst>
                                          <p:attrName>style.visibility</p:attrName>
                                        </p:attrNameLst>
                                      </p:cBhvr>
                                      <p:to>
                                        <p:strVal val="visible"/>
                                      </p:to>
                                    </p:set>
                                    <p:animEffect transition="in" filter="fade">
                                      <p:cBhvr>
                                        <p:cTn id="97" dur="500"/>
                                        <p:tgtEl>
                                          <p:spTgt spid="56">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56">
                                            <p:txEl>
                                              <p:pRg st="1" end="1"/>
                                            </p:txEl>
                                          </p:spTgt>
                                        </p:tgtEl>
                                        <p:attrNameLst>
                                          <p:attrName>style.visibility</p:attrName>
                                        </p:attrNameLst>
                                      </p:cBhvr>
                                      <p:to>
                                        <p:strVal val="visible"/>
                                      </p:to>
                                    </p:set>
                                    <p:animEffect transition="in" filter="fade">
                                      <p:cBhvr>
                                        <p:cTn id="102" dur="500"/>
                                        <p:tgtEl>
                                          <p:spTgt spid="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animBg="1"/>
      <p:bldP spid="50" grpId="0" build="p" animBg="1"/>
      <p:bldP spid="42" grpId="0" build="p" animBg="1"/>
      <p:bldP spid="52" grpId="0" build="p" animBg="1"/>
      <p:bldP spid="44" grpId="0" build="p" animBg="1"/>
      <p:bldP spid="54" grpId="0" build="p" animBg="1"/>
      <p:bldP spid="46" grpId="0" build="p" animBg="1"/>
      <p:bldP spid="56"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a:xfrm>
            <a:off x="838200" y="365125"/>
            <a:ext cx="10515600" cy="698347"/>
          </a:xfrm>
        </p:spPr>
        <p:txBody>
          <a:bodyPr/>
          <a:lstStyle/>
          <a:p>
            <a:r>
              <a:rPr lang="en-US" sz="1800" i="0" u="none" strike="noStrike" dirty="0">
                <a:solidFill>
                  <a:srgbClr val="1F1F1F"/>
                </a:solidFill>
                <a:effectLst/>
                <a:latin typeface="Cambria" panose="02040503050406030204" pitchFamily="18" charset="0"/>
                <a:ea typeface="Cambria" panose="02040503050406030204" pitchFamily="18" charset="0"/>
              </a:rPr>
              <a:t>What are the </a:t>
            </a:r>
            <a:r>
              <a:rPr lang="en-US" sz="1800" dirty="0">
                <a:solidFill>
                  <a:srgbClr val="1F1F1F"/>
                </a:solidFill>
                <a:latin typeface="Cambria" panose="02040503050406030204" pitchFamily="18" charset="0"/>
                <a:ea typeface="Cambria" panose="02040503050406030204" pitchFamily="18" charset="0"/>
              </a:rPr>
              <a:t>challenges to sustained growth</a:t>
            </a:r>
            <a:r>
              <a:rPr lang="en-US" sz="1800" i="0" u="none" strike="noStrike" dirty="0">
                <a:solidFill>
                  <a:srgbClr val="1F1F1F"/>
                </a:solidFill>
                <a:effectLst/>
                <a:latin typeface="Cambria" panose="02040503050406030204" pitchFamily="18" charset="0"/>
                <a:ea typeface="Cambria" panose="02040503050406030204" pitchFamily="18" charset="0"/>
              </a:rPr>
              <a:t> in Telangana?</a:t>
            </a:r>
            <a:endParaRPr lang="en-US" sz="1800" dirty="0"/>
          </a:p>
        </p:txBody>
      </p:sp>
      <p:sp>
        <p:nvSpPr>
          <p:cNvPr id="40" name="Text Placeholder 39">
            <a:extLst>
              <a:ext uri="{FF2B5EF4-FFF2-40B4-BE49-F238E27FC236}">
                <a16:creationId xmlns:a16="http://schemas.microsoft.com/office/drawing/2014/main" id="{FA2F9A05-8E79-46FF-1ABA-927EF2D69BC5}"/>
              </a:ext>
            </a:extLst>
          </p:cNvPr>
          <p:cNvSpPr>
            <a:spLocks noGrp="1"/>
          </p:cNvSpPr>
          <p:nvPr>
            <p:ph type="body" sz="quarter" idx="27"/>
          </p:nvPr>
        </p:nvSpPr>
        <p:spPr>
          <a:xfrm>
            <a:off x="844938" y="1254237"/>
            <a:ext cx="2010196" cy="866219"/>
          </a:xfrm>
        </p:spPr>
        <p:txBody>
          <a:bodyPr/>
          <a:lstStyle/>
          <a:p>
            <a:r>
              <a:rPr lang="en-IN" i="0" dirty="0">
                <a:solidFill>
                  <a:srgbClr val="1F1F1F"/>
                </a:solidFill>
                <a:effectLst/>
                <a:latin typeface="Cambria" panose="02040503050406030204" pitchFamily="18" charset="0"/>
                <a:ea typeface="Cambria" panose="02040503050406030204" pitchFamily="18" charset="0"/>
              </a:rPr>
              <a:t>Infrastructure</a:t>
            </a:r>
            <a:endParaRPr lang="en-US" dirty="0">
              <a:latin typeface="Cambria" panose="02040503050406030204" pitchFamily="18" charset="0"/>
              <a:ea typeface="Cambria" panose="02040503050406030204" pitchFamily="18" charset="0"/>
            </a:endParaRPr>
          </a:p>
        </p:txBody>
      </p:sp>
      <p:sp>
        <p:nvSpPr>
          <p:cNvPr id="50" name="Text Placeholder 49">
            <a:extLst>
              <a:ext uri="{FF2B5EF4-FFF2-40B4-BE49-F238E27FC236}">
                <a16:creationId xmlns:a16="http://schemas.microsoft.com/office/drawing/2014/main" id="{0532F467-8DBE-D445-0CF7-D5D242DAD663}"/>
              </a:ext>
            </a:extLst>
          </p:cNvPr>
          <p:cNvSpPr>
            <a:spLocks noGrp="1"/>
          </p:cNvSpPr>
          <p:nvPr>
            <p:ph type="body" sz="quarter" idx="32"/>
          </p:nvPr>
        </p:nvSpPr>
        <p:spPr>
          <a:xfrm>
            <a:off x="838200" y="2127643"/>
            <a:ext cx="2010196" cy="3569150"/>
          </a:xfrm>
        </p:spPr>
        <p:txBody>
          <a:bodyPr/>
          <a:lstStyle/>
          <a:p>
            <a:pPr marL="285750" lvl="0" indent="-285750" algn="l">
              <a:buFont typeface="Arial" panose="020B0604020202020204" pitchFamily="34" charset="0"/>
              <a:buChar char="•"/>
            </a:pPr>
            <a:r>
              <a:rPr lang="en-US" b="0" i="0" dirty="0">
                <a:solidFill>
                  <a:srgbClr val="1F1F1F"/>
                </a:solidFill>
                <a:effectLst/>
                <a:latin typeface="Cambria" panose="02040503050406030204" pitchFamily="18" charset="0"/>
                <a:ea typeface="Cambria" panose="02040503050406030204" pitchFamily="18" charset="0"/>
              </a:rPr>
              <a:t>The state still needs to invest in infrastructure, such as roads, railways, and airports. </a:t>
            </a:r>
          </a:p>
          <a:p>
            <a:pPr marL="285750" lvl="0" indent="-285750" algn="l">
              <a:buFont typeface="Arial" panose="020B0604020202020204" pitchFamily="34" charset="0"/>
              <a:buChar char="•"/>
            </a:pPr>
            <a:r>
              <a:rPr lang="en-US" b="0" i="0" dirty="0">
                <a:solidFill>
                  <a:srgbClr val="1F1F1F"/>
                </a:solidFill>
                <a:effectLst/>
                <a:latin typeface="Cambria" panose="02040503050406030204" pitchFamily="18" charset="0"/>
                <a:ea typeface="Cambria" panose="02040503050406030204" pitchFamily="18" charset="0"/>
              </a:rPr>
              <a:t>This will help to improve the connectivity of the state and make it easier for businesses to operate in the state.</a:t>
            </a:r>
            <a:endParaRPr lang="en-US" dirty="0">
              <a:latin typeface="Cambria" panose="02040503050406030204" pitchFamily="18" charset="0"/>
              <a:ea typeface="Cambria" panose="02040503050406030204" pitchFamily="18" charset="0"/>
            </a:endParaRPr>
          </a:p>
        </p:txBody>
      </p:sp>
      <p:sp>
        <p:nvSpPr>
          <p:cNvPr id="42" name="Text Placeholder 41">
            <a:extLst>
              <a:ext uri="{FF2B5EF4-FFF2-40B4-BE49-F238E27FC236}">
                <a16:creationId xmlns:a16="http://schemas.microsoft.com/office/drawing/2014/main" id="{48BF8F22-E288-84B0-03E9-82D678051D45}"/>
              </a:ext>
            </a:extLst>
          </p:cNvPr>
          <p:cNvSpPr>
            <a:spLocks noGrp="1"/>
          </p:cNvSpPr>
          <p:nvPr>
            <p:ph type="body" sz="quarter" idx="46"/>
          </p:nvPr>
        </p:nvSpPr>
        <p:spPr>
          <a:xfrm>
            <a:off x="3007946" y="1260920"/>
            <a:ext cx="2016935" cy="866219"/>
          </a:xfrm>
        </p:spPr>
        <p:txBody>
          <a:bodyPr/>
          <a:lstStyle/>
          <a:p>
            <a:r>
              <a:rPr lang="en-IN" i="0" dirty="0">
                <a:solidFill>
                  <a:srgbClr val="1F1F1F"/>
                </a:solidFill>
                <a:effectLst/>
                <a:latin typeface="Cambria" panose="02040503050406030204" pitchFamily="18" charset="0"/>
                <a:ea typeface="Cambria" panose="02040503050406030204" pitchFamily="18" charset="0"/>
              </a:rPr>
              <a:t>Skills gap</a:t>
            </a:r>
            <a:endParaRPr lang="en-US" dirty="0">
              <a:latin typeface="Cambria" panose="02040503050406030204" pitchFamily="18" charset="0"/>
              <a:ea typeface="Cambria" panose="02040503050406030204" pitchFamily="18" charset="0"/>
            </a:endParaRPr>
          </a:p>
        </p:txBody>
      </p:sp>
      <p:sp>
        <p:nvSpPr>
          <p:cNvPr id="52" name="Text Placeholder 51">
            <a:extLst>
              <a:ext uri="{FF2B5EF4-FFF2-40B4-BE49-F238E27FC236}">
                <a16:creationId xmlns:a16="http://schemas.microsoft.com/office/drawing/2014/main" id="{BACB9342-C47E-6729-46BE-F10DBB78182A}"/>
              </a:ext>
            </a:extLst>
          </p:cNvPr>
          <p:cNvSpPr>
            <a:spLocks noGrp="1"/>
          </p:cNvSpPr>
          <p:nvPr>
            <p:ph type="body" sz="quarter" idx="50"/>
          </p:nvPr>
        </p:nvSpPr>
        <p:spPr>
          <a:xfrm>
            <a:off x="3007947" y="2127643"/>
            <a:ext cx="2010195" cy="3569150"/>
          </a:xfrm>
        </p:spPr>
        <p:txBody>
          <a:bodyPr/>
          <a:lstStyle/>
          <a:p>
            <a:pPr marL="285750" indent="-285750" algn="l">
              <a:buFont typeface="Arial" panose="020B0604020202020204" pitchFamily="34" charset="0"/>
              <a:buChar char="•"/>
            </a:pPr>
            <a:r>
              <a:rPr lang="en-US" b="0" i="0" dirty="0">
                <a:solidFill>
                  <a:srgbClr val="1F1F1F"/>
                </a:solidFill>
                <a:effectLst/>
                <a:latin typeface="Cambria" panose="02040503050406030204" pitchFamily="18" charset="0"/>
                <a:ea typeface="Cambria" panose="02040503050406030204" pitchFamily="18" charset="0"/>
              </a:rPr>
              <a:t>There is a skills gap in the state. This means that there are not enough skilled workers to meet the demand of businesses. </a:t>
            </a:r>
          </a:p>
          <a:p>
            <a:pPr marL="285750" indent="-285750" algn="l">
              <a:buFont typeface="Arial" panose="020B0604020202020204" pitchFamily="34" charset="0"/>
              <a:buChar char="•"/>
            </a:pPr>
            <a:r>
              <a:rPr lang="en-US" b="0" i="0" dirty="0">
                <a:solidFill>
                  <a:srgbClr val="1F1F1F"/>
                </a:solidFill>
                <a:effectLst/>
                <a:latin typeface="Cambria" panose="02040503050406030204" pitchFamily="18" charset="0"/>
                <a:ea typeface="Cambria" panose="02040503050406030204" pitchFamily="18" charset="0"/>
              </a:rPr>
              <a:t>The state needs to invest in education and training to address this challenge.</a:t>
            </a:r>
            <a:endParaRPr lang="en-US" dirty="0">
              <a:latin typeface="Cambria" panose="02040503050406030204" pitchFamily="18" charset="0"/>
              <a:ea typeface="Cambria" panose="02040503050406030204" pitchFamily="18" charset="0"/>
            </a:endParaRPr>
          </a:p>
        </p:txBody>
      </p:sp>
      <p:sp>
        <p:nvSpPr>
          <p:cNvPr id="44" name="Text Placeholder 43">
            <a:extLst>
              <a:ext uri="{FF2B5EF4-FFF2-40B4-BE49-F238E27FC236}">
                <a16:creationId xmlns:a16="http://schemas.microsoft.com/office/drawing/2014/main" id="{D0C47E92-8875-E555-5480-8A9BAEE853A7}"/>
              </a:ext>
            </a:extLst>
          </p:cNvPr>
          <p:cNvSpPr>
            <a:spLocks noGrp="1"/>
          </p:cNvSpPr>
          <p:nvPr>
            <p:ph type="body" sz="quarter" idx="47"/>
          </p:nvPr>
        </p:nvSpPr>
        <p:spPr>
          <a:xfrm>
            <a:off x="5163311" y="1260920"/>
            <a:ext cx="1957679" cy="866219"/>
          </a:xfrm>
        </p:spPr>
        <p:txBody>
          <a:bodyPr/>
          <a:lstStyle/>
          <a:p>
            <a:r>
              <a:rPr lang="en-IN" i="0" dirty="0">
                <a:solidFill>
                  <a:srgbClr val="1F1F1F"/>
                </a:solidFill>
                <a:effectLst/>
                <a:latin typeface="Cambria" panose="02040503050406030204" pitchFamily="18" charset="0"/>
                <a:ea typeface="Cambria" panose="02040503050406030204" pitchFamily="18" charset="0"/>
              </a:rPr>
              <a:t>Poverty</a:t>
            </a:r>
            <a:endParaRPr lang="en-US" dirty="0">
              <a:latin typeface="Cambria" panose="02040503050406030204" pitchFamily="18" charset="0"/>
              <a:ea typeface="Cambria" panose="02040503050406030204" pitchFamily="18" charset="0"/>
            </a:endParaRPr>
          </a:p>
        </p:txBody>
      </p:sp>
      <p:sp>
        <p:nvSpPr>
          <p:cNvPr id="54" name="Text Placeholder 53">
            <a:extLst>
              <a:ext uri="{FF2B5EF4-FFF2-40B4-BE49-F238E27FC236}">
                <a16:creationId xmlns:a16="http://schemas.microsoft.com/office/drawing/2014/main" id="{DDCD388C-8374-D810-DCE5-554B7E05F55A}"/>
              </a:ext>
            </a:extLst>
          </p:cNvPr>
          <p:cNvSpPr>
            <a:spLocks noGrp="1"/>
          </p:cNvSpPr>
          <p:nvPr>
            <p:ph type="body" sz="quarter" idx="51"/>
          </p:nvPr>
        </p:nvSpPr>
        <p:spPr>
          <a:xfrm>
            <a:off x="5163759" y="2133821"/>
            <a:ext cx="1963966" cy="3562971"/>
          </a:xfrm>
        </p:spPr>
        <p:txBody>
          <a:bodyPr/>
          <a:lstStyle/>
          <a:p>
            <a:pPr marL="285750" lvl="0" indent="-285750" algn="l">
              <a:buFont typeface="Arial" panose="020B0604020202020204" pitchFamily="34" charset="0"/>
              <a:buChar char="•"/>
            </a:pPr>
            <a:r>
              <a:rPr lang="en-US" b="0" i="0" dirty="0">
                <a:solidFill>
                  <a:srgbClr val="1F1F1F"/>
                </a:solidFill>
                <a:effectLst/>
                <a:latin typeface="Cambria" panose="02040503050406030204" pitchFamily="18" charset="0"/>
                <a:ea typeface="Cambria" panose="02040503050406030204" pitchFamily="18" charset="0"/>
              </a:rPr>
              <a:t> There is still poverty in the state. </a:t>
            </a:r>
          </a:p>
          <a:p>
            <a:pPr marL="285750" lvl="0" indent="-285750" algn="l">
              <a:buFont typeface="Arial" panose="020B0604020202020204" pitchFamily="34" charset="0"/>
              <a:buChar char="•"/>
            </a:pPr>
            <a:r>
              <a:rPr lang="en-US" b="0" i="0" dirty="0">
                <a:solidFill>
                  <a:srgbClr val="1F1F1F"/>
                </a:solidFill>
                <a:effectLst/>
                <a:latin typeface="Cambria" panose="02040503050406030204" pitchFamily="18" charset="0"/>
                <a:ea typeface="Cambria" panose="02040503050406030204" pitchFamily="18" charset="0"/>
              </a:rPr>
              <a:t>The state government needs to implement policies to reduce poverty and improve the living standards of the people.</a:t>
            </a:r>
            <a:endParaRPr lang="en-US" dirty="0">
              <a:latin typeface="Cambria" panose="02040503050406030204" pitchFamily="18" charset="0"/>
              <a:ea typeface="Cambria" panose="02040503050406030204" pitchFamily="18" charset="0"/>
            </a:endParaRPr>
          </a:p>
        </p:txBody>
      </p:sp>
      <p:sp>
        <p:nvSpPr>
          <p:cNvPr id="46" name="Text Placeholder 45">
            <a:extLst>
              <a:ext uri="{FF2B5EF4-FFF2-40B4-BE49-F238E27FC236}">
                <a16:creationId xmlns:a16="http://schemas.microsoft.com/office/drawing/2014/main" id="{B87AFF1A-EF07-5FBF-C582-29AE302A47D5}"/>
              </a:ext>
            </a:extLst>
          </p:cNvPr>
          <p:cNvSpPr>
            <a:spLocks noGrp="1"/>
          </p:cNvSpPr>
          <p:nvPr>
            <p:ph type="body" sz="quarter" idx="48"/>
          </p:nvPr>
        </p:nvSpPr>
        <p:spPr>
          <a:xfrm>
            <a:off x="7259420" y="1267603"/>
            <a:ext cx="1964415" cy="866219"/>
          </a:xfrm>
        </p:spPr>
        <p:txBody>
          <a:bodyPr/>
          <a:lstStyle/>
          <a:p>
            <a:r>
              <a:rPr lang="en-IN" i="0" dirty="0">
                <a:solidFill>
                  <a:srgbClr val="1F1F1F"/>
                </a:solidFill>
                <a:effectLst/>
                <a:latin typeface="Cambria" panose="02040503050406030204" pitchFamily="18" charset="0"/>
                <a:ea typeface="Cambria" panose="02040503050406030204" pitchFamily="18" charset="0"/>
              </a:rPr>
              <a:t>Inequality</a:t>
            </a:r>
            <a:endParaRPr lang="en-US" dirty="0">
              <a:latin typeface="Cambria" panose="02040503050406030204" pitchFamily="18" charset="0"/>
              <a:ea typeface="Cambria" panose="02040503050406030204" pitchFamily="18" charset="0"/>
            </a:endParaRPr>
          </a:p>
        </p:txBody>
      </p:sp>
      <p:sp>
        <p:nvSpPr>
          <p:cNvPr id="56" name="Text Placeholder 55">
            <a:extLst>
              <a:ext uri="{FF2B5EF4-FFF2-40B4-BE49-F238E27FC236}">
                <a16:creationId xmlns:a16="http://schemas.microsoft.com/office/drawing/2014/main" id="{E62055F1-67DB-9D6D-ABE2-20C3B2514A43}"/>
              </a:ext>
            </a:extLst>
          </p:cNvPr>
          <p:cNvSpPr>
            <a:spLocks noGrp="1"/>
          </p:cNvSpPr>
          <p:nvPr>
            <p:ph type="body" sz="quarter" idx="52"/>
          </p:nvPr>
        </p:nvSpPr>
        <p:spPr>
          <a:xfrm>
            <a:off x="7252681" y="2127645"/>
            <a:ext cx="1963965" cy="3562971"/>
          </a:xfrm>
        </p:spPr>
        <p:txBody>
          <a:bodyPr/>
          <a:lstStyle/>
          <a:p>
            <a:pPr marL="285750" indent="-285750" algn="l">
              <a:buFont typeface="Arial" panose="020B0604020202020204" pitchFamily="34" charset="0"/>
              <a:buChar char="•"/>
            </a:pPr>
            <a:r>
              <a:rPr lang="en-US" b="0" i="0" dirty="0">
                <a:solidFill>
                  <a:srgbClr val="1F1F1F"/>
                </a:solidFill>
                <a:effectLst/>
                <a:latin typeface="Cambria" panose="02040503050406030204" pitchFamily="18" charset="0"/>
                <a:ea typeface="Cambria" panose="02040503050406030204" pitchFamily="18" charset="0"/>
              </a:rPr>
              <a:t>There is inequality in the state. </a:t>
            </a:r>
          </a:p>
          <a:p>
            <a:pPr marL="285750" indent="-285750" algn="l">
              <a:buFont typeface="Arial" panose="020B0604020202020204" pitchFamily="34" charset="0"/>
              <a:buChar char="•"/>
            </a:pPr>
            <a:r>
              <a:rPr lang="en-US" b="0" i="0" dirty="0">
                <a:solidFill>
                  <a:srgbClr val="1F1F1F"/>
                </a:solidFill>
                <a:effectLst/>
                <a:latin typeface="Cambria" panose="02040503050406030204" pitchFamily="18" charset="0"/>
                <a:ea typeface="Cambria" panose="02040503050406030204" pitchFamily="18" charset="0"/>
              </a:rPr>
              <a:t>The state government needs to implement policies to reduce inequality and ensure that everyone has an equal opportunity to succeed</a:t>
            </a:r>
            <a:r>
              <a:rPr lang="en-US" b="0" i="0" dirty="0">
                <a:solidFill>
                  <a:srgbClr val="1F1F1F"/>
                </a:solidFill>
                <a:effectLst/>
                <a:latin typeface="Google Sans"/>
              </a:rPr>
              <a:t>.</a:t>
            </a:r>
            <a:endParaRPr lang="en-US" dirty="0"/>
          </a:p>
        </p:txBody>
      </p:sp>
      <p:sp>
        <p:nvSpPr>
          <p:cNvPr id="48" name="Text Placeholder 47">
            <a:extLst>
              <a:ext uri="{FF2B5EF4-FFF2-40B4-BE49-F238E27FC236}">
                <a16:creationId xmlns:a16="http://schemas.microsoft.com/office/drawing/2014/main" id="{9303DF4A-6DF5-9082-4ABE-2B0D5433359A}"/>
              </a:ext>
            </a:extLst>
          </p:cNvPr>
          <p:cNvSpPr>
            <a:spLocks noGrp="1"/>
          </p:cNvSpPr>
          <p:nvPr>
            <p:ph type="body" sz="quarter" idx="49"/>
          </p:nvPr>
        </p:nvSpPr>
        <p:spPr>
          <a:xfrm>
            <a:off x="9348336" y="1260919"/>
            <a:ext cx="2012882" cy="866219"/>
          </a:xfrm>
        </p:spPr>
        <p:txBody>
          <a:bodyPr/>
          <a:lstStyle/>
          <a:p>
            <a:r>
              <a:rPr lang="en-IN" i="0" dirty="0">
                <a:solidFill>
                  <a:srgbClr val="1F1F1F"/>
                </a:solidFill>
                <a:effectLst/>
                <a:latin typeface="Cambria" panose="02040503050406030204" pitchFamily="18" charset="0"/>
                <a:ea typeface="Cambria" panose="02040503050406030204" pitchFamily="18" charset="0"/>
              </a:rPr>
              <a:t>Climate change</a:t>
            </a:r>
            <a:endParaRPr lang="en-US" dirty="0">
              <a:latin typeface="Cambria" panose="02040503050406030204" pitchFamily="18" charset="0"/>
              <a:ea typeface="Cambria" panose="02040503050406030204" pitchFamily="18" charset="0"/>
            </a:endParaRPr>
          </a:p>
        </p:txBody>
      </p:sp>
      <p:sp>
        <p:nvSpPr>
          <p:cNvPr id="58" name="Text Placeholder 57">
            <a:extLst>
              <a:ext uri="{FF2B5EF4-FFF2-40B4-BE49-F238E27FC236}">
                <a16:creationId xmlns:a16="http://schemas.microsoft.com/office/drawing/2014/main" id="{0930742F-3693-100E-944F-A04AB5320145}"/>
              </a:ext>
            </a:extLst>
          </p:cNvPr>
          <p:cNvSpPr>
            <a:spLocks noGrp="1"/>
          </p:cNvSpPr>
          <p:nvPr>
            <p:ph type="body" sz="quarter" idx="53"/>
          </p:nvPr>
        </p:nvSpPr>
        <p:spPr>
          <a:xfrm>
            <a:off x="9341147" y="2120456"/>
            <a:ext cx="2012653" cy="3562971"/>
          </a:xfrm>
        </p:spPr>
        <p:txBody>
          <a:bodyPr/>
          <a:lstStyle/>
          <a:p>
            <a:pPr marL="285750" indent="-285750" algn="l">
              <a:buFont typeface="Arial" panose="020B0604020202020204" pitchFamily="34" charset="0"/>
              <a:buChar char="•"/>
            </a:pPr>
            <a:r>
              <a:rPr lang="en-US" b="0" i="0" dirty="0">
                <a:solidFill>
                  <a:srgbClr val="1F1F1F"/>
                </a:solidFill>
                <a:effectLst/>
                <a:latin typeface="Cambria" panose="02040503050406030204" pitchFamily="18" charset="0"/>
                <a:ea typeface="Cambria" panose="02040503050406030204" pitchFamily="18" charset="0"/>
              </a:rPr>
              <a:t>Telangana is vulnerable to the effects of climate change. </a:t>
            </a:r>
          </a:p>
          <a:p>
            <a:pPr marL="285750" indent="-285750" algn="l">
              <a:buFont typeface="Arial" panose="020B0604020202020204" pitchFamily="34" charset="0"/>
              <a:buChar char="•"/>
            </a:pPr>
            <a:r>
              <a:rPr lang="en-US" b="0" i="0" dirty="0">
                <a:solidFill>
                  <a:srgbClr val="1F1F1F"/>
                </a:solidFill>
                <a:effectLst/>
                <a:latin typeface="Cambria" panose="02040503050406030204" pitchFamily="18" charset="0"/>
                <a:ea typeface="Cambria" panose="02040503050406030204" pitchFamily="18" charset="0"/>
              </a:rPr>
              <a:t>The state government needs to take steps to mitigate the effects of climate change and adapt to the changes that are already happening.</a:t>
            </a:r>
            <a:endParaRPr lang="en-US" dirty="0">
              <a:latin typeface="Cambria" panose="02040503050406030204" pitchFamily="18" charset="0"/>
              <a:ea typeface="Cambria" panose="02040503050406030204" pitchFamily="18" charset="0"/>
            </a:endParaRPr>
          </a:p>
        </p:txBody>
      </p:sp>
      <p:sp>
        <p:nvSpPr>
          <p:cNvPr id="26" name="Rectangle 25">
            <a:extLst>
              <a:ext uri="{FF2B5EF4-FFF2-40B4-BE49-F238E27FC236}">
                <a16:creationId xmlns:a16="http://schemas.microsoft.com/office/drawing/2014/main" id="{285177ED-2E57-8FF5-AFD8-AA79A7B24B3D}"/>
              </a:ext>
              <a:ext uri="{C183D7F6-B498-43B3-948B-1728B52AA6E4}">
                <adec:decorative xmlns:adec="http://schemas.microsoft.com/office/drawing/2017/decorative" val="1"/>
              </a:ext>
            </a:extLst>
          </p:cNvPr>
          <p:cNvSpPr/>
          <p:nvPr/>
        </p:nvSpPr>
        <p:spPr>
          <a:xfrm>
            <a:off x="838200" y="1260920"/>
            <a:ext cx="10515600" cy="859536"/>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sp>
        <p:nvSpPr>
          <p:cNvPr id="4" name="Footer Placeholder 3">
            <a:extLst>
              <a:ext uri="{FF2B5EF4-FFF2-40B4-BE49-F238E27FC236}">
                <a16:creationId xmlns:a16="http://schemas.microsoft.com/office/drawing/2014/main" id="{DEFD68CE-EF5C-4046-41F5-3763D028DAE5}"/>
              </a:ext>
            </a:extLst>
          </p:cNvPr>
          <p:cNvSpPr>
            <a:spLocks noGrp="1"/>
          </p:cNvSpPr>
          <p:nvPr>
            <p:ph type="ftr" sz="quarter" idx="54"/>
          </p:nvPr>
        </p:nvSpPr>
        <p:spPr/>
        <p:txBody>
          <a:bodyPr/>
          <a:lstStyle/>
          <a:p>
            <a:r>
              <a:rPr lang="en-US" dirty="0"/>
              <a:t>Telangana Growth Analysis</a:t>
            </a:r>
          </a:p>
        </p:txBody>
      </p:sp>
      <p:sp>
        <p:nvSpPr>
          <p:cNvPr id="5" name="Slide Number Placeholder 4">
            <a:extLst>
              <a:ext uri="{FF2B5EF4-FFF2-40B4-BE49-F238E27FC236}">
                <a16:creationId xmlns:a16="http://schemas.microsoft.com/office/drawing/2014/main" id="{64FC7183-3EBB-B8D1-A66D-964D3C3A7DA8}"/>
              </a:ext>
            </a:extLst>
          </p:cNvPr>
          <p:cNvSpPr>
            <a:spLocks noGrp="1"/>
          </p:cNvSpPr>
          <p:nvPr>
            <p:ph type="sldNum" sz="quarter" idx="55"/>
          </p:nvPr>
        </p:nvSpPr>
        <p:spPr/>
        <p:txBody>
          <a:bodyPr/>
          <a:lstStyle/>
          <a:p>
            <a:fld id="{47FEACEE-25B4-4A2D-B147-27296E36371D}" type="slidenum">
              <a:rPr lang="en-US" altLang="zh-CN" noProof="0" smtClean="0"/>
              <a:pPr/>
              <a:t>28</a:t>
            </a:fld>
            <a:endParaRPr lang="en-US" altLang="zh-CN" noProof="0" dirty="0"/>
          </a:p>
        </p:txBody>
      </p:sp>
    </p:spTree>
    <p:custDataLst>
      <p:tags r:id="rId1"/>
    </p:custDataLst>
    <p:extLst>
      <p:ext uri="{BB962C8B-B14F-4D97-AF65-F5344CB8AC3E}">
        <p14:creationId xmlns:p14="http://schemas.microsoft.com/office/powerpoint/2010/main" val="2061659784"/>
      </p:ext>
    </p:extLst>
  </p:cSld>
  <p:clrMapOvr>
    <a:masterClrMapping/>
  </p:clrMapOvr>
  <mc:AlternateContent xmlns:mc="http://schemas.openxmlformats.org/markup-compatibility/2006" xmlns:p14="http://schemas.microsoft.com/office/powerpoint/2010/main">
    <mc:Choice Requires="p14">
      <p:transition spd="slow" p14:dur="2000" advTm="97825"/>
    </mc:Choice>
    <mc:Fallback xmlns="">
      <p:transition spd="slow" advTm="978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bg/>
                                          </p:spTgt>
                                        </p:tgtEl>
                                        <p:attrNameLst>
                                          <p:attrName>style.visibility</p:attrName>
                                        </p:attrNameLst>
                                      </p:cBhvr>
                                      <p:to>
                                        <p:strVal val="visible"/>
                                      </p:to>
                                    </p:set>
                                    <p:animEffect transition="in" filter="fade">
                                      <p:cBhvr>
                                        <p:cTn id="7" dur="500"/>
                                        <p:tgtEl>
                                          <p:spTgt spid="40">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xEl>
                                              <p:pRg st="0" end="0"/>
                                            </p:txEl>
                                          </p:spTgt>
                                        </p:tgtEl>
                                        <p:attrNameLst>
                                          <p:attrName>style.visibility</p:attrName>
                                        </p:attrNameLst>
                                      </p:cBhvr>
                                      <p:to>
                                        <p:strVal val="visible"/>
                                      </p:to>
                                    </p:set>
                                    <p:animEffect transition="in" filter="fade">
                                      <p:cBhvr>
                                        <p:cTn id="12" dur="500"/>
                                        <p:tgtEl>
                                          <p:spTgt spid="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
                                            <p:bg/>
                                          </p:spTgt>
                                        </p:tgtEl>
                                        <p:attrNameLst>
                                          <p:attrName>style.visibility</p:attrName>
                                        </p:attrNameLst>
                                      </p:cBhvr>
                                      <p:to>
                                        <p:strVal val="visible"/>
                                      </p:to>
                                    </p:set>
                                    <p:animEffect transition="in" filter="fade">
                                      <p:cBhvr>
                                        <p:cTn id="17" dur="500"/>
                                        <p:tgtEl>
                                          <p:spTgt spid="50">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
                                            <p:txEl>
                                              <p:pRg st="0" end="0"/>
                                            </p:txEl>
                                          </p:spTgt>
                                        </p:tgtEl>
                                        <p:attrNameLst>
                                          <p:attrName>style.visibility</p:attrName>
                                        </p:attrNameLst>
                                      </p:cBhvr>
                                      <p:to>
                                        <p:strVal val="visible"/>
                                      </p:to>
                                    </p:set>
                                    <p:animEffect transition="in" filter="fade">
                                      <p:cBhvr>
                                        <p:cTn id="22" dur="500"/>
                                        <p:tgtEl>
                                          <p:spTgt spid="5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
                                            <p:txEl>
                                              <p:pRg st="1" end="1"/>
                                            </p:txEl>
                                          </p:spTgt>
                                        </p:tgtEl>
                                        <p:attrNameLst>
                                          <p:attrName>style.visibility</p:attrName>
                                        </p:attrNameLst>
                                      </p:cBhvr>
                                      <p:to>
                                        <p:strVal val="visible"/>
                                      </p:to>
                                    </p:set>
                                    <p:animEffect transition="in" filter="fade">
                                      <p:cBhvr>
                                        <p:cTn id="27" dur="500"/>
                                        <p:tgtEl>
                                          <p:spTgt spid="5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2">
                                            <p:bg/>
                                          </p:spTgt>
                                        </p:tgtEl>
                                        <p:attrNameLst>
                                          <p:attrName>style.visibility</p:attrName>
                                        </p:attrNameLst>
                                      </p:cBhvr>
                                      <p:to>
                                        <p:strVal val="visible"/>
                                      </p:to>
                                    </p:set>
                                    <p:animEffect transition="in" filter="fade">
                                      <p:cBhvr>
                                        <p:cTn id="32" dur="500"/>
                                        <p:tgtEl>
                                          <p:spTgt spid="42">
                                            <p:bg/>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fade">
                                      <p:cBhvr>
                                        <p:cTn id="37" dur="500"/>
                                        <p:tgtEl>
                                          <p:spTgt spid="4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2">
                                            <p:bg/>
                                          </p:spTgt>
                                        </p:tgtEl>
                                        <p:attrNameLst>
                                          <p:attrName>style.visibility</p:attrName>
                                        </p:attrNameLst>
                                      </p:cBhvr>
                                      <p:to>
                                        <p:strVal val="visible"/>
                                      </p:to>
                                    </p:set>
                                    <p:animEffect transition="in" filter="fade">
                                      <p:cBhvr>
                                        <p:cTn id="42" dur="500"/>
                                        <p:tgtEl>
                                          <p:spTgt spid="52">
                                            <p:bg/>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2">
                                            <p:txEl>
                                              <p:pRg st="0" end="0"/>
                                            </p:txEl>
                                          </p:spTgt>
                                        </p:tgtEl>
                                        <p:attrNameLst>
                                          <p:attrName>style.visibility</p:attrName>
                                        </p:attrNameLst>
                                      </p:cBhvr>
                                      <p:to>
                                        <p:strVal val="visible"/>
                                      </p:to>
                                    </p:set>
                                    <p:animEffect transition="in" filter="fade">
                                      <p:cBhvr>
                                        <p:cTn id="47" dur="500"/>
                                        <p:tgtEl>
                                          <p:spTgt spid="5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2">
                                            <p:txEl>
                                              <p:pRg st="1" end="1"/>
                                            </p:txEl>
                                          </p:spTgt>
                                        </p:tgtEl>
                                        <p:attrNameLst>
                                          <p:attrName>style.visibility</p:attrName>
                                        </p:attrNameLst>
                                      </p:cBhvr>
                                      <p:to>
                                        <p:strVal val="visible"/>
                                      </p:to>
                                    </p:set>
                                    <p:animEffect transition="in" filter="fade">
                                      <p:cBhvr>
                                        <p:cTn id="52" dur="500"/>
                                        <p:tgtEl>
                                          <p:spTgt spid="5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4">
                                            <p:bg/>
                                          </p:spTgt>
                                        </p:tgtEl>
                                        <p:attrNameLst>
                                          <p:attrName>style.visibility</p:attrName>
                                        </p:attrNameLst>
                                      </p:cBhvr>
                                      <p:to>
                                        <p:strVal val="visible"/>
                                      </p:to>
                                    </p:set>
                                    <p:animEffect transition="in" filter="fade">
                                      <p:cBhvr>
                                        <p:cTn id="57" dur="500"/>
                                        <p:tgtEl>
                                          <p:spTgt spid="44">
                                            <p:bg/>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4">
                                            <p:txEl>
                                              <p:pRg st="0" end="0"/>
                                            </p:txEl>
                                          </p:spTgt>
                                        </p:tgtEl>
                                        <p:attrNameLst>
                                          <p:attrName>style.visibility</p:attrName>
                                        </p:attrNameLst>
                                      </p:cBhvr>
                                      <p:to>
                                        <p:strVal val="visible"/>
                                      </p:to>
                                    </p:set>
                                    <p:animEffect transition="in" filter="fade">
                                      <p:cBhvr>
                                        <p:cTn id="62" dur="500"/>
                                        <p:tgtEl>
                                          <p:spTgt spid="4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4">
                                            <p:bg/>
                                          </p:spTgt>
                                        </p:tgtEl>
                                        <p:attrNameLst>
                                          <p:attrName>style.visibility</p:attrName>
                                        </p:attrNameLst>
                                      </p:cBhvr>
                                      <p:to>
                                        <p:strVal val="visible"/>
                                      </p:to>
                                    </p:set>
                                    <p:animEffect transition="in" filter="fade">
                                      <p:cBhvr>
                                        <p:cTn id="67" dur="500"/>
                                        <p:tgtEl>
                                          <p:spTgt spid="54">
                                            <p:bg/>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4">
                                            <p:txEl>
                                              <p:pRg st="0" end="0"/>
                                            </p:txEl>
                                          </p:spTgt>
                                        </p:tgtEl>
                                        <p:attrNameLst>
                                          <p:attrName>style.visibility</p:attrName>
                                        </p:attrNameLst>
                                      </p:cBhvr>
                                      <p:to>
                                        <p:strVal val="visible"/>
                                      </p:to>
                                    </p:set>
                                    <p:animEffect transition="in" filter="fade">
                                      <p:cBhvr>
                                        <p:cTn id="72" dur="500"/>
                                        <p:tgtEl>
                                          <p:spTgt spid="54">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4">
                                            <p:txEl>
                                              <p:pRg st="1" end="1"/>
                                            </p:txEl>
                                          </p:spTgt>
                                        </p:tgtEl>
                                        <p:attrNameLst>
                                          <p:attrName>style.visibility</p:attrName>
                                        </p:attrNameLst>
                                      </p:cBhvr>
                                      <p:to>
                                        <p:strVal val="visible"/>
                                      </p:to>
                                    </p:set>
                                    <p:animEffect transition="in" filter="fade">
                                      <p:cBhvr>
                                        <p:cTn id="77" dur="500"/>
                                        <p:tgtEl>
                                          <p:spTgt spid="54">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6">
                                            <p:bg/>
                                          </p:spTgt>
                                        </p:tgtEl>
                                        <p:attrNameLst>
                                          <p:attrName>style.visibility</p:attrName>
                                        </p:attrNameLst>
                                      </p:cBhvr>
                                      <p:to>
                                        <p:strVal val="visible"/>
                                      </p:to>
                                    </p:set>
                                    <p:animEffect transition="in" filter="fade">
                                      <p:cBhvr>
                                        <p:cTn id="82" dur="500"/>
                                        <p:tgtEl>
                                          <p:spTgt spid="46">
                                            <p:bg/>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6">
                                            <p:txEl>
                                              <p:pRg st="0" end="0"/>
                                            </p:txEl>
                                          </p:spTgt>
                                        </p:tgtEl>
                                        <p:attrNameLst>
                                          <p:attrName>style.visibility</p:attrName>
                                        </p:attrNameLst>
                                      </p:cBhvr>
                                      <p:to>
                                        <p:strVal val="visible"/>
                                      </p:to>
                                    </p:set>
                                    <p:animEffect transition="in" filter="fade">
                                      <p:cBhvr>
                                        <p:cTn id="87" dur="500"/>
                                        <p:tgtEl>
                                          <p:spTgt spid="46">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6">
                                            <p:bg/>
                                          </p:spTgt>
                                        </p:tgtEl>
                                        <p:attrNameLst>
                                          <p:attrName>style.visibility</p:attrName>
                                        </p:attrNameLst>
                                      </p:cBhvr>
                                      <p:to>
                                        <p:strVal val="visible"/>
                                      </p:to>
                                    </p:set>
                                    <p:animEffect transition="in" filter="fade">
                                      <p:cBhvr>
                                        <p:cTn id="92" dur="500"/>
                                        <p:tgtEl>
                                          <p:spTgt spid="56">
                                            <p:bg/>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56">
                                            <p:txEl>
                                              <p:pRg st="0" end="0"/>
                                            </p:txEl>
                                          </p:spTgt>
                                        </p:tgtEl>
                                        <p:attrNameLst>
                                          <p:attrName>style.visibility</p:attrName>
                                        </p:attrNameLst>
                                      </p:cBhvr>
                                      <p:to>
                                        <p:strVal val="visible"/>
                                      </p:to>
                                    </p:set>
                                    <p:animEffect transition="in" filter="fade">
                                      <p:cBhvr>
                                        <p:cTn id="97" dur="500"/>
                                        <p:tgtEl>
                                          <p:spTgt spid="56">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56">
                                            <p:txEl>
                                              <p:pRg st="1" end="1"/>
                                            </p:txEl>
                                          </p:spTgt>
                                        </p:tgtEl>
                                        <p:attrNameLst>
                                          <p:attrName>style.visibility</p:attrName>
                                        </p:attrNameLst>
                                      </p:cBhvr>
                                      <p:to>
                                        <p:strVal val="visible"/>
                                      </p:to>
                                    </p:set>
                                    <p:animEffect transition="in" filter="fade">
                                      <p:cBhvr>
                                        <p:cTn id="102" dur="500"/>
                                        <p:tgtEl>
                                          <p:spTgt spid="56">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8">
                                            <p:bg/>
                                          </p:spTgt>
                                        </p:tgtEl>
                                        <p:attrNameLst>
                                          <p:attrName>style.visibility</p:attrName>
                                        </p:attrNameLst>
                                      </p:cBhvr>
                                      <p:to>
                                        <p:strVal val="visible"/>
                                      </p:to>
                                    </p:set>
                                    <p:animEffect transition="in" filter="fade">
                                      <p:cBhvr>
                                        <p:cTn id="107" dur="500"/>
                                        <p:tgtEl>
                                          <p:spTgt spid="48">
                                            <p:bg/>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8">
                                            <p:txEl>
                                              <p:pRg st="0" end="0"/>
                                            </p:txEl>
                                          </p:spTgt>
                                        </p:tgtEl>
                                        <p:attrNameLst>
                                          <p:attrName>style.visibility</p:attrName>
                                        </p:attrNameLst>
                                      </p:cBhvr>
                                      <p:to>
                                        <p:strVal val="visible"/>
                                      </p:to>
                                    </p:set>
                                    <p:animEffect transition="in" filter="fade">
                                      <p:cBhvr>
                                        <p:cTn id="112" dur="500"/>
                                        <p:tgtEl>
                                          <p:spTgt spid="48">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58">
                                            <p:bg/>
                                          </p:spTgt>
                                        </p:tgtEl>
                                        <p:attrNameLst>
                                          <p:attrName>style.visibility</p:attrName>
                                        </p:attrNameLst>
                                      </p:cBhvr>
                                      <p:to>
                                        <p:strVal val="visible"/>
                                      </p:to>
                                    </p:set>
                                    <p:animEffect transition="in" filter="fade">
                                      <p:cBhvr>
                                        <p:cTn id="117" dur="500"/>
                                        <p:tgtEl>
                                          <p:spTgt spid="58">
                                            <p:bg/>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58">
                                            <p:txEl>
                                              <p:pRg st="0" end="0"/>
                                            </p:txEl>
                                          </p:spTgt>
                                        </p:tgtEl>
                                        <p:attrNameLst>
                                          <p:attrName>style.visibility</p:attrName>
                                        </p:attrNameLst>
                                      </p:cBhvr>
                                      <p:to>
                                        <p:strVal val="visible"/>
                                      </p:to>
                                    </p:set>
                                    <p:animEffect transition="in" filter="fade">
                                      <p:cBhvr>
                                        <p:cTn id="122" dur="500"/>
                                        <p:tgtEl>
                                          <p:spTgt spid="58">
                                            <p:txEl>
                                              <p:pRg st="0" end="0"/>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58">
                                            <p:txEl>
                                              <p:pRg st="1" end="1"/>
                                            </p:txEl>
                                          </p:spTgt>
                                        </p:tgtEl>
                                        <p:attrNameLst>
                                          <p:attrName>style.visibility</p:attrName>
                                        </p:attrNameLst>
                                      </p:cBhvr>
                                      <p:to>
                                        <p:strVal val="visible"/>
                                      </p:to>
                                    </p:set>
                                    <p:animEffect transition="in" filter="fade">
                                      <p:cBhvr>
                                        <p:cTn id="127" dur="500"/>
                                        <p:tgtEl>
                                          <p:spTgt spid="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animBg="1"/>
      <p:bldP spid="50" grpId="0" build="p" animBg="1"/>
      <p:bldP spid="42" grpId="0" build="p" animBg="1"/>
      <p:bldP spid="52" grpId="0" build="p" animBg="1"/>
      <p:bldP spid="44" grpId="0" build="p" animBg="1"/>
      <p:bldP spid="54" grpId="0" build="p" animBg="1"/>
      <p:bldP spid="46" grpId="0" build="p" animBg="1"/>
      <p:bldP spid="56" grpId="0" build="p" animBg="1"/>
      <p:bldP spid="48" grpId="0" build="p" animBg="1"/>
      <p:bldP spid="58"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5581189" y="655455"/>
            <a:ext cx="2705056" cy="598811"/>
          </a:xfrm>
        </p:spPr>
        <p:txBody>
          <a:bodyPr/>
          <a:lstStyle/>
          <a:p>
            <a:r>
              <a:rPr lang="en-US" sz="2800" dirty="0">
                <a:latin typeface="Cambria" panose="02040503050406030204" pitchFamily="18" charset="0"/>
                <a:ea typeface="Cambria" panose="02040503050406030204" pitchFamily="18" charset="0"/>
              </a:rPr>
              <a:t>Insights:</a:t>
            </a:r>
            <a:endParaRPr lang="en-US" sz="2800" dirty="0"/>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dirty="0"/>
              <a:t>Telangana Growth Analysis</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29</a:t>
            </a:fld>
            <a:endParaRPr lang="en-US" altLang="zh-CN" noProof="0" dirty="0"/>
          </a:p>
        </p:txBody>
      </p:sp>
      <p:sp>
        <p:nvSpPr>
          <p:cNvPr id="8" name="Rectangle: Rounded Corners 7">
            <a:extLst>
              <a:ext uri="{FF2B5EF4-FFF2-40B4-BE49-F238E27FC236}">
                <a16:creationId xmlns:a16="http://schemas.microsoft.com/office/drawing/2014/main" id="{095C6645-2168-3151-41CB-A3F46552B9F6}"/>
              </a:ext>
            </a:extLst>
          </p:cNvPr>
          <p:cNvSpPr/>
          <p:nvPr/>
        </p:nvSpPr>
        <p:spPr>
          <a:xfrm>
            <a:off x="5397386" y="1662517"/>
            <a:ext cx="6522181" cy="3366287"/>
          </a:xfrm>
          <a:prstGeom prst="roundRect">
            <a:avLst/>
          </a:prstGeom>
          <a:ln>
            <a:noFill/>
          </a:ln>
          <a:effectLst>
            <a:reflection blurRad="6350" stA="50000" endA="275" endPos="40000" dist="101600" dir="5400000" sy="-100000" algn="bl" rotWithShape="0"/>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Arial" panose="020B0604020202020204" pitchFamily="34" charset="0"/>
              <a:buChar char="•"/>
            </a:pPr>
            <a:r>
              <a:rPr lang="en-US" sz="1800" b="0" i="0" u="none" strike="noStrike" dirty="0">
                <a:solidFill>
                  <a:srgbClr val="1F1F1F"/>
                </a:solidFill>
                <a:effectLst/>
                <a:latin typeface="Cambria" panose="02040503050406030204" pitchFamily="18" charset="0"/>
                <a:ea typeface="Cambria" panose="02040503050406030204" pitchFamily="18" charset="0"/>
              </a:rPr>
              <a:t>Telangana has made significant progress in the last 5 years, but there is still room for improvement.</a:t>
            </a:r>
          </a:p>
          <a:p>
            <a:pPr marL="285750" indent="-285750">
              <a:buFont typeface="Arial" panose="020B0604020202020204" pitchFamily="34" charset="0"/>
              <a:buChar char="•"/>
            </a:pPr>
            <a:r>
              <a:rPr lang="en-US" dirty="0">
                <a:solidFill>
                  <a:srgbClr val="1F1F1F"/>
                </a:solidFill>
                <a:latin typeface="Cambria" panose="02040503050406030204" pitchFamily="18" charset="0"/>
                <a:ea typeface="Cambria" panose="02040503050406030204" pitchFamily="18" charset="0"/>
              </a:rPr>
              <a:t>There is less investment in R&amp;D and Infrastructure.</a:t>
            </a:r>
          </a:p>
          <a:p>
            <a:pPr marL="285750" indent="-285750">
              <a:buFont typeface="Arial" panose="020B0604020202020204" pitchFamily="34" charset="0"/>
              <a:buChar char="•"/>
            </a:pPr>
            <a:r>
              <a:rPr lang="en-US" dirty="0">
                <a:solidFill>
                  <a:srgbClr val="1F1F1F"/>
                </a:solidFill>
                <a:latin typeface="Cambria" panose="02040503050406030204" pitchFamily="18" charset="0"/>
                <a:ea typeface="Cambria" panose="02040503050406030204" pitchFamily="18" charset="0"/>
              </a:rPr>
              <a:t>The state is well-positioned to capitalize on the growing demand for IT, manufacturing, and healthcare services.</a:t>
            </a:r>
          </a:p>
          <a:p>
            <a:pPr marL="285750" indent="-285750">
              <a:buFont typeface="Arial" panose="020B0604020202020204" pitchFamily="34" charset="0"/>
              <a:buChar char="•"/>
            </a:pPr>
            <a:r>
              <a:rPr lang="en-US" dirty="0">
                <a:solidFill>
                  <a:srgbClr val="1F1F1F"/>
                </a:solidFill>
                <a:latin typeface="Cambria" panose="02040503050406030204" pitchFamily="18" charset="0"/>
                <a:ea typeface="Cambria" panose="02040503050406030204" pitchFamily="18" charset="0"/>
              </a:rPr>
              <a:t>The state needs to focus on improving its agricultural sector and reducing poverty.</a:t>
            </a:r>
          </a:p>
          <a:p>
            <a:pPr marL="285750" indent="-285750">
              <a:buFont typeface="Arial" panose="020B0604020202020204" pitchFamily="34" charset="0"/>
              <a:buChar char="•"/>
            </a:pPr>
            <a:r>
              <a:rPr lang="en-US" dirty="0">
                <a:solidFill>
                  <a:srgbClr val="1F1F1F"/>
                </a:solidFill>
                <a:latin typeface="Cambria" panose="02040503050406030204" pitchFamily="18" charset="0"/>
                <a:ea typeface="Cambria" panose="02040503050406030204" pitchFamily="18" charset="0"/>
              </a:rPr>
              <a:t>The government should not only focus on developing Hyderabad, but also on developing tier-2 and tier-3 cities.</a:t>
            </a:r>
            <a:endParaRPr lang="en-US" dirty="0">
              <a:solidFill>
                <a:srgbClr val="1F1F1F"/>
              </a:solidFill>
              <a:latin typeface="Arial" panose="020B0604020202020204" pitchFamily="34" charset="0"/>
            </a:endParaRPr>
          </a:p>
        </p:txBody>
      </p:sp>
    </p:spTree>
    <p:custDataLst>
      <p:tags r:id="rId1"/>
    </p:custDataLst>
    <p:extLst>
      <p:ext uri="{BB962C8B-B14F-4D97-AF65-F5344CB8AC3E}">
        <p14:creationId xmlns:p14="http://schemas.microsoft.com/office/powerpoint/2010/main" val="32955924"/>
      </p:ext>
    </p:extLst>
  </p:cSld>
  <p:clrMapOvr>
    <a:masterClrMapping/>
  </p:clrMapOvr>
  <mc:AlternateContent xmlns:mc="http://schemas.openxmlformats.org/markup-compatibility/2006" xmlns:p14="http://schemas.microsoft.com/office/powerpoint/2010/main">
    <mc:Choice Requires="p14">
      <p:transition spd="slow" p14:dur="2000" advTm="45240"/>
    </mc:Choice>
    <mc:Fallback xmlns="">
      <p:transition spd="slow" advTm="452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812704" y="348846"/>
            <a:ext cx="5117162" cy="897906"/>
          </a:xfrm>
        </p:spPr>
        <p:txBody>
          <a:bodyPr/>
          <a:lstStyle/>
          <a:p>
            <a:r>
              <a:rPr lang="en-IN" sz="4000" i="0" dirty="0">
                <a:solidFill>
                  <a:srgbClr val="000000"/>
                </a:solidFill>
                <a:effectLst/>
                <a:latin typeface="Cambria" panose="02040503050406030204" pitchFamily="18" charset="0"/>
                <a:ea typeface="Cambria" panose="02040503050406030204" pitchFamily="18" charset="0"/>
              </a:rPr>
              <a:t>About Telangana</a:t>
            </a:r>
            <a:endParaRPr lang="en-US" sz="4000" dirty="0">
              <a:latin typeface="Cambria" panose="02040503050406030204" pitchFamily="18" charset="0"/>
              <a:ea typeface="Cambria" panose="02040503050406030204" pitchFamily="18" charset="0"/>
            </a:endParaRP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484632" y="1490625"/>
            <a:ext cx="4775191" cy="4335640"/>
          </a:xfrm>
        </p:spPr>
        <p:txBody>
          <a:bodyPr/>
          <a:lstStyle/>
          <a:p>
            <a:pPr marL="285750" indent="-285750">
              <a:buFont typeface="Arial" panose="020B0604020202020204" pitchFamily="34" charset="0"/>
              <a:buChar char="•"/>
            </a:pPr>
            <a:r>
              <a:rPr lang="en-US" b="0" i="0" dirty="0">
                <a:solidFill>
                  <a:srgbClr val="000000"/>
                </a:solidFill>
                <a:effectLst/>
                <a:latin typeface="Cambria" panose="02040503050406030204" pitchFamily="18" charset="0"/>
                <a:ea typeface="Cambria" panose="02040503050406030204" pitchFamily="18" charset="0"/>
              </a:rPr>
              <a:t>Telangana is India’s </a:t>
            </a:r>
            <a:r>
              <a:rPr lang="en-US" dirty="0">
                <a:solidFill>
                  <a:srgbClr val="000000"/>
                </a:solidFill>
                <a:latin typeface="Cambria" panose="02040503050406030204" pitchFamily="18" charset="0"/>
                <a:ea typeface="Cambria" panose="02040503050406030204" pitchFamily="18" charset="0"/>
              </a:rPr>
              <a:t>y</a:t>
            </a:r>
            <a:r>
              <a:rPr lang="en-US" b="0" i="0" dirty="0">
                <a:solidFill>
                  <a:srgbClr val="000000"/>
                </a:solidFill>
                <a:effectLst/>
                <a:latin typeface="Cambria" panose="02040503050406030204" pitchFamily="18" charset="0"/>
                <a:ea typeface="Cambria" panose="02040503050406030204" pitchFamily="18" charset="0"/>
              </a:rPr>
              <a:t>oungest state and was born on June 2, 2014, as the 29</a:t>
            </a:r>
            <a:r>
              <a:rPr lang="en-US" b="0" i="0" baseline="30000" dirty="0">
                <a:solidFill>
                  <a:srgbClr val="000000"/>
                </a:solidFill>
                <a:effectLst/>
                <a:latin typeface="Cambria" panose="02040503050406030204" pitchFamily="18" charset="0"/>
                <a:ea typeface="Cambria" panose="02040503050406030204" pitchFamily="18" charset="0"/>
              </a:rPr>
              <a:t>th</a:t>
            </a:r>
            <a:r>
              <a:rPr lang="en-US" b="0" i="0" dirty="0">
                <a:solidFill>
                  <a:srgbClr val="000000"/>
                </a:solidFill>
                <a:effectLst/>
                <a:latin typeface="Cambria" panose="02040503050406030204" pitchFamily="18" charset="0"/>
                <a:ea typeface="Cambria" panose="02040503050406030204" pitchFamily="18" charset="0"/>
              </a:rPr>
              <a:t> state of </a:t>
            </a:r>
            <a:r>
              <a:rPr lang="en-US" dirty="0">
                <a:solidFill>
                  <a:srgbClr val="000000"/>
                </a:solidFill>
                <a:latin typeface="Cambria" panose="02040503050406030204" pitchFamily="18" charset="0"/>
                <a:ea typeface="Cambria" panose="02040503050406030204" pitchFamily="18" charset="0"/>
              </a:rPr>
              <a:t>I</a:t>
            </a:r>
            <a:r>
              <a:rPr lang="en-US" b="0" i="0" dirty="0">
                <a:solidFill>
                  <a:srgbClr val="000000"/>
                </a:solidFill>
                <a:effectLst/>
                <a:latin typeface="Cambria" panose="02040503050406030204" pitchFamily="18" charset="0"/>
                <a:ea typeface="Cambria" panose="02040503050406030204" pitchFamily="18" charset="0"/>
              </a:rPr>
              <a:t>ndia.</a:t>
            </a:r>
          </a:p>
          <a:p>
            <a:pPr marL="285750" indent="-285750">
              <a:buFont typeface="Arial" panose="020B0604020202020204" pitchFamily="34" charset="0"/>
              <a:buChar char="•"/>
            </a:pPr>
            <a:r>
              <a:rPr lang="en-US" dirty="0">
                <a:solidFill>
                  <a:srgbClr val="000000"/>
                </a:solidFill>
                <a:latin typeface="Cambria" panose="02040503050406030204" pitchFamily="18" charset="0"/>
                <a:ea typeface="Cambria" panose="02040503050406030204" pitchFamily="18" charset="0"/>
              </a:rPr>
              <a:t>The most beautiful thing about the state is , it shows good blend of culture and traditions with peaceful co-existence of different religions.</a:t>
            </a:r>
          </a:p>
          <a:p>
            <a:pPr marL="285750" indent="-285750">
              <a:buFont typeface="Arial" panose="020B0604020202020204" pitchFamily="34" charset="0"/>
              <a:buChar char="•"/>
            </a:pPr>
            <a:r>
              <a:rPr lang="en-US" dirty="0">
                <a:solidFill>
                  <a:srgbClr val="000000"/>
                </a:solidFill>
                <a:latin typeface="Cambria" panose="02040503050406030204" pitchFamily="18" charset="0"/>
                <a:ea typeface="Cambria" panose="02040503050406030204" pitchFamily="18" charset="0"/>
              </a:rPr>
              <a:t>Telangana is one of the economically developing states of India.</a:t>
            </a:r>
          </a:p>
          <a:p>
            <a:pPr marL="285750" indent="-285750">
              <a:buFont typeface="Arial" panose="020B0604020202020204" pitchFamily="34" charset="0"/>
              <a:buChar char="•"/>
            </a:pPr>
            <a:r>
              <a:rPr lang="en-US" dirty="0">
                <a:solidFill>
                  <a:srgbClr val="000000"/>
                </a:solidFill>
                <a:latin typeface="Cambria" panose="02040503050406030204" pitchFamily="18" charset="0"/>
                <a:ea typeface="Cambria" panose="02040503050406030204" pitchFamily="18" charset="0"/>
              </a:rPr>
              <a:t>Agriculture and related industries are more developed here.</a:t>
            </a:r>
          </a:p>
          <a:p>
            <a:pPr marL="285750" indent="-285750">
              <a:buFont typeface="Arial" panose="020B0604020202020204" pitchFamily="34" charset="0"/>
              <a:buChar char="•"/>
            </a:pPr>
            <a:r>
              <a:rPr lang="en-US" dirty="0">
                <a:solidFill>
                  <a:srgbClr val="000000"/>
                </a:solidFill>
                <a:latin typeface="Cambria" panose="02040503050406030204" pitchFamily="18" charset="0"/>
                <a:ea typeface="Cambria" panose="02040503050406030204" pitchFamily="18" charset="0"/>
              </a:rPr>
              <a:t>Apart from this , Telangana has also been developing in areas like communication , Pharmacy , software development &amp; many more.</a:t>
            </a:r>
          </a:p>
          <a:p>
            <a:pPr marL="285750" indent="-285750">
              <a:buFont typeface="Arial" panose="020B0604020202020204" pitchFamily="34" charset="0"/>
              <a:buChar char="•"/>
            </a:pPr>
            <a:r>
              <a:rPr lang="en-US" b="0" i="0" dirty="0">
                <a:solidFill>
                  <a:srgbClr val="000000"/>
                </a:solidFill>
                <a:effectLst/>
                <a:latin typeface="Cambria" panose="02040503050406030204" pitchFamily="18" charset="0"/>
                <a:ea typeface="Cambria" panose="02040503050406030204" pitchFamily="18" charset="0"/>
              </a:rPr>
              <a:t>The state has seen rapid economic growth in recent years, and is now one of the fastest growing states in India. </a:t>
            </a:r>
            <a:endParaRPr lang="en-US" dirty="0">
              <a:solidFill>
                <a:srgbClr val="000000"/>
              </a:solidFill>
              <a:effectLst/>
              <a:latin typeface="Cambria" panose="02040503050406030204" pitchFamily="18" charset="0"/>
              <a:ea typeface="Cambria" panose="02040503050406030204" pitchFamily="18" charset="0"/>
            </a:endParaRPr>
          </a:p>
          <a:p>
            <a:endParaRPr lang="en-US" dirty="0"/>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a:xfrm>
            <a:off x="461264" y="6144029"/>
            <a:ext cx="4114800" cy="365125"/>
          </a:xfrm>
        </p:spPr>
        <p:txBody>
          <a:bodyPr/>
          <a:lstStyle/>
          <a:p>
            <a:r>
              <a:rPr lang="en-US" dirty="0"/>
              <a:t>Telangana Growth Analysis</a:t>
            </a: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pic>
        <p:nvPicPr>
          <p:cNvPr id="14" name="Picture 13">
            <a:extLst>
              <a:ext uri="{FF2B5EF4-FFF2-40B4-BE49-F238E27FC236}">
                <a16:creationId xmlns:a16="http://schemas.microsoft.com/office/drawing/2014/main" id="{79B5B121-8CF2-8D67-E9DD-813B49FE182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96000" y="937736"/>
            <a:ext cx="5283296" cy="474460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Rectangle 1">
            <a:extLst>
              <a:ext uri="{FF2B5EF4-FFF2-40B4-BE49-F238E27FC236}">
                <a16:creationId xmlns:a16="http://schemas.microsoft.com/office/drawing/2014/main" id="{B0E3BFC2-D5DA-541E-D7B9-F1D8EB6DDF4D}"/>
              </a:ext>
            </a:extLst>
          </p:cNvPr>
          <p:cNvSpPr/>
          <p:nvPr/>
        </p:nvSpPr>
        <p:spPr>
          <a:xfrm>
            <a:off x="388418" y="1327094"/>
            <a:ext cx="5195086" cy="4555816"/>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77554804"/>
      </p:ext>
    </p:extLst>
  </p:cSld>
  <p:clrMapOvr>
    <a:masterClrMapping/>
  </p:clrMapOvr>
  <p:transition spd="slow" advTm="47439">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fade">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fade">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fade">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fade">
                                      <p:cBhvr>
                                        <p:cTn id="27" dur="500"/>
                                        <p:tgtEl>
                                          <p:spTgt spid="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xEl>
                                              <p:pRg st="5" end="5"/>
                                            </p:txEl>
                                          </p:spTgt>
                                        </p:tgtEl>
                                        <p:attrNameLst>
                                          <p:attrName>style.visibility</p:attrName>
                                        </p:attrNameLst>
                                      </p:cBhvr>
                                      <p:to>
                                        <p:strVal val="visible"/>
                                      </p:to>
                                    </p:set>
                                    <p:animEffect transition="in" filter="fade">
                                      <p:cBhvr>
                                        <p:cTn id="32" dur="500"/>
                                        <p:tgtEl>
                                          <p:spTgt spid="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275576" y="436970"/>
            <a:ext cx="5005990" cy="944881"/>
          </a:xfrm>
        </p:spPr>
        <p:txBody>
          <a:bodyPr/>
          <a:lstStyle/>
          <a:p>
            <a:r>
              <a:rPr lang="en-US" sz="2800" dirty="0">
                <a:latin typeface="Cambria" panose="02040503050406030204" pitchFamily="18" charset="0"/>
                <a:ea typeface="Cambria" panose="02040503050406030204" pitchFamily="18" charset="0"/>
              </a:rPr>
              <a:t>Recommendations:</a:t>
            </a:r>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30</a:t>
            </a:fld>
            <a:endParaRPr lang="en-US" altLang="zh-CN" dirty="0"/>
          </a:p>
        </p:txBody>
      </p:sp>
      <p:pic>
        <p:nvPicPr>
          <p:cNvPr id="6" name="Picture Placeholder 5">
            <a:extLst>
              <a:ext uri="{FF2B5EF4-FFF2-40B4-BE49-F238E27FC236}">
                <a16:creationId xmlns:a16="http://schemas.microsoft.com/office/drawing/2014/main" id="{F68D03F0-6AE6-D35A-1C05-4C441296083A}"/>
              </a:ext>
            </a:extLst>
          </p:cNvPr>
          <p:cNvPicPr>
            <a:picLocks noGrp="1" noChangeAspect="1"/>
          </p:cNvPicPr>
          <p:nvPr>
            <p:ph type="pic" sz="quarter" idx="51"/>
          </p:nvPr>
        </p:nvPicPr>
        <p:blipFill>
          <a:blip r:embed="rId3"/>
          <a:srcRect l="2475" r="2475"/>
          <a:stretch>
            <a:fillRect/>
          </a:stretch>
        </p:blipFill>
        <p:spPr/>
      </p:pic>
      <p:sp>
        <p:nvSpPr>
          <p:cNvPr id="13" name="Rectangle: Rounded Corners 12">
            <a:extLst>
              <a:ext uri="{FF2B5EF4-FFF2-40B4-BE49-F238E27FC236}">
                <a16:creationId xmlns:a16="http://schemas.microsoft.com/office/drawing/2014/main" id="{8B33B933-5412-AA01-D64D-15D2B4E025BE}"/>
              </a:ext>
            </a:extLst>
          </p:cNvPr>
          <p:cNvSpPr/>
          <p:nvPr/>
        </p:nvSpPr>
        <p:spPr>
          <a:xfrm>
            <a:off x="4164701" y="1602223"/>
            <a:ext cx="7682269" cy="4491080"/>
          </a:xfrm>
          <a:prstGeom prst="roundRect">
            <a:avLst/>
          </a:prstGeom>
          <a:ln>
            <a:noFill/>
          </a:ln>
          <a:effectLst>
            <a:reflection blurRad="6350" stA="50000" endA="300" endPos="38500" dist="50800" dir="5400000" sy="-100000" algn="bl" rotWithShape="0"/>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Arial" panose="020B0604020202020204" pitchFamily="34" charset="0"/>
              <a:buChar char="•"/>
            </a:pPr>
            <a:r>
              <a:rPr lang="en-US" sz="1800" b="0" i="0" u="none" strike="noStrike" dirty="0">
                <a:solidFill>
                  <a:srgbClr val="1F1F1F"/>
                </a:solidFill>
                <a:effectLst/>
                <a:latin typeface="Cambria" panose="02040503050406030204" pitchFamily="18" charset="0"/>
                <a:ea typeface="Cambria" panose="02040503050406030204" pitchFamily="18" charset="0"/>
              </a:rPr>
              <a:t>The Telangana government should continue to promote the use of           e-stamp challans.</a:t>
            </a:r>
          </a:p>
          <a:p>
            <a:pPr marL="285750" indent="-285750" rtl="0" fontAlgn="base">
              <a:spcBef>
                <a:spcPts val="300"/>
              </a:spcBef>
              <a:spcAft>
                <a:spcPts val="0"/>
              </a:spcAft>
              <a:buFont typeface="Arial" panose="020B0604020202020204" pitchFamily="34" charset="0"/>
              <a:buChar char="•"/>
            </a:pPr>
            <a:r>
              <a:rPr lang="en-US" sz="1800" b="0" i="0" u="none" strike="noStrike" dirty="0">
                <a:solidFill>
                  <a:srgbClr val="1F1F1F"/>
                </a:solidFill>
                <a:effectLst/>
                <a:latin typeface="Cambria" panose="02040503050406030204" pitchFamily="18" charset="0"/>
                <a:ea typeface="Cambria" panose="02040503050406030204" pitchFamily="18" charset="0"/>
              </a:rPr>
              <a:t>The government should invest in improving the infrastructure in rural districts.</a:t>
            </a:r>
          </a:p>
          <a:p>
            <a:pPr marL="285750" indent="-285750" rtl="0" fontAlgn="base">
              <a:spcBef>
                <a:spcPts val="300"/>
              </a:spcBef>
              <a:spcAft>
                <a:spcPts val="0"/>
              </a:spcAft>
              <a:buFont typeface="Arial" panose="020B0604020202020204" pitchFamily="34" charset="0"/>
              <a:buChar char="•"/>
            </a:pPr>
            <a:r>
              <a:rPr lang="en-US" sz="1800" b="0" i="0" u="none" strike="noStrike" dirty="0">
                <a:solidFill>
                  <a:srgbClr val="1F1F1F"/>
                </a:solidFill>
                <a:effectLst/>
                <a:latin typeface="Cambria" panose="02040503050406030204" pitchFamily="18" charset="0"/>
                <a:ea typeface="Cambria" panose="02040503050406030204" pitchFamily="18" charset="0"/>
              </a:rPr>
              <a:t>The government should focus on promoting sectors that are driving the economic growth of the state, such as IT and </a:t>
            </a:r>
            <a:r>
              <a:rPr lang="en-US" sz="1800" b="0" i="0" u="none" strike="noStrike" dirty="0" err="1">
                <a:solidFill>
                  <a:srgbClr val="1F1F1F"/>
                </a:solidFill>
                <a:effectLst/>
                <a:latin typeface="Cambria" panose="02040503050406030204" pitchFamily="18" charset="0"/>
                <a:ea typeface="Cambria" panose="02040503050406030204" pitchFamily="18" charset="0"/>
              </a:rPr>
              <a:t>ITeS</a:t>
            </a:r>
            <a:r>
              <a:rPr lang="en-US" sz="1800" b="0" i="0" u="none" strike="noStrike" dirty="0">
                <a:solidFill>
                  <a:srgbClr val="1F1F1F"/>
                </a:solidFill>
                <a:effectLst/>
                <a:latin typeface="Cambria" panose="02040503050406030204" pitchFamily="18" charset="0"/>
                <a:ea typeface="Cambria" panose="02040503050406030204" pitchFamily="18" charset="0"/>
              </a:rPr>
              <a:t>, Electronics, and Automobile</a:t>
            </a:r>
            <a:r>
              <a:rPr lang="en-US" sz="1800" dirty="0">
                <a:solidFill>
                  <a:srgbClr val="1F1F1F"/>
                </a:solidFill>
                <a:latin typeface="Cambria" panose="02040503050406030204" pitchFamily="18" charset="0"/>
                <a:ea typeface="Cambria" panose="02040503050406030204" pitchFamily="18" charset="0"/>
              </a:rPr>
              <a:t>s.</a:t>
            </a:r>
            <a:endParaRPr lang="en-US" sz="1800" b="0" i="0" u="none" strike="noStrike" dirty="0">
              <a:solidFill>
                <a:srgbClr val="1F1F1F"/>
              </a:solidFill>
              <a:effectLst/>
              <a:latin typeface="Cambria" panose="02040503050406030204" pitchFamily="18" charset="0"/>
              <a:ea typeface="Cambria" panose="02040503050406030204" pitchFamily="18" charset="0"/>
            </a:endParaRPr>
          </a:p>
          <a:p>
            <a:pPr marL="285750" indent="-285750" rtl="0" fontAlgn="base">
              <a:spcBef>
                <a:spcPts val="0"/>
              </a:spcBef>
              <a:spcAft>
                <a:spcPts val="1100"/>
              </a:spcAft>
              <a:buFont typeface="Arial" panose="020B0604020202020204" pitchFamily="34" charset="0"/>
              <a:buChar char="•"/>
            </a:pPr>
            <a:r>
              <a:rPr lang="en-US" sz="1800" b="0" i="0" u="none" strike="noStrike" dirty="0">
                <a:solidFill>
                  <a:srgbClr val="1F1F1F"/>
                </a:solidFill>
                <a:effectLst/>
                <a:latin typeface="Cambria" panose="02040503050406030204" pitchFamily="18" charset="0"/>
                <a:ea typeface="Cambria" panose="02040503050406030204" pitchFamily="18" charset="0"/>
              </a:rPr>
              <a:t>The government should develop policies to attract more investments and create jobs in the state.</a:t>
            </a:r>
          </a:p>
          <a:p>
            <a:pPr marL="285750" indent="-285750" rtl="0" fontAlgn="base">
              <a:spcBef>
                <a:spcPts val="0"/>
              </a:spcBef>
              <a:spcAft>
                <a:spcPts val="1100"/>
              </a:spcAft>
              <a:buFont typeface="Arial" panose="020B0604020202020204" pitchFamily="34" charset="0"/>
              <a:buChar char="•"/>
            </a:pPr>
            <a:r>
              <a:rPr lang="en-US" sz="1800" b="0" i="0" u="none" strike="noStrike" dirty="0">
                <a:solidFill>
                  <a:srgbClr val="1F1F1F"/>
                </a:solidFill>
                <a:effectLst/>
                <a:latin typeface="Cambria" panose="02040503050406030204" pitchFamily="18" charset="0"/>
                <a:ea typeface="Cambria" panose="02040503050406030204" pitchFamily="18" charset="0"/>
              </a:rPr>
              <a:t>The government should provide incentives to businesses to set up shop in Telangana.</a:t>
            </a:r>
            <a:endParaRPr lang="en-US" sz="1800" dirty="0">
              <a:solidFill>
                <a:srgbClr val="1F1F1F"/>
              </a:solidFill>
              <a:latin typeface="Cambria" panose="02040503050406030204" pitchFamily="18" charset="0"/>
              <a:ea typeface="Cambria" panose="02040503050406030204" pitchFamily="18" charset="0"/>
            </a:endParaRPr>
          </a:p>
          <a:p>
            <a:pPr marL="285750" indent="-285750" fontAlgn="base">
              <a:spcAft>
                <a:spcPts val="1100"/>
              </a:spcAft>
              <a:buFont typeface="Arial" panose="020B0604020202020204" pitchFamily="34" charset="0"/>
              <a:buChar char="•"/>
            </a:pPr>
            <a:r>
              <a:rPr lang="en-US" sz="1800" b="0" i="0" u="none" strike="noStrike" dirty="0">
                <a:solidFill>
                  <a:srgbClr val="1F1F1F"/>
                </a:solidFill>
                <a:effectLst/>
                <a:latin typeface="Cambria" panose="02040503050406030204" pitchFamily="18" charset="0"/>
                <a:ea typeface="Cambria" panose="02040503050406030204" pitchFamily="18" charset="0"/>
              </a:rPr>
              <a:t>The government should improve the quality </a:t>
            </a:r>
            <a:r>
              <a:rPr lang="en-US" sz="1800" b="0" i="0" u="none" strike="noStrike">
                <a:solidFill>
                  <a:srgbClr val="1F1F1F"/>
                </a:solidFill>
                <a:effectLst/>
                <a:latin typeface="Cambria" panose="02040503050406030204" pitchFamily="18" charset="0"/>
                <a:ea typeface="Cambria" panose="02040503050406030204" pitchFamily="18" charset="0"/>
              </a:rPr>
              <a:t>of education.</a:t>
            </a:r>
            <a:endParaRPr lang="en-IN" dirty="0"/>
          </a:p>
        </p:txBody>
      </p:sp>
    </p:spTree>
    <p:custDataLst>
      <p:tags r:id="rId1"/>
    </p:custDataLst>
    <p:extLst>
      <p:ext uri="{BB962C8B-B14F-4D97-AF65-F5344CB8AC3E}">
        <p14:creationId xmlns:p14="http://schemas.microsoft.com/office/powerpoint/2010/main" val="4182148033"/>
      </p:ext>
    </p:extLst>
  </p:cSld>
  <p:clrMapOvr>
    <a:masterClrMapping/>
  </p:clrMapOvr>
  <mc:AlternateContent xmlns:mc="http://schemas.openxmlformats.org/markup-compatibility/2006" xmlns:p14="http://schemas.microsoft.com/office/powerpoint/2010/main">
    <mc:Choice Requires="p14">
      <p:transition spd="slow" p14:dur="2000" advTm="52899"/>
    </mc:Choice>
    <mc:Fallback xmlns="">
      <p:transition spd="slow" advTm="528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a:xfrm>
            <a:off x="578914" y="726705"/>
            <a:ext cx="10515600" cy="754137"/>
          </a:xfrm>
        </p:spPr>
        <p:txBody>
          <a:bodyPr/>
          <a:lstStyle/>
          <a:p>
            <a:pPr algn="ctr"/>
            <a:r>
              <a:rPr lang="en-US" sz="2000" i="0" u="none" strike="noStrike" dirty="0">
                <a:solidFill>
                  <a:srgbClr val="1F1F1F"/>
                </a:solidFill>
                <a:effectLst/>
                <a:latin typeface="Cambria" panose="02040503050406030204" pitchFamily="18" charset="0"/>
                <a:ea typeface="Cambria" panose="02040503050406030204" pitchFamily="18" charset="0"/>
              </a:rPr>
              <a:t>How can these insights and recommendations be implemented</a:t>
            </a:r>
            <a:r>
              <a:rPr lang="en-US" sz="1800" i="0" u="none" strike="noStrike" dirty="0">
                <a:solidFill>
                  <a:srgbClr val="1F1F1F"/>
                </a:solidFill>
                <a:effectLst/>
                <a:latin typeface="Cambria" panose="02040503050406030204" pitchFamily="18" charset="0"/>
                <a:ea typeface="Cambria" panose="02040503050406030204" pitchFamily="18" charset="0"/>
              </a:rPr>
              <a:t>?</a:t>
            </a:r>
            <a:br>
              <a:rPr lang="en-US" sz="1800" b="0" i="0" u="none" strike="noStrike" dirty="0">
                <a:solidFill>
                  <a:srgbClr val="1F1F1F"/>
                </a:solidFill>
                <a:effectLst/>
                <a:latin typeface="Arial" panose="020B0604020202020204" pitchFamily="34" charset="0"/>
              </a:rPr>
            </a:br>
            <a:endParaRPr lang="en-US" sz="1800" dirty="0"/>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a:xfrm>
            <a:off x="1507136" y="3865003"/>
            <a:ext cx="1877575" cy="917390"/>
          </a:xfrm>
        </p:spPr>
        <p:txBody>
          <a:bodyPr/>
          <a:lstStyle/>
          <a:p>
            <a:r>
              <a:rPr lang="en-IN" sz="2000" i="0" dirty="0">
                <a:solidFill>
                  <a:srgbClr val="1F1F1F"/>
                </a:solidFill>
                <a:effectLst/>
                <a:latin typeface="Cambria" panose="02040503050406030204" pitchFamily="18" charset="0"/>
                <a:ea typeface="Cambria" panose="02040503050406030204" pitchFamily="18" charset="0"/>
              </a:rPr>
              <a:t>Government policies</a:t>
            </a:r>
            <a:endParaRPr lang="en-US" sz="2000" dirty="0">
              <a:latin typeface="Cambria" panose="02040503050406030204" pitchFamily="18" charset="0"/>
              <a:ea typeface="Cambria" panose="02040503050406030204" pitchFamily="18" charset="0"/>
            </a:endParaRPr>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a:xfrm>
            <a:off x="3889942" y="2593519"/>
            <a:ext cx="1877575" cy="635203"/>
          </a:xfrm>
        </p:spPr>
        <p:txBody>
          <a:bodyPr/>
          <a:lstStyle/>
          <a:p>
            <a:r>
              <a:rPr lang="en-IN" sz="2000" i="0" dirty="0">
                <a:solidFill>
                  <a:srgbClr val="1F1F1F"/>
                </a:solidFill>
                <a:effectLst/>
                <a:latin typeface="Cambria" panose="02040503050406030204" pitchFamily="18" charset="0"/>
                <a:ea typeface="Cambria" panose="02040503050406030204" pitchFamily="18" charset="0"/>
              </a:rPr>
              <a:t>Public-private partnerships</a:t>
            </a:r>
            <a:endParaRPr lang="en-US" sz="2000" dirty="0">
              <a:latin typeface="Cambria" panose="02040503050406030204" pitchFamily="18" charset="0"/>
              <a:ea typeface="Cambria" panose="02040503050406030204" pitchFamily="18" charset="0"/>
            </a:endParaRP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a:xfrm>
            <a:off x="5107230" y="4469081"/>
            <a:ext cx="1877575" cy="831202"/>
          </a:xfrm>
        </p:spPr>
        <p:txBody>
          <a:bodyPr/>
          <a:lstStyle/>
          <a:p>
            <a:r>
              <a:rPr lang="en-IN" sz="2000" i="0" dirty="0">
                <a:solidFill>
                  <a:srgbClr val="1F1F1F"/>
                </a:solidFill>
                <a:effectLst/>
                <a:latin typeface="Cambria" panose="02040503050406030204" pitchFamily="18" charset="0"/>
                <a:ea typeface="Cambria" panose="02040503050406030204" pitchFamily="18" charset="0"/>
              </a:rPr>
              <a:t>Education and training</a:t>
            </a:r>
            <a:endParaRPr lang="en-US" sz="2000" dirty="0">
              <a:latin typeface="Cambria" panose="02040503050406030204" pitchFamily="18" charset="0"/>
              <a:ea typeface="Cambria" panose="02040503050406030204" pitchFamily="18" charset="0"/>
            </a:endParaRPr>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a:xfrm>
            <a:off x="7501941" y="4469081"/>
            <a:ext cx="1877575" cy="831202"/>
          </a:xfrm>
        </p:spPr>
        <p:txBody>
          <a:bodyPr/>
          <a:lstStyle/>
          <a:p>
            <a:r>
              <a:rPr lang="en-IN" sz="2000" i="0" dirty="0">
                <a:solidFill>
                  <a:srgbClr val="1F1F1F"/>
                </a:solidFill>
                <a:effectLst/>
                <a:latin typeface="Cambria" panose="02040503050406030204" pitchFamily="18" charset="0"/>
                <a:ea typeface="Cambria" panose="02040503050406030204" pitchFamily="18" charset="0"/>
              </a:rPr>
              <a:t>Social programs</a:t>
            </a:r>
            <a:endParaRPr lang="en-US" sz="2000" dirty="0">
              <a:latin typeface="Cambria" panose="02040503050406030204" pitchFamily="18" charset="0"/>
              <a:ea typeface="Cambria" panose="02040503050406030204" pitchFamily="18" charset="0"/>
            </a:endParaRPr>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4"/>
          </p:nvPr>
        </p:nvSpPr>
        <p:spPr>
          <a:xfrm>
            <a:off x="8734718" y="2593519"/>
            <a:ext cx="1877575" cy="873079"/>
          </a:xfrm>
        </p:spPr>
        <p:txBody>
          <a:bodyPr/>
          <a:lstStyle/>
          <a:p>
            <a:r>
              <a:rPr lang="en-IN" sz="2000" i="0" dirty="0">
                <a:solidFill>
                  <a:srgbClr val="1F1F1F"/>
                </a:solidFill>
                <a:effectLst/>
                <a:latin typeface="Cambria" panose="02040503050406030204" pitchFamily="18" charset="0"/>
                <a:ea typeface="Cambria" panose="02040503050406030204" pitchFamily="18" charset="0"/>
              </a:rPr>
              <a:t>Climate change mitigation</a:t>
            </a:r>
            <a:endParaRPr lang="en-US" sz="2000" dirty="0">
              <a:latin typeface="Cambria" panose="02040503050406030204" pitchFamily="18" charset="0"/>
              <a:ea typeface="Cambria" panose="02040503050406030204" pitchFamily="18" charset="0"/>
            </a:endParaRPr>
          </a:p>
        </p:txBody>
      </p:sp>
      <p:sp>
        <p:nvSpPr>
          <p:cNvPr id="4" name="Footer Placeholder 3">
            <a:extLst>
              <a:ext uri="{FF2B5EF4-FFF2-40B4-BE49-F238E27FC236}">
                <a16:creationId xmlns:a16="http://schemas.microsoft.com/office/drawing/2014/main" id="{36404519-33C1-DA61-9858-3858F30C7808}"/>
              </a:ext>
            </a:extLst>
          </p:cNvPr>
          <p:cNvSpPr>
            <a:spLocks noGrp="1"/>
          </p:cNvSpPr>
          <p:nvPr>
            <p:ph type="ftr" sz="quarter" idx="46"/>
          </p:nvPr>
        </p:nvSpPr>
        <p:spPr/>
        <p:txBody>
          <a:bodyPr/>
          <a:lstStyle/>
          <a:p>
            <a:r>
              <a:rPr lang="en-US" dirty="0"/>
              <a:t>Telangana Growth Analysis</a:t>
            </a:r>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31</a:t>
            </a:fld>
            <a:endParaRPr lang="en-US" altLang="zh-CN" dirty="0"/>
          </a:p>
        </p:txBody>
      </p:sp>
    </p:spTree>
    <p:custDataLst>
      <p:tags r:id="rId1"/>
    </p:custDataLst>
    <p:extLst>
      <p:ext uri="{BB962C8B-B14F-4D97-AF65-F5344CB8AC3E}">
        <p14:creationId xmlns:p14="http://schemas.microsoft.com/office/powerpoint/2010/main" val="3760906987"/>
      </p:ext>
    </p:extLst>
  </p:cSld>
  <p:clrMapOvr>
    <a:masterClrMapping/>
  </p:clrMapOvr>
  <mc:AlternateContent xmlns:mc="http://schemas.openxmlformats.org/markup-compatibility/2006" xmlns:p14="http://schemas.microsoft.com/office/powerpoint/2010/main">
    <mc:Choice Requires="p14">
      <p:transition spd="slow" p14:dur="2000" advTm="17182"/>
    </mc:Choice>
    <mc:Fallback xmlns="">
      <p:transition spd="slow" advTm="171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animEffect transition="in" filter="fade">
                                      <p:cBhvr>
                                        <p:cTn id="7" dur="500"/>
                                        <p:tgtEl>
                                          <p:spTgt spid="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5">
                                            <p:txEl>
                                              <p:pRg st="0" end="0"/>
                                            </p:txEl>
                                          </p:spTgt>
                                        </p:tgtEl>
                                        <p:attrNameLst>
                                          <p:attrName>style.visibility</p:attrName>
                                        </p:attrNameLst>
                                      </p:cBhvr>
                                      <p:to>
                                        <p:strVal val="visible"/>
                                      </p:to>
                                    </p:set>
                                    <p:animEffect transition="in" filter="fade">
                                      <p:cBhvr>
                                        <p:cTn id="12" dur="500"/>
                                        <p:tgtEl>
                                          <p:spTgt spid="6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7">
                                            <p:txEl>
                                              <p:pRg st="0" end="0"/>
                                            </p:txEl>
                                          </p:spTgt>
                                        </p:tgtEl>
                                        <p:attrNameLst>
                                          <p:attrName>style.visibility</p:attrName>
                                        </p:attrNameLst>
                                      </p:cBhvr>
                                      <p:to>
                                        <p:strVal val="visible"/>
                                      </p:to>
                                    </p:set>
                                    <p:animEffect transition="in" filter="fade">
                                      <p:cBhvr>
                                        <p:cTn id="17" dur="500"/>
                                        <p:tgtEl>
                                          <p:spTgt spid="6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9">
                                            <p:txEl>
                                              <p:pRg st="0" end="0"/>
                                            </p:txEl>
                                          </p:spTgt>
                                        </p:tgtEl>
                                        <p:attrNameLst>
                                          <p:attrName>style.visibility</p:attrName>
                                        </p:attrNameLst>
                                      </p:cBhvr>
                                      <p:to>
                                        <p:strVal val="visible"/>
                                      </p:to>
                                    </p:set>
                                    <p:animEffect transition="in" filter="fade">
                                      <p:cBhvr>
                                        <p:cTn id="22" dur="500"/>
                                        <p:tgtEl>
                                          <p:spTgt spid="6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
                                            <p:txEl>
                                              <p:pRg st="0" end="0"/>
                                            </p:txEl>
                                          </p:spTgt>
                                        </p:tgtEl>
                                        <p:attrNameLst>
                                          <p:attrName>style.visibility</p:attrName>
                                        </p:attrNameLst>
                                      </p:cBhvr>
                                      <p:to>
                                        <p:strVal val="visible"/>
                                      </p:to>
                                    </p:set>
                                    <p:animEffect transition="in" filter="fade">
                                      <p:cBhvr>
                                        <p:cTn id="27" dur="500"/>
                                        <p:tgtEl>
                                          <p:spTgt spid="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uild="p"/>
      <p:bldP spid="65" grpId="0" build="p"/>
      <p:bldP spid="67" grpId="0" build="p"/>
      <p:bldP spid="69" grpId="0" build="p"/>
      <p:bldP spid="7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pic>
        <p:nvPicPr>
          <p:cNvPr id="5" name="Picture 4">
            <a:extLst>
              <a:ext uri="{FF2B5EF4-FFF2-40B4-BE49-F238E27FC236}">
                <a16:creationId xmlns:a16="http://schemas.microsoft.com/office/drawing/2014/main" id="{513F9664-C853-B4C2-C60C-C6DAB7426514}"/>
              </a:ext>
            </a:extLst>
          </p:cNvPr>
          <p:cNvPicPr>
            <a:picLocks noChangeAspect="1"/>
          </p:cNvPicPr>
          <p:nvPr/>
        </p:nvPicPr>
        <p:blipFill>
          <a:blip r:embed="rId7"/>
          <a:stretch>
            <a:fillRect/>
          </a:stretch>
        </p:blipFill>
        <p:spPr>
          <a:xfrm>
            <a:off x="6770030" y="3194928"/>
            <a:ext cx="1589602" cy="1589602"/>
          </a:xfrm>
          <a:prstGeom prst="rect">
            <a:avLst/>
          </a:prstGeom>
        </p:spPr>
      </p:pic>
    </p:spTree>
    <p:custDataLst>
      <p:tags r:id="rId1"/>
    </p:custDataLst>
    <p:extLst>
      <p:ext uri="{BB962C8B-B14F-4D97-AF65-F5344CB8AC3E}">
        <p14:creationId xmlns:p14="http://schemas.microsoft.com/office/powerpoint/2010/main" val="529279411"/>
      </p:ext>
    </p:extLst>
  </p:cSld>
  <p:clrMapOvr>
    <a:masterClrMapping/>
  </p:clrMapOvr>
  <mc:AlternateContent xmlns:mc="http://schemas.openxmlformats.org/markup-compatibility/2006" xmlns:p14="http://schemas.microsoft.com/office/powerpoint/2010/main">
    <mc:Choice Requires="p14">
      <p:transition spd="slow" p14:dur="2000" advTm="9567"/>
    </mc:Choice>
    <mc:Fallback xmlns="">
      <p:transition spd="slow" advTm="95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p:txBody>
          <a:bodyPr/>
          <a:lstStyle/>
          <a:p>
            <a:r>
              <a:rPr lang="en-US" dirty="0"/>
              <a:t>Goals And Objective</a:t>
            </a:r>
          </a:p>
        </p:txBody>
      </p:sp>
      <p:sp>
        <p:nvSpPr>
          <p:cNvPr id="3" name="Text Placeholder 2">
            <a:extLst>
              <a:ext uri="{FF2B5EF4-FFF2-40B4-BE49-F238E27FC236}">
                <a16:creationId xmlns:a16="http://schemas.microsoft.com/office/drawing/2014/main" id="{DB6BD53F-D255-3797-F9DC-749DBF8EDF8B}"/>
              </a:ext>
            </a:extLst>
          </p:cNvPr>
          <p:cNvSpPr>
            <a:spLocks noGrp="1"/>
          </p:cNvSpPr>
          <p:nvPr>
            <p:ph type="body" sz="quarter" idx="27"/>
          </p:nvPr>
        </p:nvSpPr>
        <p:spPr>
          <a:xfrm>
            <a:off x="1858946" y="4275879"/>
            <a:ext cx="2098039" cy="506399"/>
          </a:xfrm>
        </p:spPr>
        <p:txBody>
          <a:bodyPr/>
          <a:lstStyle/>
          <a:p>
            <a:r>
              <a:rPr lang="en-US" dirty="0"/>
              <a:t>Objective 1</a:t>
            </a:r>
          </a:p>
        </p:txBody>
      </p:sp>
      <p:sp>
        <p:nvSpPr>
          <p:cNvPr id="5" name="Text Placeholder 4">
            <a:extLst>
              <a:ext uri="{FF2B5EF4-FFF2-40B4-BE49-F238E27FC236}">
                <a16:creationId xmlns:a16="http://schemas.microsoft.com/office/drawing/2014/main" id="{E527BA33-7687-746F-7A99-5769ACAA19DD}"/>
              </a:ext>
            </a:extLst>
          </p:cNvPr>
          <p:cNvSpPr>
            <a:spLocks noGrp="1"/>
          </p:cNvSpPr>
          <p:nvPr>
            <p:ph type="body" sz="quarter" idx="28"/>
          </p:nvPr>
        </p:nvSpPr>
        <p:spPr>
          <a:xfrm>
            <a:off x="1858947" y="4833749"/>
            <a:ext cx="2098038" cy="726929"/>
          </a:xfrm>
        </p:spPr>
        <p:txBody>
          <a:bodyPr/>
          <a:lstStyle/>
          <a:p>
            <a:r>
              <a:rPr lang="en-US" b="0" i="0" dirty="0">
                <a:solidFill>
                  <a:srgbClr val="000000"/>
                </a:solidFill>
                <a:effectLst/>
              </a:rPr>
              <a:t>Analyze Trends and Pattern With in a Department </a:t>
            </a:r>
            <a:endParaRPr lang="en-US" dirty="0"/>
          </a:p>
        </p:txBody>
      </p:sp>
      <p:sp>
        <p:nvSpPr>
          <p:cNvPr id="9" name="Text Placeholder 8">
            <a:extLst>
              <a:ext uri="{FF2B5EF4-FFF2-40B4-BE49-F238E27FC236}">
                <a16:creationId xmlns:a16="http://schemas.microsoft.com/office/drawing/2014/main" id="{2C77216C-99F2-F20D-361E-FC77B2A1C2D5}"/>
              </a:ext>
            </a:extLst>
          </p:cNvPr>
          <p:cNvSpPr>
            <a:spLocks noGrp="1"/>
          </p:cNvSpPr>
          <p:nvPr>
            <p:ph type="body" sz="quarter" idx="54"/>
          </p:nvPr>
        </p:nvSpPr>
        <p:spPr>
          <a:xfrm>
            <a:off x="5342112" y="4222022"/>
            <a:ext cx="2098039" cy="506399"/>
          </a:xfrm>
        </p:spPr>
        <p:txBody>
          <a:bodyPr/>
          <a:lstStyle/>
          <a:p>
            <a:r>
              <a:rPr lang="en-US" dirty="0"/>
              <a:t>Objective 2</a:t>
            </a:r>
          </a:p>
        </p:txBody>
      </p:sp>
      <p:sp>
        <p:nvSpPr>
          <p:cNvPr id="12" name="Text Placeholder 11">
            <a:extLst>
              <a:ext uri="{FF2B5EF4-FFF2-40B4-BE49-F238E27FC236}">
                <a16:creationId xmlns:a16="http://schemas.microsoft.com/office/drawing/2014/main" id="{B673DA38-7DA2-CC40-82FC-BFB56BC10FC1}"/>
              </a:ext>
            </a:extLst>
          </p:cNvPr>
          <p:cNvSpPr>
            <a:spLocks noGrp="1"/>
          </p:cNvSpPr>
          <p:nvPr>
            <p:ph type="body" sz="quarter" idx="55"/>
          </p:nvPr>
        </p:nvSpPr>
        <p:spPr>
          <a:xfrm>
            <a:off x="5342112" y="4833749"/>
            <a:ext cx="2098038" cy="907691"/>
          </a:xfrm>
        </p:spPr>
        <p:txBody>
          <a:bodyPr/>
          <a:lstStyle/>
          <a:p>
            <a:r>
              <a:rPr lang="en-US" b="0" i="0" dirty="0">
                <a:solidFill>
                  <a:srgbClr val="000000"/>
                </a:solidFill>
                <a:effectLst/>
              </a:rPr>
              <a:t>Identify Growth Opportunities and area needing attention</a:t>
            </a:r>
            <a:endParaRPr lang="en-US" dirty="0"/>
          </a:p>
        </p:txBody>
      </p:sp>
      <p:sp>
        <p:nvSpPr>
          <p:cNvPr id="22" name="Text Placeholder 21">
            <a:extLst>
              <a:ext uri="{FF2B5EF4-FFF2-40B4-BE49-F238E27FC236}">
                <a16:creationId xmlns:a16="http://schemas.microsoft.com/office/drawing/2014/main" id="{A386226D-550B-455D-862A-19F0F7E85FDF}"/>
              </a:ext>
            </a:extLst>
          </p:cNvPr>
          <p:cNvSpPr>
            <a:spLocks noGrp="1"/>
          </p:cNvSpPr>
          <p:nvPr>
            <p:ph type="body" sz="quarter" idx="52"/>
          </p:nvPr>
        </p:nvSpPr>
        <p:spPr>
          <a:xfrm>
            <a:off x="8825278" y="4222022"/>
            <a:ext cx="2098039" cy="506399"/>
          </a:xfrm>
        </p:spPr>
        <p:txBody>
          <a:bodyPr/>
          <a:lstStyle/>
          <a:p>
            <a:r>
              <a:rPr lang="en-US" dirty="0"/>
              <a:t>Objective 3</a:t>
            </a:r>
          </a:p>
        </p:txBody>
      </p:sp>
      <p:sp>
        <p:nvSpPr>
          <p:cNvPr id="24" name="Text Placeholder 23">
            <a:extLst>
              <a:ext uri="{FF2B5EF4-FFF2-40B4-BE49-F238E27FC236}">
                <a16:creationId xmlns:a16="http://schemas.microsoft.com/office/drawing/2014/main" id="{517DFAED-4F69-372D-790F-14ABD197D926}"/>
              </a:ext>
            </a:extLst>
          </p:cNvPr>
          <p:cNvSpPr>
            <a:spLocks noGrp="1"/>
          </p:cNvSpPr>
          <p:nvPr>
            <p:ph type="body" sz="quarter" idx="53"/>
          </p:nvPr>
        </p:nvSpPr>
        <p:spPr>
          <a:xfrm>
            <a:off x="8960289" y="4833749"/>
            <a:ext cx="2098038" cy="506399"/>
          </a:xfrm>
        </p:spPr>
        <p:txBody>
          <a:bodyPr/>
          <a:lstStyle/>
          <a:p>
            <a:r>
              <a:rPr lang="en-US" b="0" i="0" dirty="0">
                <a:solidFill>
                  <a:srgbClr val="000000"/>
                </a:solidFill>
                <a:effectLst/>
              </a:rPr>
              <a:t>Overall Growth of the State Through Insights.</a:t>
            </a:r>
            <a:endParaRPr lang="en-US" dirty="0"/>
          </a:p>
        </p:txBody>
      </p:sp>
      <p:sp>
        <p:nvSpPr>
          <p:cNvPr id="6" name="Footer Placeholder 5">
            <a:extLst>
              <a:ext uri="{FF2B5EF4-FFF2-40B4-BE49-F238E27FC236}">
                <a16:creationId xmlns:a16="http://schemas.microsoft.com/office/drawing/2014/main" id="{0FAB8CE6-4705-57FA-7F0F-F4A5C574996B}"/>
              </a:ext>
            </a:extLst>
          </p:cNvPr>
          <p:cNvSpPr>
            <a:spLocks noGrp="1"/>
          </p:cNvSpPr>
          <p:nvPr>
            <p:ph type="ftr" sz="quarter" idx="58"/>
          </p:nvPr>
        </p:nvSpPr>
        <p:spPr/>
        <p:txBody>
          <a:bodyPr/>
          <a:lstStyle/>
          <a:p>
            <a:r>
              <a:rPr lang="en-US" dirty="0"/>
              <a:t>Telangana Growth Analysis</a:t>
            </a:r>
          </a:p>
        </p:txBody>
      </p:sp>
      <p:sp>
        <p:nvSpPr>
          <p:cNvPr id="7" name="Slide Number Placeholder 6">
            <a:extLst>
              <a:ext uri="{FF2B5EF4-FFF2-40B4-BE49-F238E27FC236}">
                <a16:creationId xmlns:a16="http://schemas.microsoft.com/office/drawing/2014/main" id="{7930A8DD-65EB-D1E9-81DF-DAAA9451B1A9}"/>
              </a:ext>
            </a:extLst>
          </p:cNvPr>
          <p:cNvSpPr>
            <a:spLocks noGrp="1"/>
          </p:cNvSpPr>
          <p:nvPr>
            <p:ph type="sldNum" sz="quarter" idx="59"/>
          </p:nvPr>
        </p:nvSpPr>
        <p:spPr/>
        <p:txBody>
          <a:bodyPr/>
          <a:lstStyle/>
          <a:p>
            <a:fld id="{47FEACEE-25B4-4A2D-B147-27296E36371D}" type="slidenum">
              <a:rPr lang="en-US" altLang="zh-CN" smtClean="0"/>
              <a:pPr/>
              <a:t>4</a:t>
            </a:fld>
            <a:endParaRPr lang="en-US" altLang="zh-CN" dirty="0"/>
          </a:p>
        </p:txBody>
      </p:sp>
      <p:pic>
        <p:nvPicPr>
          <p:cNvPr id="19" name="Picture Placeholder 18">
            <a:extLst>
              <a:ext uri="{FF2B5EF4-FFF2-40B4-BE49-F238E27FC236}">
                <a16:creationId xmlns:a16="http://schemas.microsoft.com/office/drawing/2014/main" id="{AA0453BC-F413-5C59-4897-FAB4F4A3F4D0}"/>
              </a:ext>
            </a:extLst>
          </p:cNvPr>
          <p:cNvPicPr>
            <a:picLocks noGrp="1" noChangeAspect="1"/>
          </p:cNvPicPr>
          <p:nvPr>
            <p:ph type="pic" sz="quarter" idx="48"/>
          </p:nvPr>
        </p:nvPicPr>
        <p:blipFill>
          <a:blip r:embed="rId4"/>
          <a:srcRect l="12534" r="12534"/>
          <a:stretch>
            <a:fillRect/>
          </a:stretch>
        </p:blipFill>
        <p:spPr>
          <a:xfrm>
            <a:off x="1722438" y="2119313"/>
            <a:ext cx="2368550" cy="2103437"/>
          </a:xfrm>
        </p:spPr>
      </p:pic>
      <p:pic>
        <p:nvPicPr>
          <p:cNvPr id="21" name="Picture Placeholder 20">
            <a:extLst>
              <a:ext uri="{FF2B5EF4-FFF2-40B4-BE49-F238E27FC236}">
                <a16:creationId xmlns:a16="http://schemas.microsoft.com/office/drawing/2014/main" id="{1151E33C-C3DD-79F9-0D0D-721DC543FB7C}"/>
              </a:ext>
            </a:extLst>
          </p:cNvPr>
          <p:cNvPicPr>
            <a:picLocks noGrp="1" noChangeAspect="1"/>
          </p:cNvPicPr>
          <p:nvPr>
            <p:ph type="pic" sz="quarter" idx="49"/>
          </p:nvPr>
        </p:nvPicPr>
        <p:blipFill>
          <a:blip r:embed="rId5"/>
          <a:srcRect l="7130" r="7130"/>
          <a:stretch>
            <a:fillRect/>
          </a:stretch>
        </p:blipFill>
        <p:spPr>
          <a:xfrm>
            <a:off x="5207000" y="2082800"/>
            <a:ext cx="2368550" cy="2103438"/>
          </a:xfrm>
        </p:spPr>
      </p:pic>
      <p:pic>
        <p:nvPicPr>
          <p:cNvPr id="25" name="Picture Placeholder 24">
            <a:extLst>
              <a:ext uri="{FF2B5EF4-FFF2-40B4-BE49-F238E27FC236}">
                <a16:creationId xmlns:a16="http://schemas.microsoft.com/office/drawing/2014/main" id="{A58E6BA0-445E-B3A6-86F8-D06D10256BB6}"/>
              </a:ext>
            </a:extLst>
          </p:cNvPr>
          <p:cNvPicPr>
            <a:picLocks noGrp="1" noChangeAspect="1"/>
          </p:cNvPicPr>
          <p:nvPr>
            <p:ph type="pic" sz="quarter" idx="50"/>
          </p:nvPr>
        </p:nvPicPr>
        <p:blipFill>
          <a:blip r:embed="rId6"/>
          <a:srcRect l="21828" r="21828"/>
          <a:stretch>
            <a:fillRect/>
          </a:stretch>
        </p:blipFill>
        <p:spPr>
          <a:xfrm>
            <a:off x="8824913" y="2054225"/>
            <a:ext cx="2368550" cy="2101850"/>
          </a:xfrm>
        </p:spPr>
      </p:pic>
      <p:sp>
        <p:nvSpPr>
          <p:cNvPr id="17" name="TextBox 16">
            <a:extLst>
              <a:ext uri="{FF2B5EF4-FFF2-40B4-BE49-F238E27FC236}">
                <a16:creationId xmlns:a16="http://schemas.microsoft.com/office/drawing/2014/main" id="{75CE852A-8B45-44F1-6854-818753C73DEC}"/>
              </a:ext>
            </a:extLst>
          </p:cNvPr>
          <p:cNvSpPr txBox="1"/>
          <p:nvPr/>
        </p:nvSpPr>
        <p:spPr>
          <a:xfrm>
            <a:off x="3048000" y="3246643"/>
            <a:ext cx="6096000" cy="369332"/>
          </a:xfrm>
          <a:prstGeom prst="rect">
            <a:avLst/>
          </a:prstGeom>
          <a:noFill/>
        </p:spPr>
        <p:txBody>
          <a:bodyPr wrap="square">
            <a:spAutoFit/>
          </a:bodyPr>
          <a:lstStyle/>
          <a:p>
            <a:endParaRPr lang="en-IN" dirty="0"/>
          </a:p>
        </p:txBody>
      </p:sp>
    </p:spTree>
    <p:custDataLst>
      <p:tags r:id="rId1"/>
    </p:custDataLst>
    <p:extLst>
      <p:ext uri="{BB962C8B-B14F-4D97-AF65-F5344CB8AC3E}">
        <p14:creationId xmlns:p14="http://schemas.microsoft.com/office/powerpoint/2010/main" val="2107888131"/>
      </p:ext>
    </p:extLst>
  </p:cSld>
  <p:clrMapOvr>
    <a:masterClrMapping/>
  </p:clrMapOvr>
  <mc:AlternateContent xmlns:mc="http://schemas.openxmlformats.org/markup-compatibility/2006" xmlns:p14="http://schemas.microsoft.com/office/powerpoint/2010/main">
    <mc:Choice Requires="p14">
      <p:transition spd="slow" p14:dur="2000" advTm="18671"/>
    </mc:Choice>
    <mc:Fallback xmlns="">
      <p:transition spd="slow" advTm="186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xEl>
                                              <p:pRg st="0" end="0"/>
                                            </p:txEl>
                                          </p:spTgt>
                                        </p:tgtEl>
                                        <p:attrNameLst>
                                          <p:attrName>style.visibility</p:attrName>
                                        </p:attrNameLst>
                                      </p:cBhvr>
                                      <p:to>
                                        <p:strVal val="visible"/>
                                      </p:to>
                                    </p:set>
                                    <p:animEffect transition="in" filter="fade">
                                      <p:cBhvr>
                                        <p:cTn id="17"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2" grpId="0" build="p"/>
      <p:bldP spid="2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p:txBody>
          <a:bodyPr/>
          <a:lstStyle/>
          <a:p>
            <a:r>
              <a:rPr lang="en-US" dirty="0"/>
              <a:t>Preliminary Research</a:t>
            </a:r>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28A0092B-C50C-407E-A947-70E740481C1C}">
                <a14:useLocalDpi xmlns:a14="http://schemas.microsoft.com/office/drawing/2010/main"/>
              </a:ext>
            </a:extLst>
          </a:blip>
          <a:srcRect/>
          <a:stretch/>
        </p:blipFill>
        <p:spPr>
          <a:blipFill>
            <a:blip r:embed="rId4"/>
            <a:stretch>
              <a:fillRect/>
            </a:stretch>
          </a:blipFill>
        </p:spPr>
      </p:pic>
    </p:spTree>
    <p:custDataLst>
      <p:tags r:id="rId1"/>
    </p:custDataLst>
    <p:extLst>
      <p:ext uri="{BB962C8B-B14F-4D97-AF65-F5344CB8AC3E}">
        <p14:creationId xmlns:p14="http://schemas.microsoft.com/office/powerpoint/2010/main" val="2478079616"/>
      </p:ext>
    </p:extLst>
  </p:cSld>
  <p:clrMapOvr>
    <a:masterClrMapping/>
  </p:clrMapOvr>
  <mc:AlternateContent xmlns:mc="http://schemas.openxmlformats.org/markup-compatibility/2006" xmlns:p14="http://schemas.microsoft.com/office/powerpoint/2010/main">
    <mc:Choice Requires="p14">
      <p:transition spd="slow" p14:dur="2000" advTm="6354"/>
    </mc:Choice>
    <mc:Fallback xmlns="">
      <p:transition spd="slow" advTm="63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484632" y="223472"/>
            <a:ext cx="10515600" cy="1367692"/>
          </a:xfrm>
        </p:spPr>
        <p:txBody>
          <a:bodyPr/>
          <a:lstStyle/>
          <a:p>
            <a:r>
              <a:rPr lang="en-US" sz="1800" i="0" dirty="0">
                <a:solidFill>
                  <a:srgbClr val="000000"/>
                </a:solidFill>
                <a:effectLst/>
                <a:latin typeface="Cambria" panose="02040503050406030204" pitchFamily="18" charset="0"/>
                <a:ea typeface="Cambria" panose="02040503050406030204" pitchFamily="18" charset="0"/>
              </a:rPr>
              <a:t>How does the revenue generated from document registration vary across districts in Telangana? List down the top 5 districts that showed the highest document registration revenue growth between FY 2019 and 2022.</a:t>
            </a:r>
            <a:endParaRPr lang="en-US" sz="1800" dirty="0">
              <a:latin typeface="Cambria" panose="02040503050406030204" pitchFamily="18" charset="0"/>
              <a:ea typeface="Cambria" panose="02040503050406030204" pitchFamily="18" charset="0"/>
            </a:endParaRP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p:txBody>
          <a:bodyPr/>
          <a:lstStyle/>
          <a:p>
            <a:r>
              <a:rPr lang="en-US" dirty="0"/>
              <a:t>Telangana Growth Analysis</a:t>
            </a:r>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pic>
        <p:nvPicPr>
          <p:cNvPr id="7" name="Picture 6">
            <a:extLst>
              <a:ext uri="{FF2B5EF4-FFF2-40B4-BE49-F238E27FC236}">
                <a16:creationId xmlns:a16="http://schemas.microsoft.com/office/drawing/2014/main" id="{68E1606E-7541-5D7C-CE95-D7E1617465F2}"/>
              </a:ext>
            </a:extLst>
          </p:cNvPr>
          <p:cNvPicPr>
            <a:picLocks noChangeAspect="1"/>
          </p:cNvPicPr>
          <p:nvPr/>
        </p:nvPicPr>
        <p:blipFill>
          <a:blip r:embed="rId3"/>
          <a:stretch>
            <a:fillRect/>
          </a:stretch>
        </p:blipFill>
        <p:spPr>
          <a:xfrm>
            <a:off x="7567709" y="1325453"/>
            <a:ext cx="4117641" cy="296518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prst="relaxedInset"/>
            <a:contourClr>
              <a:srgbClr val="C0C0C0"/>
            </a:contourClr>
          </a:sp3d>
        </p:spPr>
      </p:pic>
      <p:graphicFrame>
        <p:nvGraphicFramePr>
          <p:cNvPr id="13" name="Chart 12">
            <a:extLst>
              <a:ext uri="{FF2B5EF4-FFF2-40B4-BE49-F238E27FC236}">
                <a16:creationId xmlns:a16="http://schemas.microsoft.com/office/drawing/2014/main" id="{28F67068-2885-3AFE-6538-8184055127E0}"/>
              </a:ext>
            </a:extLst>
          </p:cNvPr>
          <p:cNvGraphicFramePr/>
          <p:nvPr>
            <p:extLst>
              <p:ext uri="{D42A27DB-BD31-4B8C-83A1-F6EECF244321}">
                <p14:modId xmlns:p14="http://schemas.microsoft.com/office/powerpoint/2010/main" val="4262027740"/>
              </p:ext>
            </p:extLst>
          </p:nvPr>
        </p:nvGraphicFramePr>
        <p:xfrm>
          <a:off x="1115724" y="1701287"/>
          <a:ext cx="5105322" cy="2062103"/>
        </p:xfrm>
        <a:graphic>
          <a:graphicData uri="http://schemas.openxmlformats.org/drawingml/2006/chart">
            <c:chart xmlns:c="http://schemas.openxmlformats.org/drawingml/2006/chart" xmlns:r="http://schemas.openxmlformats.org/officeDocument/2006/relationships" r:id="rId4"/>
          </a:graphicData>
        </a:graphic>
      </p:graphicFrame>
      <p:sp>
        <p:nvSpPr>
          <p:cNvPr id="2" name="Rectangle: Rounded Corners 1">
            <a:extLst>
              <a:ext uri="{FF2B5EF4-FFF2-40B4-BE49-F238E27FC236}">
                <a16:creationId xmlns:a16="http://schemas.microsoft.com/office/drawing/2014/main" id="{E00F44E9-BF82-B252-6D23-C07015E49256}"/>
              </a:ext>
            </a:extLst>
          </p:cNvPr>
          <p:cNvSpPr/>
          <p:nvPr/>
        </p:nvSpPr>
        <p:spPr>
          <a:xfrm>
            <a:off x="420116" y="4145749"/>
            <a:ext cx="7212109" cy="1871075"/>
          </a:xfrm>
          <a:prstGeom prst="roundRect">
            <a:avLst/>
          </a:prstGeom>
          <a:solidFill>
            <a:schemeClr val="accent3">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buFont typeface="Arial" panose="020B0604020202020204" pitchFamily="34" charset="0"/>
              <a:buChar char="•"/>
            </a:pPr>
            <a:r>
              <a:rPr lang="en-US" dirty="0" err="1">
                <a:solidFill>
                  <a:srgbClr val="000000"/>
                </a:solidFill>
                <a:latin typeface="Cambria" panose="02040503050406030204" pitchFamily="18" charset="0"/>
                <a:ea typeface="Cambria" panose="02040503050406030204" pitchFamily="18" charset="0"/>
              </a:rPr>
              <a:t>Rangareddy</a:t>
            </a:r>
            <a:r>
              <a:rPr lang="en-US" dirty="0">
                <a:solidFill>
                  <a:srgbClr val="000000"/>
                </a:solidFill>
                <a:latin typeface="Cambria" panose="02040503050406030204" pitchFamily="18" charset="0"/>
                <a:ea typeface="Cambria" panose="02040503050406030204" pitchFamily="18" charset="0"/>
              </a:rPr>
              <a:t> has the highest document registration revenue growth followed by </a:t>
            </a:r>
            <a:r>
              <a:rPr lang="en-US" dirty="0" err="1">
                <a:solidFill>
                  <a:srgbClr val="000000"/>
                </a:solidFill>
                <a:latin typeface="Cambria" panose="02040503050406030204" pitchFamily="18" charset="0"/>
                <a:ea typeface="Cambria" panose="02040503050406030204" pitchFamily="18" charset="0"/>
              </a:rPr>
              <a:t>Medchal_Malkajgiri</a:t>
            </a:r>
            <a:r>
              <a:rPr lang="en-US" dirty="0">
                <a:solidFill>
                  <a:srgbClr val="000000"/>
                </a:solidFill>
                <a:latin typeface="Cambria" panose="02040503050406030204" pitchFamily="18" charset="0"/>
                <a:ea typeface="Cambria" panose="02040503050406030204" pitchFamily="18" charset="0"/>
              </a:rPr>
              <a:t> then Hyderabad.</a:t>
            </a: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solidFill>
                  <a:srgbClr val="000000"/>
                </a:solidFill>
                <a:latin typeface="Cambria" panose="02040503050406030204" pitchFamily="18" charset="0"/>
                <a:ea typeface="Cambria" panose="02040503050406030204" pitchFamily="18" charset="0"/>
              </a:rPr>
              <a:t>It shows that there is a lot of economic activity happening in the state, and that people are investing in property and other assets. This is a good indicator for future growth.</a:t>
            </a:r>
            <a:endParaRPr lang="en-US" dirty="0">
              <a:latin typeface="Cambria" panose="02040503050406030204" pitchFamily="18" charset="0"/>
              <a:ea typeface="Cambria" panose="02040503050406030204" pitchFamily="18" charset="0"/>
            </a:endParaRPr>
          </a:p>
        </p:txBody>
      </p:sp>
    </p:spTree>
    <p:custDataLst>
      <p:tags r:id="rId1"/>
    </p:custDataLst>
    <p:extLst>
      <p:ext uri="{BB962C8B-B14F-4D97-AF65-F5344CB8AC3E}">
        <p14:creationId xmlns:p14="http://schemas.microsoft.com/office/powerpoint/2010/main" val="1640288181"/>
      </p:ext>
    </p:extLst>
  </p:cSld>
  <p:clrMapOvr>
    <a:masterClrMapping/>
  </p:clrMapOvr>
  <mc:AlternateContent xmlns:mc="http://schemas.openxmlformats.org/markup-compatibility/2006" xmlns:p14="http://schemas.microsoft.com/office/powerpoint/2010/main">
    <mc:Choice Requires="p14">
      <p:transition spd="slow" p14:dur="2000" advTm="31644"/>
    </mc:Choice>
    <mc:Fallback xmlns="">
      <p:transition spd="slow" advTm="316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484632" y="401107"/>
            <a:ext cx="10889796" cy="1418998"/>
          </a:xfrm>
        </p:spPr>
        <p:txBody>
          <a:bodyPr/>
          <a:lstStyle/>
          <a:p>
            <a:r>
              <a:rPr lang="en-US" sz="1800" dirty="0">
                <a:latin typeface="Cambria" panose="02040503050406030204" pitchFamily="18" charset="0"/>
                <a:ea typeface="Cambria" panose="02040503050406030204" pitchFamily="18" charset="0"/>
              </a:rPr>
              <a:t>How does the revenue generated from document registration compare to the revenue generated from e-stamp challans across districts? List down the top 5 districts where e-stamps revenue contributes significantly more to the revenue than the documents in FY 2022?</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Telangana Growth Analysis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
        <p:nvSpPr>
          <p:cNvPr id="11" name="TextBox 10">
            <a:extLst>
              <a:ext uri="{FF2B5EF4-FFF2-40B4-BE49-F238E27FC236}">
                <a16:creationId xmlns:a16="http://schemas.microsoft.com/office/drawing/2014/main" id="{C092FF07-E8AF-36FD-378C-56F80AF9ECA3}"/>
              </a:ext>
            </a:extLst>
          </p:cNvPr>
          <p:cNvSpPr txBox="1"/>
          <p:nvPr/>
        </p:nvSpPr>
        <p:spPr>
          <a:xfrm>
            <a:off x="484632" y="4155817"/>
            <a:ext cx="10566423" cy="2062103"/>
          </a:xfrm>
          <a:prstGeom prst="rect">
            <a:avLst/>
          </a:prstGeom>
          <a:noFill/>
        </p:spPr>
        <p:txBody>
          <a:bodyPr wrap="square">
            <a:spAutoFit/>
          </a:bodyPr>
          <a:lstStyle/>
          <a:p>
            <a:endParaRPr lang="en-US" sz="2000" dirty="0">
              <a:solidFill>
                <a:srgbClr val="000000"/>
              </a:solidFill>
              <a:effectLst/>
              <a:latin typeface="Cambria" panose="02040503050406030204" pitchFamily="18" charset="0"/>
              <a:ea typeface="Cambria" panose="02040503050406030204" pitchFamily="18" charset="0"/>
            </a:endParaRPr>
          </a:p>
          <a:p>
            <a:pPr>
              <a:buFont typeface="Arial" panose="020B0604020202020204" pitchFamily="34" charset="0"/>
              <a:buChar char="•"/>
            </a:pPr>
            <a:r>
              <a:rPr lang="en-US" b="0" i="0" dirty="0">
                <a:solidFill>
                  <a:srgbClr val="000000"/>
                </a:solidFill>
                <a:effectLst/>
                <a:latin typeface="Cambria" panose="02040503050406030204" pitchFamily="18" charset="0"/>
                <a:ea typeface="Cambria" panose="02040503050406030204" pitchFamily="18" charset="0"/>
              </a:rPr>
              <a:t>The Top 5 District are contribute to e-stamps revenue. This Is because these district is more urbanized and have the highest no. of property Registration.</a:t>
            </a: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b="0" i="0" dirty="0">
                <a:solidFill>
                  <a:srgbClr val="000000"/>
                </a:solidFill>
                <a:effectLst/>
                <a:latin typeface="Cambria" panose="02040503050406030204" pitchFamily="18" charset="0"/>
                <a:ea typeface="Cambria" panose="02040503050406030204" pitchFamily="18" charset="0"/>
              </a:rPr>
              <a:t>The increasing use of e-stamp challans is a positive development for the economy of Telangana. It makes it easier and more convenient for people to pay stamp duty and registration fees, and it also helps to reduce corruption.</a:t>
            </a:r>
            <a:endParaRPr lang="en-US" dirty="0">
              <a:latin typeface="Cambria" panose="02040503050406030204" pitchFamily="18" charset="0"/>
              <a:ea typeface="Cambria" panose="02040503050406030204" pitchFamily="18" charset="0"/>
            </a:endParaRPr>
          </a:p>
          <a:p>
            <a:endParaRPr lang="en-IN" dirty="0"/>
          </a:p>
        </p:txBody>
      </p:sp>
      <p:graphicFrame>
        <p:nvGraphicFramePr>
          <p:cNvPr id="18" name="Chart 17">
            <a:extLst>
              <a:ext uri="{FF2B5EF4-FFF2-40B4-BE49-F238E27FC236}">
                <a16:creationId xmlns:a16="http://schemas.microsoft.com/office/drawing/2014/main" id="{8E5E2FFB-08A5-15C6-07FD-8C92C51D6338}"/>
              </a:ext>
            </a:extLst>
          </p:cNvPr>
          <p:cNvGraphicFramePr/>
          <p:nvPr>
            <p:extLst>
              <p:ext uri="{D42A27DB-BD31-4B8C-83A1-F6EECF244321}">
                <p14:modId xmlns:p14="http://schemas.microsoft.com/office/powerpoint/2010/main" val="2221705926"/>
              </p:ext>
            </p:extLst>
          </p:nvPr>
        </p:nvGraphicFramePr>
        <p:xfrm>
          <a:off x="2298505" y="1278286"/>
          <a:ext cx="8120185" cy="2813539"/>
        </p:xfrm>
        <a:graphic>
          <a:graphicData uri="http://schemas.openxmlformats.org/drawingml/2006/chart">
            <c:chart xmlns:c="http://schemas.openxmlformats.org/drawingml/2006/chart" xmlns:r="http://schemas.openxmlformats.org/officeDocument/2006/relationships" r:id="rId4"/>
          </a:graphicData>
        </a:graphic>
      </p:graphicFrame>
      <p:sp>
        <p:nvSpPr>
          <p:cNvPr id="2" name="Rectangle 1">
            <a:extLst>
              <a:ext uri="{FF2B5EF4-FFF2-40B4-BE49-F238E27FC236}">
                <a16:creationId xmlns:a16="http://schemas.microsoft.com/office/drawing/2014/main" id="{23763713-D36D-0508-EF1E-7A1BAAB2323C}"/>
              </a:ext>
            </a:extLst>
          </p:cNvPr>
          <p:cNvSpPr/>
          <p:nvPr/>
        </p:nvSpPr>
        <p:spPr>
          <a:xfrm>
            <a:off x="364142" y="4272595"/>
            <a:ext cx="10830027" cy="188133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1246021298"/>
      </p:ext>
    </p:extLst>
  </p:cSld>
  <p:clrMapOvr>
    <a:masterClrMapping/>
  </p:clrMapOvr>
  <mc:AlternateContent xmlns:mc="http://schemas.openxmlformats.org/markup-compatibility/2006" xmlns:p14="http://schemas.microsoft.com/office/powerpoint/2010/main">
    <mc:Choice Requires="p14">
      <p:transition spd="slow" p14:dur="2000" advTm="29773"/>
    </mc:Choice>
    <mc:Fallback xmlns="">
      <p:transition spd="slow" advTm="297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025" y="455629"/>
            <a:ext cx="10889796" cy="725013"/>
          </a:xfrm>
        </p:spPr>
        <p:txBody>
          <a:bodyPr/>
          <a:lstStyle/>
          <a:p>
            <a:r>
              <a:rPr lang="en-US" sz="1800" dirty="0">
                <a:latin typeface="Cambria" panose="02040503050406030204" pitchFamily="18" charset="0"/>
                <a:ea typeface="Cambria" panose="02040503050406030204" pitchFamily="18" charset="0"/>
                <a:cs typeface="Calibri" panose="020F0502020204030204" pitchFamily="34" charset="0"/>
              </a:rPr>
              <a:t>Is there any alteration of e-Stamp challan count and document registration count pattern since the implementation of e-Stamp challan? If so, what suggestions would you propose to the government?</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Telangana Growth Analysis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graphicFrame>
        <p:nvGraphicFramePr>
          <p:cNvPr id="12" name="Chart 11">
            <a:extLst>
              <a:ext uri="{FF2B5EF4-FFF2-40B4-BE49-F238E27FC236}">
                <a16:creationId xmlns:a16="http://schemas.microsoft.com/office/drawing/2014/main" id="{87926C2F-F4F3-C952-482F-24511EBE4CC1}"/>
              </a:ext>
            </a:extLst>
          </p:cNvPr>
          <p:cNvGraphicFramePr/>
          <p:nvPr>
            <p:extLst>
              <p:ext uri="{D42A27DB-BD31-4B8C-83A1-F6EECF244321}">
                <p14:modId xmlns:p14="http://schemas.microsoft.com/office/powerpoint/2010/main" val="1741122445"/>
              </p:ext>
            </p:extLst>
          </p:nvPr>
        </p:nvGraphicFramePr>
        <p:xfrm>
          <a:off x="5890373" y="1416571"/>
          <a:ext cx="5972781" cy="2780675"/>
        </p:xfrm>
        <a:graphic>
          <a:graphicData uri="http://schemas.openxmlformats.org/drawingml/2006/chart">
            <c:chart xmlns:c="http://schemas.openxmlformats.org/drawingml/2006/chart" xmlns:r="http://schemas.openxmlformats.org/officeDocument/2006/relationships" r:id="rId4"/>
          </a:graphicData>
        </a:graphic>
      </p:graphicFrame>
      <p:sp>
        <p:nvSpPr>
          <p:cNvPr id="18" name="TextBox 17">
            <a:extLst>
              <a:ext uri="{FF2B5EF4-FFF2-40B4-BE49-F238E27FC236}">
                <a16:creationId xmlns:a16="http://schemas.microsoft.com/office/drawing/2014/main" id="{1608F4A2-3AC3-4525-A73C-D1D3030BCA21}"/>
              </a:ext>
            </a:extLst>
          </p:cNvPr>
          <p:cNvSpPr txBox="1"/>
          <p:nvPr/>
        </p:nvSpPr>
        <p:spPr>
          <a:xfrm>
            <a:off x="484632" y="4212349"/>
            <a:ext cx="10488414" cy="2031325"/>
          </a:xfrm>
          <a:prstGeom prst="rect">
            <a:avLst/>
          </a:prstGeom>
          <a:noFill/>
        </p:spPr>
        <p:txBody>
          <a:bodyPr wrap="square">
            <a:spAutoFit/>
          </a:bodyPr>
          <a:lstStyle/>
          <a:p>
            <a:r>
              <a:rPr lang="en-IN" dirty="0">
                <a:solidFill>
                  <a:srgbClr val="000118"/>
                </a:solidFill>
                <a:latin typeface="Cambria" panose="02040503050406030204" pitchFamily="18" charset="0"/>
                <a:ea typeface="Cambria" panose="02040503050406030204" pitchFamily="18" charset="0"/>
              </a:rPr>
              <a:t>Yes, there has been a significant alteration in the e-stamp challan count.</a:t>
            </a:r>
          </a:p>
          <a:p>
            <a:pPr marL="285750" indent="-285750">
              <a:buFont typeface="Arial" panose="020B0604020202020204" pitchFamily="34" charset="0"/>
              <a:buChar char="•"/>
            </a:pPr>
            <a:r>
              <a:rPr lang="en-IN" dirty="0">
                <a:solidFill>
                  <a:srgbClr val="000118"/>
                </a:solidFill>
                <a:latin typeface="Cambria" panose="02040503050406030204" pitchFamily="18" charset="0"/>
                <a:ea typeface="Cambria" panose="02040503050406030204" pitchFamily="18" charset="0"/>
              </a:rPr>
              <a:t>The no. of e-stamp challans issued has increased significantly.</a:t>
            </a:r>
          </a:p>
          <a:p>
            <a:pPr marL="285750" indent="-285750">
              <a:buFont typeface="Arial" panose="020B0604020202020204" pitchFamily="34" charset="0"/>
              <a:buChar char="•"/>
            </a:pPr>
            <a:r>
              <a:rPr lang="en-US" b="0" i="0" dirty="0">
                <a:solidFill>
                  <a:srgbClr val="1F1F1F"/>
                </a:solidFill>
                <a:effectLst/>
                <a:latin typeface="Cambria" panose="02040503050406030204" pitchFamily="18" charset="0"/>
                <a:ea typeface="Cambria" panose="02040503050406030204" pitchFamily="18" charset="0"/>
              </a:rPr>
              <a:t>The number of document registrations has also increased, but not as significantly as the number of      e-Stamp challans.</a:t>
            </a:r>
          </a:p>
          <a:p>
            <a:pPr marL="285750" indent="-285750">
              <a:buFont typeface="Arial" panose="020B0604020202020204" pitchFamily="34" charset="0"/>
              <a:buChar char="•"/>
            </a:pPr>
            <a:r>
              <a:rPr lang="en-US" b="0" i="0" dirty="0">
                <a:solidFill>
                  <a:srgbClr val="1F1F1F"/>
                </a:solidFill>
                <a:effectLst/>
                <a:latin typeface="Cambria" panose="02040503050406030204" pitchFamily="18" charset="0"/>
                <a:ea typeface="Cambria" panose="02040503050406030204" pitchFamily="18" charset="0"/>
              </a:rPr>
              <a:t>The average value of e-Stamp challans has increased.</a:t>
            </a:r>
          </a:p>
          <a:p>
            <a:pPr marL="285750" indent="-285750">
              <a:buFont typeface="Arial" panose="020B0604020202020204" pitchFamily="34" charset="0"/>
              <a:buChar char="•"/>
            </a:pPr>
            <a:endParaRPr lang="en-IN" dirty="0">
              <a:solidFill>
                <a:srgbClr val="000118"/>
              </a:solidFill>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
        <p:nvSpPr>
          <p:cNvPr id="2" name="Rectangle: Rounded Corners 1">
            <a:extLst>
              <a:ext uri="{FF2B5EF4-FFF2-40B4-BE49-F238E27FC236}">
                <a16:creationId xmlns:a16="http://schemas.microsoft.com/office/drawing/2014/main" id="{767F0651-ADB5-9369-D029-0BA13AE4A8D4}"/>
              </a:ext>
            </a:extLst>
          </p:cNvPr>
          <p:cNvSpPr/>
          <p:nvPr/>
        </p:nvSpPr>
        <p:spPr>
          <a:xfrm>
            <a:off x="469571" y="1299703"/>
            <a:ext cx="5420802" cy="2691895"/>
          </a:xfrm>
          <a:prstGeom prst="roundRect">
            <a:avLst/>
          </a:prstGeom>
          <a:solidFill>
            <a:schemeClr val="accent2">
              <a:alpha val="50000"/>
            </a:schemeClr>
          </a:solidFill>
          <a:ln>
            <a:noFill/>
          </a:ln>
          <a:effectLst>
            <a:reflection blurRad="6350" stA="50000" endA="300" endPos="55000" dir="5400000" sy="-100000" algn="bl" rotWithShape="0"/>
          </a:effectLst>
          <a:scene3d>
            <a:camera prst="orthographicFront">
              <a:rot lat="0" lon="0" rev="0"/>
            </a:camera>
            <a:lightRig rig="contrasting" dir="t">
              <a:rot lat="0" lon="0" rev="7800000"/>
            </a:lightRig>
          </a:scene3d>
          <a:sp3d>
            <a:bevelT w="139700" h="139700"/>
          </a:sp3d>
        </p:spPr>
        <p:style>
          <a:lnRef idx="0">
            <a:scrgbClr r="0" g="0" b="0"/>
          </a:lnRef>
          <a:fillRef idx="0">
            <a:scrgbClr r="0" g="0" b="0"/>
          </a:fillRef>
          <a:effectRef idx="0">
            <a:scrgbClr r="0" g="0" b="0"/>
          </a:effectRef>
          <a:fontRef idx="minor">
            <a:schemeClr val="lt1"/>
          </a:fontRef>
        </p:style>
        <p:txBody>
          <a:bodyPr rtlCol="0" anchor="ctr"/>
          <a:lstStyle/>
          <a:p>
            <a:r>
              <a:rPr lang="en-US" b="1" dirty="0">
                <a:latin typeface="Cambria" panose="02040503050406030204" pitchFamily="18" charset="0"/>
                <a:ea typeface="Cambria" panose="02040503050406030204" pitchFamily="18" charset="0"/>
                <a:cs typeface="Calibri" panose="020F0502020204030204" pitchFamily="34" charset="0"/>
              </a:rPr>
              <a:t>Suggestions :</a:t>
            </a:r>
          </a:p>
          <a:p>
            <a:pPr marL="285750" indent="-285750">
              <a:buFont typeface="Wingdings" panose="05000000000000000000" pitchFamily="2" charset="2"/>
              <a:buChar char="ü"/>
            </a:pPr>
            <a:r>
              <a:rPr lang="en-US" dirty="0">
                <a:latin typeface="Cambria" panose="02040503050406030204" pitchFamily="18" charset="0"/>
                <a:ea typeface="Cambria" panose="02040503050406030204" pitchFamily="18" charset="0"/>
                <a:cs typeface="Calibri" panose="020F0502020204030204" pitchFamily="34" charset="0"/>
              </a:rPr>
              <a:t>Make the system more user – friendly.</a:t>
            </a:r>
          </a:p>
          <a:p>
            <a:pPr marL="285750" indent="-285750">
              <a:buFont typeface="Wingdings" panose="05000000000000000000" pitchFamily="2" charset="2"/>
              <a:buChar char="ü"/>
            </a:pPr>
            <a:r>
              <a:rPr lang="en-US" dirty="0">
                <a:latin typeface="Cambria" panose="02040503050406030204" pitchFamily="18" charset="0"/>
                <a:ea typeface="Cambria" panose="02040503050406030204" pitchFamily="18" charset="0"/>
                <a:cs typeface="Calibri" panose="020F0502020204030204" pitchFamily="34" charset="0"/>
              </a:rPr>
              <a:t>Reduce the number of steps involved in process.</a:t>
            </a:r>
          </a:p>
          <a:p>
            <a:pPr marL="285750" indent="-285750">
              <a:buFont typeface="Wingdings" panose="05000000000000000000" pitchFamily="2" charset="2"/>
              <a:buChar char="ü"/>
            </a:pPr>
            <a:r>
              <a:rPr lang="en-US" dirty="0">
                <a:latin typeface="Cambria" panose="02040503050406030204" pitchFamily="18" charset="0"/>
                <a:ea typeface="Cambria" panose="02040503050406030204" pitchFamily="18" charset="0"/>
                <a:cs typeface="Calibri" panose="020F0502020204030204" pitchFamily="34" charset="0"/>
              </a:rPr>
              <a:t>Provide more clarity on fees and charged involved.</a:t>
            </a:r>
          </a:p>
          <a:p>
            <a:pPr marL="285750" indent="-285750">
              <a:buFont typeface="Wingdings" panose="05000000000000000000" pitchFamily="2" charset="2"/>
              <a:buChar char="ü"/>
            </a:pPr>
            <a:r>
              <a:rPr lang="en-US" dirty="0">
                <a:latin typeface="Cambria" panose="02040503050406030204" pitchFamily="18" charset="0"/>
                <a:ea typeface="Cambria" panose="02040503050406030204" pitchFamily="18" charset="0"/>
                <a:cs typeface="Calibri" panose="020F0502020204030204" pitchFamily="34" charset="0"/>
              </a:rPr>
              <a:t>Make the system more secure.</a:t>
            </a:r>
          </a:p>
          <a:p>
            <a:pPr marL="285750" indent="-285750">
              <a:buFont typeface="Wingdings" panose="05000000000000000000" pitchFamily="2" charset="2"/>
              <a:buChar char="ü"/>
            </a:pPr>
            <a:r>
              <a:rPr lang="en-US" dirty="0">
                <a:latin typeface="Cambria" panose="02040503050406030204" pitchFamily="18" charset="0"/>
                <a:ea typeface="Cambria" panose="02040503050406030204" pitchFamily="18" charset="0"/>
                <a:cs typeface="Calibri" panose="020F0502020204030204" pitchFamily="34" charset="0"/>
              </a:rPr>
              <a:t>Promote the use of e-stamp challans through awareness champaign. </a:t>
            </a:r>
            <a:endParaRPr lang="en-IN" dirty="0">
              <a:latin typeface="Cambria" panose="02040503050406030204" pitchFamily="18" charset="0"/>
              <a:ea typeface="Cambria" panose="02040503050406030204" pitchFamily="18" charset="0"/>
              <a:cs typeface="Calibri" panose="020F0502020204030204" pitchFamily="34" charset="0"/>
            </a:endParaRPr>
          </a:p>
          <a:p>
            <a:pPr algn="ctr"/>
            <a:endParaRPr lang="en-IN" dirty="0"/>
          </a:p>
        </p:txBody>
      </p:sp>
    </p:spTree>
    <p:custDataLst>
      <p:tags r:id="rId1"/>
    </p:custDataLst>
    <p:extLst>
      <p:ext uri="{BB962C8B-B14F-4D97-AF65-F5344CB8AC3E}">
        <p14:creationId xmlns:p14="http://schemas.microsoft.com/office/powerpoint/2010/main" val="1070966981"/>
      </p:ext>
    </p:extLst>
  </p:cSld>
  <p:clrMapOvr>
    <a:masterClrMapping/>
  </p:clrMapOvr>
  <mc:AlternateContent xmlns:mc="http://schemas.openxmlformats.org/markup-compatibility/2006" xmlns:p14="http://schemas.microsoft.com/office/powerpoint/2010/main">
    <mc:Choice Requires="p14">
      <p:transition spd="slow" p14:dur="2000" advTm="49158"/>
    </mc:Choice>
    <mc:Fallback xmlns="">
      <p:transition spd="slow" advTm="491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459239" y="308060"/>
            <a:ext cx="10889796" cy="717517"/>
          </a:xfrm>
        </p:spPr>
        <p:txBody>
          <a:bodyPr/>
          <a:lstStyle/>
          <a:p>
            <a:r>
              <a:rPr lang="en-US" sz="1800" dirty="0">
                <a:latin typeface="Cambria" panose="02040503050406030204" pitchFamily="18" charset="0"/>
                <a:ea typeface="Cambria" panose="02040503050406030204" pitchFamily="18" charset="0"/>
              </a:rPr>
              <a:t>Categorize districts into three segments based on their stamp registration revenue generation during the fiscal year 2021 to 2022</a:t>
            </a:r>
            <a:r>
              <a:rPr lang="en-US" sz="2000" dirty="0">
                <a:latin typeface="Cambria" panose="02040503050406030204" pitchFamily="18" charset="0"/>
                <a:ea typeface="Cambria" panose="02040503050406030204" pitchFamily="18" charset="0"/>
              </a:rPr>
              <a:t>.</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Telangana Growth Analysis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sp>
        <p:nvSpPr>
          <p:cNvPr id="11" name="TextBox 10">
            <a:extLst>
              <a:ext uri="{FF2B5EF4-FFF2-40B4-BE49-F238E27FC236}">
                <a16:creationId xmlns:a16="http://schemas.microsoft.com/office/drawing/2014/main" id="{D2037AAC-8AF6-AF48-A019-5E2D4F476C87}"/>
              </a:ext>
            </a:extLst>
          </p:cNvPr>
          <p:cNvSpPr txBox="1"/>
          <p:nvPr/>
        </p:nvSpPr>
        <p:spPr>
          <a:xfrm>
            <a:off x="3071733" y="1028400"/>
            <a:ext cx="6048531" cy="369332"/>
          </a:xfrm>
          <a:prstGeom prst="rect">
            <a:avLst/>
          </a:prstGeom>
        </p:spPr>
        <p:txBody>
          <a:bodyPr wrap="square" rtlCol="0">
            <a:spAutoFit/>
          </a:bodyPr>
          <a:lstStyle/>
          <a:p>
            <a:pPr marL="0" indent="0" algn="ctr">
              <a:lnSpc>
                <a:spcPct val="100000"/>
              </a:lnSpc>
              <a:spcBef>
                <a:spcPts val="0"/>
              </a:spcBef>
              <a:buFontTx/>
              <a:buNone/>
            </a:pPr>
            <a:r>
              <a:rPr lang="en-IN" b="1" dirty="0">
                <a:highlight>
                  <a:srgbClr val="D6E0EB"/>
                </a:highlight>
                <a:latin typeface="Cambria" panose="02040503050406030204" pitchFamily="18" charset="0"/>
                <a:ea typeface="Cambria" panose="02040503050406030204" pitchFamily="18" charset="0"/>
                <a:cs typeface="Posterama" panose="020B0504020200020000" pitchFamily="34" charset="0"/>
              </a:rPr>
              <a:t>We Can categorize districts into 3 segments </a:t>
            </a:r>
            <a:endParaRPr lang="en-IN" sz="1800" b="1" dirty="0">
              <a:highlight>
                <a:srgbClr val="D6E0EB"/>
              </a:highlight>
              <a:latin typeface="Cambria" panose="02040503050406030204" pitchFamily="18" charset="0"/>
              <a:ea typeface="Cambria" panose="02040503050406030204" pitchFamily="18" charset="0"/>
              <a:cs typeface="Posterama" panose="020B0504020200020000" pitchFamily="34" charset="0"/>
            </a:endParaRPr>
          </a:p>
        </p:txBody>
      </p:sp>
      <p:sp>
        <p:nvSpPr>
          <p:cNvPr id="29" name="TextBox 28">
            <a:extLst>
              <a:ext uri="{FF2B5EF4-FFF2-40B4-BE49-F238E27FC236}">
                <a16:creationId xmlns:a16="http://schemas.microsoft.com/office/drawing/2014/main" id="{FD45F233-C327-D0CA-B366-4C6C4E83729C}"/>
              </a:ext>
            </a:extLst>
          </p:cNvPr>
          <p:cNvSpPr txBox="1"/>
          <p:nvPr/>
        </p:nvSpPr>
        <p:spPr>
          <a:xfrm>
            <a:off x="539238" y="1789030"/>
            <a:ext cx="3653853" cy="923330"/>
          </a:xfrm>
          <a:prstGeom prst="rect">
            <a:avLst/>
          </a:prstGeom>
        </p:spPr>
        <p:txBody>
          <a:bodyPr wrap="square" rtlCol="0">
            <a:spAutoFit/>
          </a:bodyPr>
          <a:lstStyle/>
          <a:p>
            <a:pPr marL="0" indent="0" algn="ctr">
              <a:lnSpc>
                <a:spcPct val="100000"/>
              </a:lnSpc>
              <a:spcBef>
                <a:spcPts val="0"/>
              </a:spcBef>
              <a:buFontTx/>
              <a:buNone/>
            </a:pPr>
            <a:r>
              <a:rPr lang="en-IN" sz="1800" b="1" dirty="0">
                <a:solidFill>
                  <a:schemeClr val="accent2">
                    <a:lumMod val="75000"/>
                  </a:schemeClr>
                </a:solidFill>
                <a:latin typeface="Cambria" panose="02040503050406030204" pitchFamily="18" charset="0"/>
                <a:ea typeface="Cambria" panose="02040503050406030204" pitchFamily="18" charset="0"/>
                <a:cs typeface="Posterama" panose="020B0504020200020000" pitchFamily="34" charset="0"/>
              </a:rPr>
              <a:t>Highest Revenue – Most Developed and Highest Level of economic activity</a:t>
            </a:r>
          </a:p>
        </p:txBody>
      </p:sp>
      <p:sp>
        <p:nvSpPr>
          <p:cNvPr id="30" name="TextBox 29">
            <a:extLst>
              <a:ext uri="{FF2B5EF4-FFF2-40B4-BE49-F238E27FC236}">
                <a16:creationId xmlns:a16="http://schemas.microsoft.com/office/drawing/2014/main" id="{7A6F51D7-21B9-C67A-8092-21FC48D1DCDB}"/>
              </a:ext>
            </a:extLst>
          </p:cNvPr>
          <p:cNvSpPr txBox="1"/>
          <p:nvPr/>
        </p:nvSpPr>
        <p:spPr>
          <a:xfrm>
            <a:off x="8120792" y="1789030"/>
            <a:ext cx="3747833" cy="923330"/>
          </a:xfrm>
          <a:prstGeom prst="rect">
            <a:avLst/>
          </a:prstGeom>
        </p:spPr>
        <p:txBody>
          <a:bodyPr wrap="square" rtlCol="0">
            <a:spAutoFit/>
          </a:bodyPr>
          <a:lstStyle/>
          <a:p>
            <a:pPr marL="0" indent="0" algn="ctr">
              <a:lnSpc>
                <a:spcPct val="100000"/>
              </a:lnSpc>
              <a:spcBef>
                <a:spcPts val="0"/>
              </a:spcBef>
              <a:buFontTx/>
              <a:buNone/>
            </a:pPr>
            <a:r>
              <a:rPr lang="en-IN" b="1" dirty="0">
                <a:solidFill>
                  <a:schemeClr val="accent2"/>
                </a:solidFill>
                <a:latin typeface="Cambria" panose="02040503050406030204" pitchFamily="18" charset="0"/>
                <a:ea typeface="Cambria" panose="02040503050406030204" pitchFamily="18" charset="0"/>
                <a:cs typeface="Posterama" panose="020B0504020200020000" pitchFamily="34" charset="0"/>
              </a:rPr>
              <a:t>Low</a:t>
            </a:r>
            <a:r>
              <a:rPr lang="en-IN" sz="1800" b="1" dirty="0">
                <a:solidFill>
                  <a:schemeClr val="accent2"/>
                </a:solidFill>
                <a:latin typeface="Cambria" panose="02040503050406030204" pitchFamily="18" charset="0"/>
                <a:ea typeface="Cambria" panose="02040503050406030204" pitchFamily="18" charset="0"/>
                <a:cs typeface="Posterama" panose="020B0504020200020000" pitchFamily="34" charset="0"/>
              </a:rPr>
              <a:t> Revenue – Least Developed and Lowest level of economic activity</a:t>
            </a:r>
          </a:p>
        </p:txBody>
      </p:sp>
      <p:sp>
        <p:nvSpPr>
          <p:cNvPr id="31" name="TextBox 30">
            <a:extLst>
              <a:ext uri="{FF2B5EF4-FFF2-40B4-BE49-F238E27FC236}">
                <a16:creationId xmlns:a16="http://schemas.microsoft.com/office/drawing/2014/main" id="{1EE2C3E0-E9E5-D6F9-247B-8DD50BA1FE36}"/>
              </a:ext>
            </a:extLst>
          </p:cNvPr>
          <p:cNvSpPr txBox="1"/>
          <p:nvPr/>
        </p:nvSpPr>
        <p:spPr>
          <a:xfrm>
            <a:off x="4232910" y="1773318"/>
            <a:ext cx="3653853" cy="923330"/>
          </a:xfrm>
          <a:prstGeom prst="rect">
            <a:avLst/>
          </a:prstGeom>
        </p:spPr>
        <p:txBody>
          <a:bodyPr wrap="square" rtlCol="0">
            <a:spAutoFit/>
          </a:bodyPr>
          <a:lstStyle/>
          <a:p>
            <a:pPr marL="0" indent="0" algn="ctr">
              <a:lnSpc>
                <a:spcPct val="100000"/>
              </a:lnSpc>
              <a:spcBef>
                <a:spcPts val="0"/>
              </a:spcBef>
              <a:buFontTx/>
              <a:buNone/>
            </a:pPr>
            <a:r>
              <a:rPr lang="en-IN" b="1" dirty="0">
                <a:solidFill>
                  <a:schemeClr val="accent1">
                    <a:lumMod val="75000"/>
                  </a:schemeClr>
                </a:solidFill>
                <a:latin typeface="Cambria" panose="02040503050406030204" pitchFamily="18" charset="0"/>
                <a:ea typeface="Cambria" panose="02040503050406030204" pitchFamily="18" charset="0"/>
                <a:cs typeface="Posterama" panose="020B0504020200020000" pitchFamily="34" charset="0"/>
              </a:rPr>
              <a:t>Medium</a:t>
            </a:r>
            <a:r>
              <a:rPr lang="en-IN" sz="1800" b="1" dirty="0">
                <a:solidFill>
                  <a:schemeClr val="accent1">
                    <a:lumMod val="75000"/>
                  </a:schemeClr>
                </a:solidFill>
                <a:latin typeface="Cambria" panose="02040503050406030204" pitchFamily="18" charset="0"/>
                <a:ea typeface="Cambria" panose="02040503050406030204" pitchFamily="18" charset="0"/>
                <a:cs typeface="Posterama" panose="020B0504020200020000" pitchFamily="34" charset="0"/>
              </a:rPr>
              <a:t> Revenue – Relatively Developed and Lower level of economic activity</a:t>
            </a:r>
          </a:p>
        </p:txBody>
      </p:sp>
      <p:graphicFrame>
        <p:nvGraphicFramePr>
          <p:cNvPr id="34" name="Chart 33">
            <a:extLst>
              <a:ext uri="{FF2B5EF4-FFF2-40B4-BE49-F238E27FC236}">
                <a16:creationId xmlns:a16="http://schemas.microsoft.com/office/drawing/2014/main" id="{D9F8D4DE-2FB1-0F36-C4C9-0B8633EA42FB}"/>
              </a:ext>
            </a:extLst>
          </p:cNvPr>
          <p:cNvGraphicFramePr/>
          <p:nvPr>
            <p:extLst>
              <p:ext uri="{D42A27DB-BD31-4B8C-83A1-F6EECF244321}">
                <p14:modId xmlns:p14="http://schemas.microsoft.com/office/powerpoint/2010/main" val="3979436105"/>
              </p:ext>
            </p:extLst>
          </p:nvPr>
        </p:nvGraphicFramePr>
        <p:xfrm>
          <a:off x="71824" y="2794420"/>
          <a:ext cx="4315835" cy="29111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7" name="Chart 36">
            <a:extLst>
              <a:ext uri="{FF2B5EF4-FFF2-40B4-BE49-F238E27FC236}">
                <a16:creationId xmlns:a16="http://schemas.microsoft.com/office/drawing/2014/main" id="{AF5064D7-7FB4-7ABA-0A9D-32546DD1AAF0}"/>
              </a:ext>
            </a:extLst>
          </p:cNvPr>
          <p:cNvGraphicFramePr/>
          <p:nvPr>
            <p:extLst>
              <p:ext uri="{D42A27DB-BD31-4B8C-83A1-F6EECF244321}">
                <p14:modId xmlns:p14="http://schemas.microsoft.com/office/powerpoint/2010/main" val="1413425874"/>
              </p:ext>
            </p:extLst>
          </p:nvPr>
        </p:nvGraphicFramePr>
        <p:xfrm>
          <a:off x="4147553" y="2869880"/>
          <a:ext cx="4175925" cy="253182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0" name="Chart 39">
            <a:extLst>
              <a:ext uri="{FF2B5EF4-FFF2-40B4-BE49-F238E27FC236}">
                <a16:creationId xmlns:a16="http://schemas.microsoft.com/office/drawing/2014/main" id="{694B05BB-2E94-D7C4-55DB-3F9F27382FD4}"/>
              </a:ext>
            </a:extLst>
          </p:cNvPr>
          <p:cNvGraphicFramePr/>
          <p:nvPr>
            <p:extLst>
              <p:ext uri="{D42A27DB-BD31-4B8C-83A1-F6EECF244321}">
                <p14:modId xmlns:p14="http://schemas.microsoft.com/office/powerpoint/2010/main" val="1143820492"/>
              </p:ext>
            </p:extLst>
          </p:nvPr>
        </p:nvGraphicFramePr>
        <p:xfrm>
          <a:off x="8193912" y="2921445"/>
          <a:ext cx="4102805" cy="2364536"/>
        </p:xfrm>
        <a:graphic>
          <a:graphicData uri="http://schemas.openxmlformats.org/drawingml/2006/chart">
            <c:chart xmlns:c="http://schemas.openxmlformats.org/drawingml/2006/chart" xmlns:r="http://schemas.openxmlformats.org/officeDocument/2006/relationships" r:id="rId6"/>
          </a:graphicData>
        </a:graphic>
      </p:graphicFrame>
      <p:sp>
        <p:nvSpPr>
          <p:cNvPr id="2" name="Rectangle 1">
            <a:extLst>
              <a:ext uri="{FF2B5EF4-FFF2-40B4-BE49-F238E27FC236}">
                <a16:creationId xmlns:a16="http://schemas.microsoft.com/office/drawing/2014/main" id="{9E9A1375-87E3-AF53-6152-24518A14111F}"/>
              </a:ext>
            </a:extLst>
          </p:cNvPr>
          <p:cNvSpPr/>
          <p:nvPr/>
        </p:nvSpPr>
        <p:spPr>
          <a:xfrm>
            <a:off x="539238" y="1537919"/>
            <a:ext cx="3608315" cy="461210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4" name="Rectangle 3">
            <a:extLst>
              <a:ext uri="{FF2B5EF4-FFF2-40B4-BE49-F238E27FC236}">
                <a16:creationId xmlns:a16="http://schemas.microsoft.com/office/drawing/2014/main" id="{F4F086D9-5A53-0106-C75D-38D4810EA9BB}"/>
              </a:ext>
            </a:extLst>
          </p:cNvPr>
          <p:cNvSpPr/>
          <p:nvPr/>
        </p:nvSpPr>
        <p:spPr>
          <a:xfrm>
            <a:off x="4332605" y="1537918"/>
            <a:ext cx="3608315" cy="461210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6" name="Rectangle 5">
            <a:extLst>
              <a:ext uri="{FF2B5EF4-FFF2-40B4-BE49-F238E27FC236}">
                <a16:creationId xmlns:a16="http://schemas.microsoft.com/office/drawing/2014/main" id="{B840F9C3-E297-F917-753E-6230A79E230E}"/>
              </a:ext>
            </a:extLst>
          </p:cNvPr>
          <p:cNvSpPr/>
          <p:nvPr/>
        </p:nvSpPr>
        <p:spPr>
          <a:xfrm>
            <a:off x="8120792" y="1537917"/>
            <a:ext cx="3747833" cy="461210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3142462402"/>
      </p:ext>
    </p:extLst>
  </p:cSld>
  <p:clrMapOvr>
    <a:masterClrMapping/>
  </p:clrMapOvr>
  <mc:AlternateContent xmlns:mc="http://schemas.openxmlformats.org/markup-compatibility/2006" xmlns:p14="http://schemas.microsoft.com/office/powerpoint/2010/main">
    <mc:Choice Requires="p14">
      <p:transition spd="slow" p14:dur="2000" advTm="63335"/>
    </mc:Choice>
    <mc:Fallback xmlns="">
      <p:transition spd="slow" advTm="633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Graphic spid="34" grpId="0">
        <p:bldAsOne/>
      </p:bldGraphic>
      <p:bldGraphic spid="37" grpId="0">
        <p:bldAsOne/>
      </p:bldGraphic>
      <p:bldGraphic spid="40"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
</p:tagLst>
</file>

<file path=ppt/tags/tag10.xml><?xml version="1.0" encoding="utf-8"?>
<p:tagLst xmlns:a="http://schemas.openxmlformats.org/drawingml/2006/main" xmlns:r="http://schemas.openxmlformats.org/officeDocument/2006/relationships" xmlns:p="http://schemas.openxmlformats.org/presentationml/2006/main">
  <p:tag name="TIMING" val="|1|0.7"/>
</p:tagLst>
</file>

<file path=ppt/tags/tag11.xml><?xml version="1.0" encoding="utf-8"?>
<p:tagLst xmlns:a="http://schemas.openxmlformats.org/drawingml/2006/main" xmlns:r="http://schemas.openxmlformats.org/officeDocument/2006/relationships" xmlns:p="http://schemas.openxmlformats.org/presentationml/2006/main">
  <p:tag name="TIMING" val="|10.5"/>
</p:tagLst>
</file>

<file path=ppt/tags/tag12.xml><?xml version="1.0" encoding="utf-8"?>
<p:tagLst xmlns:a="http://schemas.openxmlformats.org/drawingml/2006/main" xmlns:r="http://schemas.openxmlformats.org/officeDocument/2006/relationships" xmlns:p="http://schemas.openxmlformats.org/presentationml/2006/main">
  <p:tag name="TIMING" val="|0.9|0.8|27.3|1.2"/>
</p:tagLst>
</file>

<file path=ppt/tags/tag13.xml><?xml version="1.0" encoding="utf-8"?>
<p:tagLst xmlns:a="http://schemas.openxmlformats.org/drawingml/2006/main" xmlns:r="http://schemas.openxmlformats.org/officeDocument/2006/relationships" xmlns:p="http://schemas.openxmlformats.org/presentationml/2006/main">
  <p:tag name="TIMING" val="|0.7|1|0.6|0.7|0.7|0.7|2.3"/>
</p:tagLst>
</file>

<file path=ppt/tags/tag14.xml><?xml version="1.0" encoding="utf-8"?>
<p:tagLst xmlns:a="http://schemas.openxmlformats.org/drawingml/2006/main" xmlns:r="http://schemas.openxmlformats.org/officeDocument/2006/relationships" xmlns:p="http://schemas.openxmlformats.org/presentationml/2006/main">
  <p:tag name="TIMING" val="|0.7|0.5|0.8|0.4|0.4|0.4|0.8"/>
</p:tagLst>
</file>

<file path=ppt/tags/tag15.xml><?xml version="1.0" encoding="utf-8"?>
<p:tagLst xmlns:a="http://schemas.openxmlformats.org/drawingml/2006/main" xmlns:r="http://schemas.openxmlformats.org/officeDocument/2006/relationships" xmlns:p="http://schemas.openxmlformats.org/presentationml/2006/main">
  <p:tag name="TIMING" val="|7.5|0.6|0.3|0.6"/>
</p:tagLst>
</file>

<file path=ppt/tags/tag16.xml><?xml version="1.0" encoding="utf-8"?>
<p:tagLst xmlns:a="http://schemas.openxmlformats.org/drawingml/2006/main" xmlns:r="http://schemas.openxmlformats.org/officeDocument/2006/relationships" xmlns:p="http://schemas.openxmlformats.org/presentationml/2006/main">
  <p:tag name="TIMING" val="|17.9"/>
</p:tagLst>
</file>

<file path=ppt/tags/tag17.xml><?xml version="1.0" encoding="utf-8"?>
<p:tagLst xmlns:a="http://schemas.openxmlformats.org/drawingml/2006/main" xmlns:r="http://schemas.openxmlformats.org/officeDocument/2006/relationships" xmlns:p="http://schemas.openxmlformats.org/presentationml/2006/main">
  <p:tag name="TIMING" val="|0.7"/>
</p:tagLst>
</file>

<file path=ppt/tags/tag18.xml><?xml version="1.0" encoding="utf-8"?>
<p:tagLst xmlns:a="http://schemas.openxmlformats.org/drawingml/2006/main" xmlns:r="http://schemas.openxmlformats.org/officeDocument/2006/relationships" xmlns:p="http://schemas.openxmlformats.org/presentationml/2006/main">
  <p:tag name="TIMING" val="|0.8"/>
</p:tagLst>
</file>

<file path=ppt/tags/tag19.xml><?xml version="1.0" encoding="utf-8"?>
<p:tagLst xmlns:a="http://schemas.openxmlformats.org/drawingml/2006/main" xmlns:r="http://schemas.openxmlformats.org/officeDocument/2006/relationships" xmlns:p="http://schemas.openxmlformats.org/presentationml/2006/main">
  <p:tag name="TIMING" val="|0.8"/>
</p:tagLst>
</file>

<file path=ppt/tags/tag2.xml><?xml version="1.0" encoding="utf-8"?>
<p:tagLst xmlns:a="http://schemas.openxmlformats.org/drawingml/2006/main" xmlns:r="http://schemas.openxmlformats.org/officeDocument/2006/relationships" xmlns:p="http://schemas.openxmlformats.org/presentationml/2006/main">
  <p:tag name="TIMING" val="|1.8|7.3|8.7|3.7|4.7|9.2"/>
</p:tagLst>
</file>

<file path=ppt/tags/tag20.xml><?xml version="1.0" encoding="utf-8"?>
<p:tagLst xmlns:a="http://schemas.openxmlformats.org/drawingml/2006/main" xmlns:r="http://schemas.openxmlformats.org/officeDocument/2006/relationships" xmlns:p="http://schemas.openxmlformats.org/presentationml/2006/main">
  <p:tag name="TIMING" val="|1|4.5|28"/>
</p:tagLst>
</file>

<file path=ppt/tags/tag21.xml><?xml version="1.0" encoding="utf-8"?>
<p:tagLst xmlns:a="http://schemas.openxmlformats.org/drawingml/2006/main" xmlns:r="http://schemas.openxmlformats.org/officeDocument/2006/relationships" xmlns:p="http://schemas.openxmlformats.org/presentationml/2006/main">
  <p:tag name="TIMING" val="|1"/>
</p:tagLst>
</file>

<file path=ppt/tags/tag22.xml><?xml version="1.0" encoding="utf-8"?>
<p:tagLst xmlns:a="http://schemas.openxmlformats.org/drawingml/2006/main" xmlns:r="http://schemas.openxmlformats.org/officeDocument/2006/relationships" xmlns:p="http://schemas.openxmlformats.org/presentationml/2006/main">
  <p:tag name="TIMING" val="|0.6|12.2"/>
</p:tagLst>
</file>

<file path=ppt/tags/tag23.xml><?xml version="1.0" encoding="utf-8"?>
<p:tagLst xmlns:a="http://schemas.openxmlformats.org/drawingml/2006/main" xmlns:r="http://schemas.openxmlformats.org/officeDocument/2006/relationships" xmlns:p="http://schemas.openxmlformats.org/presentationml/2006/main">
  <p:tag name="TIMING" val="|3.3|0.9|1.1|0.8|6.2|5.9|0.5|1.3|0.6|7.4|10.2|0.5|1.1|0.7|3.3|9.2|0.5|0.6|0.6|3.7"/>
</p:tagLst>
</file>

<file path=ppt/tags/tag24.xml><?xml version="1.0" encoding="utf-8"?>
<p:tagLst xmlns:a="http://schemas.openxmlformats.org/drawingml/2006/main" xmlns:r="http://schemas.openxmlformats.org/officeDocument/2006/relationships" xmlns:p="http://schemas.openxmlformats.org/presentationml/2006/main">
  <p:tag name="TIMING" val="|3.5|0.8|0.9|1.5|4.1|8.3|0.5|0.5|0.6|7.7|6|0.7|0.6|0.8|0.6|23.2|0.8|0.6|0.8|4.6|9.3|0.3|0.7|0.6|0.4"/>
</p:tagLst>
</file>

<file path=ppt/tags/tag25.xml><?xml version="1.0" encoding="utf-8"?>
<p:tagLst xmlns:a="http://schemas.openxmlformats.org/drawingml/2006/main" xmlns:r="http://schemas.openxmlformats.org/officeDocument/2006/relationships" xmlns:p="http://schemas.openxmlformats.org/presentationml/2006/main">
  <p:tag name="TIMING" val="|1.1"/>
</p:tagLst>
</file>

<file path=ppt/tags/tag26.xml><?xml version="1.0" encoding="utf-8"?>
<p:tagLst xmlns:a="http://schemas.openxmlformats.org/drawingml/2006/main" xmlns:r="http://schemas.openxmlformats.org/officeDocument/2006/relationships" xmlns:p="http://schemas.openxmlformats.org/presentationml/2006/main">
  <p:tag name="TIMING" val="|0.2"/>
</p:tagLst>
</file>

<file path=ppt/tags/tag27.xml><?xml version="1.0" encoding="utf-8"?>
<p:tagLst xmlns:a="http://schemas.openxmlformats.org/drawingml/2006/main" xmlns:r="http://schemas.openxmlformats.org/officeDocument/2006/relationships" xmlns:p="http://schemas.openxmlformats.org/presentationml/2006/main">
  <p:tag name="TIMING" val="|4.9|2.3|3.5|2.1|1.4"/>
</p:tagLst>
</file>

<file path=ppt/tags/tag28.xml><?xml version="1.0" encoding="utf-8"?>
<p:tagLst xmlns:a="http://schemas.openxmlformats.org/drawingml/2006/main" xmlns:r="http://schemas.openxmlformats.org/officeDocument/2006/relationships" xmlns:p="http://schemas.openxmlformats.org/presentationml/2006/main">
  <p:tag name="TIMING" val="|2"/>
</p:tagLst>
</file>

<file path=ppt/tags/tag3.xml><?xml version="1.0" encoding="utf-8"?>
<p:tagLst xmlns:a="http://schemas.openxmlformats.org/drawingml/2006/main" xmlns:r="http://schemas.openxmlformats.org/officeDocument/2006/relationships" xmlns:p="http://schemas.openxmlformats.org/presentationml/2006/main">
  <p:tag name="TIMING" val="|2.4|5.5|5.2"/>
</p:tagLst>
</file>

<file path=ppt/tags/tag4.xml><?xml version="1.0" encoding="utf-8"?>
<p:tagLst xmlns:a="http://schemas.openxmlformats.org/drawingml/2006/main" xmlns:r="http://schemas.openxmlformats.org/officeDocument/2006/relationships" xmlns:p="http://schemas.openxmlformats.org/presentationml/2006/main">
  <p:tag name="TIMING" val="|0.9"/>
</p:tagLst>
</file>

<file path=ppt/tags/tag5.xml><?xml version="1.0" encoding="utf-8"?>
<p:tagLst xmlns:a="http://schemas.openxmlformats.org/drawingml/2006/main" xmlns:r="http://schemas.openxmlformats.org/officeDocument/2006/relationships" xmlns:p="http://schemas.openxmlformats.org/presentationml/2006/main">
  <p:tag name="TIMING" val="|1.5"/>
</p:tagLst>
</file>

<file path=ppt/tags/tag6.xml><?xml version="1.0" encoding="utf-8"?>
<p:tagLst xmlns:a="http://schemas.openxmlformats.org/drawingml/2006/main" xmlns:r="http://schemas.openxmlformats.org/officeDocument/2006/relationships" xmlns:p="http://schemas.openxmlformats.org/presentationml/2006/main">
  <p:tag name="TIMING" val="|2"/>
</p:tagLst>
</file>

<file path=ppt/tags/tag7.xml><?xml version="1.0" encoding="utf-8"?>
<p:tagLst xmlns:a="http://schemas.openxmlformats.org/drawingml/2006/main" xmlns:r="http://schemas.openxmlformats.org/officeDocument/2006/relationships" xmlns:p="http://schemas.openxmlformats.org/presentationml/2006/main">
  <p:tag name="TIMING" val="|1.2|0.8"/>
</p:tagLst>
</file>

<file path=ppt/tags/tag8.xml><?xml version="1.0" encoding="utf-8"?>
<p:tagLst xmlns:a="http://schemas.openxmlformats.org/drawingml/2006/main" xmlns:r="http://schemas.openxmlformats.org/officeDocument/2006/relationships" xmlns:p="http://schemas.openxmlformats.org/presentationml/2006/main">
  <p:tag name="TIMING" val="|13.7|2.7|6.1|2.7|5.8|1.3"/>
</p:tagLst>
</file>

<file path=ppt/tags/tag9.xml><?xml version="1.0" encoding="utf-8"?>
<p:tagLst xmlns:a="http://schemas.openxmlformats.org/drawingml/2006/main" xmlns:r="http://schemas.openxmlformats.org/officeDocument/2006/relationships" xmlns:p="http://schemas.openxmlformats.org/presentationml/2006/main">
  <p:tag name="TIMING" val="|1.4|0.6"/>
</p:tagLst>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3.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1935</TotalTime>
  <Words>3100</Words>
  <Application>Microsoft Office PowerPoint</Application>
  <PresentationFormat>Widescreen</PresentationFormat>
  <Paragraphs>442</Paragraphs>
  <Slides>32</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等线</vt:lpstr>
      <vt:lpstr>Abadi</vt:lpstr>
      <vt:lpstr>Arial</vt:lpstr>
      <vt:lpstr>Calibri</vt:lpstr>
      <vt:lpstr>Cambria</vt:lpstr>
      <vt:lpstr>Google Sans</vt:lpstr>
      <vt:lpstr>Posterama</vt:lpstr>
      <vt:lpstr>Posterama Text Black</vt:lpstr>
      <vt:lpstr>Posterama Text SemiBold</vt:lpstr>
      <vt:lpstr>Wingdings</vt:lpstr>
      <vt:lpstr>Office 主题​​</vt:lpstr>
      <vt:lpstr>Telangana Growth Analysis</vt:lpstr>
      <vt:lpstr>Content</vt:lpstr>
      <vt:lpstr>About Telangana</vt:lpstr>
      <vt:lpstr>Goals And Objective</vt:lpstr>
      <vt:lpstr>Preliminary Research</vt:lpstr>
      <vt:lpstr>How does the revenue generated from document registration vary across districts in Telangana? List down the top 5 districts that showed the highest document registration revenue growth between FY 2019 and 2022.</vt:lpstr>
      <vt:lpstr>How does the revenue generated from document registration compare to the revenue generated from e-stamp challans across districts? List down the top 5 districts where e-stamps revenue contributes significantly more to the revenue than the documents in FY 2022?</vt:lpstr>
      <vt:lpstr>Is there any alteration of e-Stamp challan count and document registration count pattern since the implementation of e-Stamp challan? If so, what suggestions would you propose to the government?</vt:lpstr>
      <vt:lpstr>Categorize districts into three segments based on their stamp registration revenue generation during the fiscal year 2021 to 2022.</vt:lpstr>
      <vt:lpstr>Investigate whether there is any correlation between vehicle sales and specific months or seasons in different districts. Are there any months or seasons that consistently show higher or lower sales rate, and if yes, what could be the driving factors? (Consider Fuel-Type category only)</vt:lpstr>
      <vt:lpstr>How does the distribution of vehicles vary by vehicle class (Motorcycle, Motorcar, Autorickshaw, Agriculture) across different districts? Are there any districts with a predominant preference for a specific vehicle class? Consider FY 2022 for analysis. </vt:lpstr>
      <vt:lpstr>PowerPoint Presentation</vt:lpstr>
      <vt:lpstr>List down the top 3 and bottom 3 districts that have shown the highest and lowest vehicle sales growth during FY 2022 compared to FY 2021? (Consider and compare categories: Petrol, Diesel and Electric)</vt:lpstr>
      <vt:lpstr>PowerPoint Presentation</vt:lpstr>
      <vt:lpstr>PowerPoint Presentation</vt:lpstr>
      <vt:lpstr>List down the top 5 sectors that have witnessed the most significant investments in FY 2022.</vt:lpstr>
      <vt:lpstr>List down the top 3 districts that have attracted the most significant sector investment during FY 2019 to 2022? What factors could have led to the substantial investments in these particular districts?</vt:lpstr>
      <vt:lpstr>Is there any relationship between district investments, vehicles sales and stamps revenue within the same district between FY 2021 and 2022?</vt:lpstr>
      <vt:lpstr>PowerPoint Presentation</vt:lpstr>
      <vt:lpstr>Are there any particular sectors that have shown substantial investment in multiple districts between FY 2021 and 2022?</vt:lpstr>
      <vt:lpstr>Can we identify any seasonal patterns or cyclicality in the investment trends for specific sectors? Do certain sectors experience higher investments during particular months?</vt:lpstr>
      <vt:lpstr>PowerPoint Presentation</vt:lpstr>
      <vt:lpstr>Secondary Research</vt:lpstr>
      <vt:lpstr>What are the top 5 districts to buy commercial properties in Telangana? Justify your answer. </vt:lpstr>
      <vt:lpstr>What are the specific locational advantages of the top 5 districts for commercial property investment?</vt:lpstr>
      <vt:lpstr>What significant policies or initiatives were put into effect to enhance economic growth, investments, and employment in Telangana by the current government? Can we quantify the impact of these policies using available data?</vt:lpstr>
      <vt:lpstr>What are the key drivers of economic growth in Telangana?</vt:lpstr>
      <vt:lpstr>What are the challenges to sustained growth in Telangana?</vt:lpstr>
      <vt:lpstr>Insights:</vt:lpstr>
      <vt:lpstr>Recommendations:</vt:lpstr>
      <vt:lpstr>How can these insights and recommendations be implemented?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Telangana Growth Analysis</dc:title>
  <dc:creator>singlashubham1206@outlook.com</dc:creator>
  <cp:lastModifiedBy>singlashubham1206@outlook.com</cp:lastModifiedBy>
  <cp:revision>36</cp:revision>
  <dcterms:created xsi:type="dcterms:W3CDTF">2023-08-20T11:40:14Z</dcterms:created>
  <dcterms:modified xsi:type="dcterms:W3CDTF">2023-09-01T07:19:41Z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