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3" r:id="rId9"/>
    <p:sldId id="263" r:id="rId10"/>
    <p:sldId id="272" r:id="rId11"/>
    <p:sldId id="264" r:id="rId12"/>
    <p:sldId id="265" r:id="rId13"/>
    <p:sldId id="266" r:id="rId14"/>
    <p:sldId id="267" r:id="rId15"/>
    <p:sldId id="268" r:id="rId16"/>
    <p:sldId id="271" r:id="rId17"/>
    <p:sldId id="270" r:id="rId18"/>
    <p:sldId id="269" r:id="rId1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69850" algn="l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69850" algn="l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69850" algn="l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69850" algn="l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69850" algn="l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69850" algn="l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69850" algn="l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69850" algn="l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69850" algn="l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7298474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906163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7373054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4750513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6190412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6588633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4347006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8561066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346895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412964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9790673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8655871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3047764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4616734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4186230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3546949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625441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SzPts val="1400"/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SzPts val="1400"/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SzPts val="1400"/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SzPts val="1400"/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SzPts val="1400"/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SzPts val="1400"/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76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IN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IN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SzPts val="1400"/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SzPts val="1400"/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SzPts val="1400"/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SzPts val="1400"/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SzPts val="1400"/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SzPts val="1400"/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76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IN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IN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SzPts val="1400"/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SzPts val="1400"/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SzPts val="1400"/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SzPts val="1400"/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SzPts val="1400"/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SzPts val="1400"/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76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IN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IN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SzPts val="1400"/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SzPts val="1400"/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SzPts val="1400"/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SzPts val="1400"/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SzPts val="1400"/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SzPts val="1400"/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76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IN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IN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SzPts val="1400"/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SzPts val="1400"/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SzPts val="1400"/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SzPts val="1400"/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SzPts val="1400"/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SzPts val="1400"/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76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IN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IN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SzPts val="1400"/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SzPts val="1400"/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SzPts val="1400"/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SzPts val="1400"/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SzPts val="1400"/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SzPts val="1400"/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76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IN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IN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76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IN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IN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SzPts val="1400"/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SzPts val="1400"/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SzPts val="1400"/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SzPts val="1400"/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SzPts val="1400"/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SzPts val="1400"/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177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127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76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IN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IN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SzPts val="1400"/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SzPts val="1400"/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SzPts val="1400"/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SzPts val="1400"/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SzPts val="1400"/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SzPts val="1400"/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76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IN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IN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SzPts val="1400"/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SzPts val="1400"/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SzPts val="1400"/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SzPts val="1400"/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SzPts val="1400"/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SzPts val="1400"/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76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IN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IN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2">
            <a:alphaModFix/>
          </a:blip>
          <a:stretch>
            <a:fillRect t="-79992" b="-91990"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SzPts val="1400"/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SzPts val="1400"/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SzPts val="1400"/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SzPts val="1400"/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SzPts val="1400"/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SzPts val="1400"/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76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IN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IN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6F9FC"/>
            </a:gs>
            <a:gs pos="74000">
              <a:srgbClr val="B3D1EC"/>
            </a:gs>
            <a:gs pos="83000">
              <a:srgbClr val="B3D1EC"/>
            </a:gs>
            <a:gs pos="100000">
              <a:srgbClr val="CCE0F2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30417" y="-963325"/>
            <a:ext cx="8325739" cy="9418319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8831736" y="3396679"/>
            <a:ext cx="3137700" cy="3238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177800" marR="0" lvl="0" indent="-17780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IN" b="0" i="0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0501_16:</a:t>
            </a:r>
            <a:endParaRPr lang="en-IN" sz="2400" b="0" i="0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7800" marR="0" lvl="0" indent="-17780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IN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Ajinkya</a:t>
            </a:r>
            <a:r>
              <a:rPr lang="en-IN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Gutti</a:t>
            </a:r>
            <a:endParaRPr lang="en-IN"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7800" marR="0" lvl="0" indent="-17780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IN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Hetu</a:t>
            </a:r>
            <a:r>
              <a:rPr lang="en-IN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Shah</a:t>
            </a:r>
          </a:p>
          <a:p>
            <a:pPr marL="177800" marR="0" lvl="0" indent="-17780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IN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Rashi</a:t>
            </a:r>
            <a:r>
              <a:rPr lang="en-IN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Tandon</a:t>
            </a:r>
            <a:endParaRPr lang="en-IN"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7800" marR="0" lvl="0" indent="-17780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IN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Sragdhara</a:t>
            </a:r>
            <a:r>
              <a:rPr lang="en-IN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Pattanaik</a:t>
            </a:r>
            <a:endParaRPr lang="en-IN"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7800" marR="0" lvl="0" indent="-17780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IN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Vrushal</a:t>
            </a:r>
            <a:r>
              <a:rPr lang="en-IN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Kamtikar</a:t>
            </a:r>
            <a:endParaRPr lang="en-IN"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6985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 dirty="0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   (13</a:t>
            </a:r>
            <a:r>
              <a:rPr lang="en-IN" sz="1800" baseline="30000" dirty="0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th</a:t>
            </a:r>
            <a:r>
              <a:rPr lang="en-IN" sz="1800" dirty="0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 Dec 2017)</a:t>
            </a:r>
          </a:p>
          <a:p>
            <a:pPr marL="177800" marR="0" lvl="0" indent="-177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000" dirty="0"/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6F9FC"/>
            </a:gs>
            <a:gs pos="74000">
              <a:srgbClr val="B3D1EC"/>
            </a:gs>
            <a:gs pos="83000">
              <a:srgbClr val="B3D1EC"/>
            </a:gs>
            <a:gs pos="100000">
              <a:srgbClr val="CCE0F2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Shape 132"/>
          <p:cNvPicPr preferRelativeResize="0"/>
          <p:nvPr/>
        </p:nvPicPr>
        <p:blipFill rotWithShape="1">
          <a:blip r:embed="rId3">
            <a:alphaModFix/>
          </a:blip>
          <a:srcRect l="3026" t="17100" r="9751" b="27142"/>
          <a:stretch/>
        </p:blipFill>
        <p:spPr>
          <a:xfrm>
            <a:off x="10264239" y="5064082"/>
            <a:ext cx="1729839" cy="160985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Shape 133"/>
          <p:cNvSpPr txBox="1"/>
          <p:nvPr/>
        </p:nvSpPr>
        <p:spPr>
          <a:xfrm>
            <a:off x="0" y="67377"/>
            <a:ext cx="8037095" cy="67590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3200"/>
              <a:buFont typeface="Calibri"/>
              <a:buNone/>
            </a:pPr>
            <a:r>
              <a:rPr lang="en-IN" sz="3200" b="0" i="0" u="none" strike="noStrike" cap="none" dirty="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Business Transaction 1 (contd.)</a:t>
            </a:r>
            <a:r>
              <a:rPr lang="en-IN" sz="1800" b="0" i="0" u="none" strike="noStrike" cap="none" dirty="0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37" y="728662"/>
            <a:ext cx="9471209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048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EAF6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Shape 139"/>
          <p:cNvPicPr preferRelativeResize="0"/>
          <p:nvPr/>
        </p:nvPicPr>
        <p:blipFill rotWithShape="1">
          <a:blip r:embed="rId3">
            <a:alphaModFix/>
          </a:blip>
          <a:srcRect l="3026" t="17100" r="9751" b="27142"/>
          <a:stretch/>
        </p:blipFill>
        <p:spPr>
          <a:xfrm>
            <a:off x="10264239" y="5064082"/>
            <a:ext cx="1729839" cy="1609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Shape 140"/>
          <p:cNvSpPr txBox="1"/>
          <p:nvPr/>
        </p:nvSpPr>
        <p:spPr>
          <a:xfrm>
            <a:off x="0" y="91440"/>
            <a:ext cx="5415183" cy="65183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3200"/>
              <a:buFont typeface="Calibri"/>
              <a:buNone/>
            </a:pPr>
            <a:r>
              <a:rPr lang="en-IN" sz="32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Business Transaction 2</a:t>
            </a:r>
          </a:p>
        </p:txBody>
      </p:sp>
      <p:sp>
        <p:nvSpPr>
          <p:cNvPr id="141" name="Shape 141"/>
          <p:cNvSpPr/>
          <p:nvPr/>
        </p:nvSpPr>
        <p:spPr>
          <a:xfrm>
            <a:off x="2428246" y="-60960"/>
            <a:ext cx="7467594" cy="6719077"/>
          </a:xfrm>
          <a:prstGeom prst="ellipse">
            <a:avLst/>
          </a:prstGeom>
          <a:solidFill>
            <a:srgbClr val="9CC2E5"/>
          </a:solidFill>
          <a:ln w="25400" cap="flat" cmpd="sng">
            <a:solidFill>
              <a:srgbClr val="42719B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69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IN" sz="21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are the </a:t>
            </a:r>
            <a:r>
              <a:rPr lang="en-IN" sz="21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 10 for </a:t>
            </a:r>
            <a:r>
              <a:rPr lang="en-IN" sz="21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MBA</a:t>
            </a:r>
            <a:r>
              <a:rPr lang="en-IN" sz="2100" b="1" dirty="0"/>
              <a:t> </a:t>
            </a:r>
            <a:r>
              <a:rPr lang="en-IN" sz="21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according to Journal ‘Poets &amp; Quants’ </a:t>
            </a:r>
            <a:r>
              <a:rPr lang="en-IN" sz="21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IN" sz="21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</a:t>
            </a:r>
            <a:r>
              <a:rPr lang="en-IN" sz="21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lang="en-IN" sz="21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ear 2016?</a:t>
            </a:r>
          </a:p>
          <a:p>
            <a:pPr marL="0" marR="0" lvl="0" indent="-69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 lang="en-IN" sz="21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5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SELECT TOP 10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pr.ranking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u.univName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l.ctyName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l.ctyState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pr.pgmId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j.journalName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pr.yearNumber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5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FROM [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dbo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].[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CollegePool.PublishedRankings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]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JOIN [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dbo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].[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CollegePool.University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] u</a:t>
            </a:r>
          </a:p>
          <a:p>
            <a:pPr lvl="5"/>
            <a:r>
              <a:rPr lang="sv-SE" sz="2000" dirty="0">
                <a:latin typeface="Calibri" panose="020F0502020204030204" pitchFamily="34" charset="0"/>
                <a:cs typeface="Calibri" panose="020F0502020204030204" pitchFamily="34" charset="0"/>
              </a:rPr>
              <a:t>ON pr.univId = u.univId </a:t>
            </a:r>
          </a:p>
          <a:p>
            <a:pPr lvl="5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JOIN [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dbo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].[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CollegePool.Location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] l</a:t>
            </a:r>
          </a:p>
          <a:p>
            <a:pPr lvl="5"/>
            <a:r>
              <a:rPr lang="fi-FI" sz="2000" dirty="0">
                <a:latin typeface="Calibri" panose="020F0502020204030204" pitchFamily="34" charset="0"/>
                <a:cs typeface="Calibri" panose="020F0502020204030204" pitchFamily="34" charset="0"/>
              </a:rPr>
              <a:t>ON u.ctyId = l.ctyId</a:t>
            </a:r>
          </a:p>
          <a:p>
            <a:pPr lvl="5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JOIN [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dbo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].[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CollegePool.Journal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] j</a:t>
            </a:r>
          </a:p>
          <a:p>
            <a:pPr lvl="5"/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ON </a:t>
            </a:r>
            <a:r>
              <a:rPr lang="fr-F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pr.journalId</a:t>
            </a:r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fr-F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j.journalId</a:t>
            </a:r>
            <a:endParaRPr lang="fr-F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5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WHERE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pr.pgmId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'MBA' </a:t>
            </a:r>
          </a:p>
          <a:p>
            <a:pPr lvl="5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j.journalName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'Poets &amp; Quants' </a:t>
            </a:r>
          </a:p>
          <a:p>
            <a:pPr lvl="5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pr.yearNumber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2016</a:t>
            </a:r>
          </a:p>
          <a:p>
            <a:pPr lvl="5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ORDER BY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pr.ranking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ASC</a:t>
            </a:r>
            <a:r>
              <a:rPr lang="en-I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137160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6F9FC"/>
            </a:gs>
            <a:gs pos="74000">
              <a:srgbClr val="B3D1EC"/>
            </a:gs>
            <a:gs pos="83000">
              <a:srgbClr val="B3D1EC"/>
            </a:gs>
            <a:gs pos="100000">
              <a:srgbClr val="CCE0F2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Shape 146"/>
          <p:cNvPicPr preferRelativeResize="0"/>
          <p:nvPr/>
        </p:nvPicPr>
        <p:blipFill rotWithShape="1">
          <a:blip r:embed="rId3">
            <a:alphaModFix/>
          </a:blip>
          <a:srcRect l="3026" t="17100" r="9751" b="27142"/>
          <a:stretch/>
        </p:blipFill>
        <p:spPr>
          <a:xfrm>
            <a:off x="10264239" y="5064082"/>
            <a:ext cx="1729839" cy="1609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Shape 147"/>
          <p:cNvSpPr txBox="1"/>
          <p:nvPr/>
        </p:nvSpPr>
        <p:spPr>
          <a:xfrm>
            <a:off x="296883" y="158579"/>
            <a:ext cx="9511260" cy="584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3200"/>
              <a:buFont typeface="Calibri"/>
              <a:buNone/>
            </a:pPr>
            <a:r>
              <a:rPr lang="en-IN" sz="3200" b="0" i="0" u="none" strike="noStrike" cap="none" dirty="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Business Transaction 2 (contd.)</a:t>
            </a:r>
            <a:r>
              <a:rPr lang="en-IN" sz="1800" b="0" i="0" u="none" strike="noStrike" cap="none" dirty="0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1229E74-15EF-455D-88F3-A1C0A9C94F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923" y="743279"/>
            <a:ext cx="9921438" cy="566603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EAF6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Shape 153"/>
          <p:cNvPicPr preferRelativeResize="0"/>
          <p:nvPr/>
        </p:nvPicPr>
        <p:blipFill rotWithShape="1">
          <a:blip r:embed="rId3">
            <a:alphaModFix/>
          </a:blip>
          <a:srcRect l="3026" t="17100" r="9751" b="27142"/>
          <a:stretch/>
        </p:blipFill>
        <p:spPr>
          <a:xfrm>
            <a:off x="10264239" y="5064082"/>
            <a:ext cx="1729839" cy="160985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Shape 154"/>
          <p:cNvSpPr txBox="1"/>
          <p:nvPr/>
        </p:nvSpPr>
        <p:spPr>
          <a:xfrm>
            <a:off x="0" y="0"/>
            <a:ext cx="5118300" cy="584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3200"/>
              <a:buFont typeface="Calibri"/>
              <a:buNone/>
            </a:pPr>
            <a:r>
              <a:rPr lang="en-IN" sz="3200" b="0" i="0" u="none" strike="noStrike" cap="none" dirty="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Business Transaction 3</a:t>
            </a:r>
          </a:p>
          <a:p>
            <a:pPr marL="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/>
          <p:nvPr/>
        </p:nvSpPr>
        <p:spPr>
          <a:xfrm>
            <a:off x="505375" y="939225"/>
            <a:ext cx="11488800" cy="573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Shape 156"/>
          <p:cNvSpPr/>
          <p:nvPr/>
        </p:nvSpPr>
        <p:spPr>
          <a:xfrm>
            <a:off x="2156059" y="0"/>
            <a:ext cx="7315201" cy="6858000"/>
          </a:xfrm>
          <a:prstGeom prst="ellipse">
            <a:avLst/>
          </a:prstGeom>
          <a:solidFill>
            <a:srgbClr val="9CC2E5"/>
          </a:solidFill>
          <a:ln w="25400" cap="flat" cmpd="sng">
            <a:solidFill>
              <a:srgbClr val="42719B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14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2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14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IN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are the</a:t>
            </a:r>
            <a:r>
              <a:rPr lang="en-IN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top MBA Universities according to ‘U.S. News’ and the Cities they are situated in for 6 popular States- </a:t>
            </a:r>
          </a:p>
          <a:p>
            <a:pPr marL="0" marR="0" lvl="0" indent="-114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IN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California, New </a:t>
            </a:r>
            <a:r>
              <a:rPr lang="en-IN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lang="en-IN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ork, Pennsylvania, Washington D.C., Georgia &amp; Texas</a:t>
            </a:r>
            <a:r>
              <a:rPr lang="en-IN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 </a:t>
            </a:r>
          </a:p>
          <a:p>
            <a:pPr marL="0" marR="0" lvl="0" indent="-114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SELECT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u.univName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l.ctyName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pr.ranking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FROM [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dbo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].[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CollegePool.PublishedRankings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]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JOIN [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dbo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].[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CollegePool.University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] u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ON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pr.univId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u.univId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JOIN [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dbo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].[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CollegePool.Location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] l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ON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u.ctyID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l.ctyId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WHERE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pgmId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'MBA' AND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ctyState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'CA' AND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pr.journalId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'J05'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ORDER BY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pr.ranking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ASC</a:t>
            </a:r>
            <a:endParaRPr lang="en-US" sz="2000" b="0" i="0" u="none" strike="noStrike" cap="none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137160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6F9FC"/>
            </a:gs>
            <a:gs pos="74000">
              <a:srgbClr val="B3D1EC"/>
            </a:gs>
            <a:gs pos="83000">
              <a:srgbClr val="B3D1EC"/>
            </a:gs>
            <a:gs pos="100000">
              <a:srgbClr val="CCE0F2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Shape 161"/>
          <p:cNvPicPr preferRelativeResize="0"/>
          <p:nvPr/>
        </p:nvPicPr>
        <p:blipFill rotWithShape="1">
          <a:blip r:embed="rId3">
            <a:alphaModFix/>
          </a:blip>
          <a:srcRect l="3026" t="17100" r="9751" b="27142"/>
          <a:stretch/>
        </p:blipFill>
        <p:spPr>
          <a:xfrm>
            <a:off x="10264239" y="5064082"/>
            <a:ext cx="1729839" cy="160985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Shape 162"/>
          <p:cNvSpPr txBox="1"/>
          <p:nvPr/>
        </p:nvSpPr>
        <p:spPr>
          <a:xfrm>
            <a:off x="296882" y="158579"/>
            <a:ext cx="8423605" cy="584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3200"/>
              <a:buFont typeface="Calibri"/>
              <a:buNone/>
            </a:pPr>
            <a:r>
              <a:rPr lang="en-IN" sz="3200" b="0" i="0" u="none" strike="noStrike" cap="none" dirty="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Business Transaction 3 (contd.)</a:t>
            </a:r>
            <a:r>
              <a:rPr lang="en-IN" sz="1800" b="0" i="0" u="none" strike="noStrike" cap="none" dirty="0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</p:txBody>
      </p:sp>
      <p:pic>
        <p:nvPicPr>
          <p:cNvPr id="5" name="Picture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449CA267-B22B-4AD8-8F44-1EBCAB75CF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117600"/>
            <a:ext cx="12192000" cy="521208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6F9FC"/>
            </a:gs>
            <a:gs pos="74000">
              <a:srgbClr val="B3D1EC"/>
            </a:gs>
            <a:gs pos="83000">
              <a:srgbClr val="B3D1EC"/>
            </a:gs>
            <a:gs pos="100000">
              <a:srgbClr val="CCE0F2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Shape 168"/>
          <p:cNvPicPr preferRelativeResize="0"/>
          <p:nvPr/>
        </p:nvPicPr>
        <p:blipFill rotWithShape="1">
          <a:blip r:embed="rId3">
            <a:alphaModFix/>
          </a:blip>
          <a:srcRect l="3026" t="17100" r="9751" b="27142"/>
          <a:stretch/>
        </p:blipFill>
        <p:spPr>
          <a:xfrm>
            <a:off x="10462161" y="5248150"/>
            <a:ext cx="1729839" cy="160985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Shape 169"/>
          <p:cNvSpPr txBox="1"/>
          <p:nvPr/>
        </p:nvSpPr>
        <p:spPr>
          <a:xfrm>
            <a:off x="296883" y="158579"/>
            <a:ext cx="7422578" cy="584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3200"/>
              <a:buFont typeface="Calibri"/>
              <a:buNone/>
            </a:pPr>
            <a:r>
              <a:rPr lang="en-IN" sz="3200" b="0" i="0" u="none" strike="noStrike" cap="none" dirty="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Business Transaction 3 (contd.) </a:t>
            </a:r>
            <a:r>
              <a:rPr lang="en-IN" sz="1800" b="0" i="0" u="none" strike="noStrike" cap="none" dirty="0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</p:txBody>
      </p:sp>
      <p:pic>
        <p:nvPicPr>
          <p:cNvPr id="170" name="Shape 17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3201" y="883920"/>
            <a:ext cx="9824720" cy="56204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407920" y="-62563"/>
            <a:ext cx="7193280" cy="69205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tx1"/>
                </a:solidFill>
                <a:latin typeface="Calibri" panose="020F0502020204030204" pitchFamily="34" charset="0"/>
              </a:rPr>
              <a:t>What are the top universities based on Rank from different Journals for Year 2017?</a:t>
            </a:r>
          </a:p>
          <a:p>
            <a:endParaRPr lang="en-IN" sz="2000" b="1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lvl="1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SELECT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u.univName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pr.ranking</a:t>
            </a: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 [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dbo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].[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CollegePool.PublishedRankings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JOIN [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dbo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].[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CollegePool.University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 u</a:t>
            </a:r>
          </a:p>
          <a:p>
            <a:pPr lvl="1"/>
            <a:r>
              <a:rPr lang="sv-SE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 pr.univId = u.univId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JOIN [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dbo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].[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CollegePool.Journal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 j</a:t>
            </a:r>
          </a:p>
          <a:p>
            <a:pPr lvl="1"/>
            <a:r>
              <a:rPr lang="fr-FR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 </a:t>
            </a:r>
            <a:r>
              <a:rPr lang="fr-FR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pr.journalId</a:t>
            </a:r>
            <a:r>
              <a:rPr lang="fr-FR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fr-FR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j.journalId</a:t>
            </a:r>
            <a:endParaRPr lang="fr-FR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WHERE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pgmId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'MBA' AND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journalName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'US News'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pr.yearNumber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2017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ORDER BY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pr.ranking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ASC</a:t>
            </a:r>
          </a:p>
          <a:p>
            <a:endParaRPr lang="en-IN" sz="20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81280"/>
            <a:ext cx="5466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</a:rPr>
              <a:t>Business Transaction 4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9625" t="-95396" r="133332" b="126479"/>
          <a:stretch/>
        </p:blipFill>
        <p:spPr>
          <a:xfrm>
            <a:off x="7386320" y="1463040"/>
            <a:ext cx="2113280" cy="2062480"/>
          </a:xfrm>
          <a:prstGeom prst="rect">
            <a:avLst/>
          </a:prstGeom>
        </p:spPr>
      </p:pic>
      <p:pic>
        <p:nvPicPr>
          <p:cNvPr id="8" name="Shape 168"/>
          <p:cNvPicPr preferRelativeResize="0"/>
          <p:nvPr/>
        </p:nvPicPr>
        <p:blipFill rotWithShape="1">
          <a:blip r:embed="rId2">
            <a:alphaModFix/>
          </a:blip>
          <a:srcRect l="3026" t="17100" r="9751" b="27142"/>
          <a:stretch/>
        </p:blipFill>
        <p:spPr>
          <a:xfrm>
            <a:off x="10380881" y="5146550"/>
            <a:ext cx="1729839" cy="1609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945003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571" y="1298503"/>
            <a:ext cx="10058400" cy="49799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1440" y="4646200"/>
            <a:ext cx="2281910" cy="322779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2400" y="264160"/>
            <a:ext cx="81060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Business Transaction 4 (contd.):</a:t>
            </a:r>
          </a:p>
        </p:txBody>
      </p:sp>
    </p:spTree>
    <p:extLst>
      <p:ext uri="{BB962C8B-B14F-4D97-AF65-F5344CB8AC3E}">
        <p14:creationId xmlns:p14="http://schemas.microsoft.com/office/powerpoint/2010/main" val="14892220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6F9FC"/>
            </a:gs>
            <a:gs pos="74000">
              <a:srgbClr val="B3D1EC"/>
            </a:gs>
            <a:gs pos="83000">
              <a:srgbClr val="B3D1EC"/>
            </a:gs>
            <a:gs pos="100000">
              <a:srgbClr val="CCE0F2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Shape 175"/>
          <p:cNvPicPr preferRelativeResize="0"/>
          <p:nvPr/>
        </p:nvPicPr>
        <p:blipFill rotWithShape="1">
          <a:blip r:embed="rId3">
            <a:alphaModFix/>
          </a:blip>
          <a:srcRect l="3026" t="17100" r="9751" b="27142"/>
          <a:stretch/>
        </p:blipFill>
        <p:spPr>
          <a:xfrm>
            <a:off x="9326880" y="4013200"/>
            <a:ext cx="2865120" cy="2681052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Shape 176"/>
          <p:cNvSpPr txBox="1"/>
          <p:nvPr/>
        </p:nvSpPr>
        <p:spPr>
          <a:xfrm>
            <a:off x="296883" y="158579"/>
            <a:ext cx="5118300" cy="584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Shape 177"/>
          <p:cNvSpPr txBox="1"/>
          <p:nvPr/>
        </p:nvSpPr>
        <p:spPr>
          <a:xfrm>
            <a:off x="1805855" y="743279"/>
            <a:ext cx="11488800" cy="573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137160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0" indent="-508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alibri"/>
              <a:buNone/>
            </a:pPr>
            <a:r>
              <a:rPr lang="en-IN" sz="8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 you!</a:t>
            </a:r>
          </a:p>
          <a:p>
            <a:pPr marL="1371600" marR="0" lvl="0" indent="-146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endParaRPr sz="2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/>
        </p:nvSpPr>
        <p:spPr>
          <a:xfrm>
            <a:off x="8009100" y="1174949"/>
            <a:ext cx="4182900" cy="4508100"/>
          </a:xfrm>
          <a:prstGeom prst="ellipse">
            <a:avLst/>
          </a:prstGeom>
          <a:solidFill>
            <a:srgbClr val="9CC2E5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460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None/>
            </a:pPr>
            <a:r>
              <a:rPr lang="en-IN"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Effectively helping students map career path in top  business programs like: </a:t>
            </a:r>
          </a:p>
          <a:p>
            <a:pPr marL="0" marR="0" lvl="0" indent="-1460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None/>
            </a:pPr>
            <a:r>
              <a:rPr lang="en-IN"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MBA</a:t>
            </a:r>
          </a:p>
          <a:p>
            <a:pPr marL="0" marR="0" lvl="0" indent="-1460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None/>
            </a:pPr>
            <a:r>
              <a:rPr lang="en-IN"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</a:t>
            </a:r>
          </a:p>
          <a:p>
            <a:pPr marL="0" marR="0" lvl="0" indent="-1460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None/>
            </a:pPr>
            <a:r>
              <a:rPr lang="en-IN"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MSBA</a:t>
            </a:r>
          </a:p>
        </p:txBody>
      </p:sp>
      <p:sp>
        <p:nvSpPr>
          <p:cNvPr id="91" name="Shape 91"/>
          <p:cNvSpPr>
            <a:spLocks noGrp="1"/>
          </p:cNvSpPr>
          <p:nvPr>
            <p:ph type="title"/>
          </p:nvPr>
        </p:nvSpPr>
        <p:spPr>
          <a:xfrm>
            <a:off x="-79225" y="838450"/>
            <a:ext cx="4824600" cy="4727400"/>
          </a:xfrm>
          <a:prstGeom prst="ellipse">
            <a:avLst/>
          </a:prstGeom>
          <a:solidFill>
            <a:srgbClr val="9CC2E5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016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n-IN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Relevant Information from the best of sources</a:t>
            </a: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b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U.S news</a:t>
            </a:r>
            <a:b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Bloomberg</a:t>
            </a:r>
            <a:b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Economist</a:t>
            </a:r>
            <a:b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Financial Times</a:t>
            </a:r>
            <a:b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Poets &amp; Quants</a:t>
            </a:r>
            <a:b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Master in Data Science</a:t>
            </a:r>
            <a:b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Best Masters</a:t>
            </a:r>
            <a:b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Higher Edu Blog</a:t>
            </a:r>
            <a:b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Kylsonwang Blog</a:t>
            </a:r>
            <a:b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topUniversities</a:t>
            </a:r>
            <a:b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 MBA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>
            <a:off x="0" y="678575"/>
            <a:ext cx="4776900" cy="5829000"/>
          </a:xfrm>
          <a:prstGeom prst="ellipse">
            <a:avLst/>
          </a:prstGeom>
          <a:solidFill>
            <a:srgbClr val="9CC2E5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en-IN" sz="21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Mission statement for the client:</a:t>
            </a:r>
          </a:p>
          <a:p>
            <a:pPr marL="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I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provide our prospective students with rankings and relevant information of US universities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I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major journals for the following programs – MBA, MS in Information Systems and MS in Business Analytics.</a:t>
            </a:r>
          </a:p>
        </p:txBody>
      </p:sp>
      <p:sp>
        <p:nvSpPr>
          <p:cNvPr id="97" name="Shape 97"/>
          <p:cNvSpPr/>
          <p:nvPr/>
        </p:nvSpPr>
        <p:spPr>
          <a:xfrm>
            <a:off x="7551800" y="678675"/>
            <a:ext cx="4545300" cy="5829000"/>
          </a:xfrm>
          <a:prstGeom prst="ellipse">
            <a:avLst/>
          </a:prstGeom>
          <a:solidFill>
            <a:srgbClr val="9CC2E5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IN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Mission objectives for the client: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Fair and valuable ranking information 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Offering a hassle-free experience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Average GRE, GMAT, GPA score of admitted students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Average fees and salary of graduates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Available in one place and just a few clicks away.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6F9FC"/>
            </a:gs>
            <a:gs pos="74000">
              <a:srgbClr val="B3D1EC"/>
            </a:gs>
            <a:gs pos="83000">
              <a:srgbClr val="B3D1EC"/>
            </a:gs>
            <a:gs pos="100000">
              <a:srgbClr val="CCE0F2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Shape 102"/>
          <p:cNvPicPr preferRelativeResize="0"/>
          <p:nvPr/>
        </p:nvPicPr>
        <p:blipFill rotWithShape="1">
          <a:blip r:embed="rId3">
            <a:alphaModFix/>
          </a:blip>
          <a:srcRect l="3028" t="17099" r="9751" b="27143"/>
          <a:stretch/>
        </p:blipFill>
        <p:spPr>
          <a:xfrm>
            <a:off x="10264239" y="5064082"/>
            <a:ext cx="1729839" cy="1609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Shape 103"/>
          <p:cNvSpPr txBox="1"/>
          <p:nvPr/>
        </p:nvSpPr>
        <p:spPr>
          <a:xfrm>
            <a:off x="0" y="158579"/>
            <a:ext cx="9028497" cy="5847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3200"/>
              <a:buFont typeface="Calibri"/>
              <a:buNone/>
            </a:pPr>
            <a:r>
              <a:rPr lang="en-IN" sz="3200" dirty="0">
                <a:solidFill>
                  <a:srgbClr val="1E4E79"/>
                </a:solidFill>
                <a:latin typeface="Calibri"/>
                <a:sym typeface="Calibri"/>
              </a:rPr>
              <a:t>Conceptual Database design</a:t>
            </a:r>
            <a:r>
              <a:rPr lang="en-IN" sz="1800" b="0" i="0" u="none" strike="noStrike" cap="none" dirty="0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98156" y="266300"/>
            <a:ext cx="2242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ER DIAGRAM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042" y="1148979"/>
            <a:ext cx="6629624" cy="516653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EAF6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Shape 109"/>
          <p:cNvPicPr preferRelativeResize="0"/>
          <p:nvPr/>
        </p:nvPicPr>
        <p:blipFill rotWithShape="1">
          <a:blip r:embed="rId3">
            <a:alphaModFix/>
          </a:blip>
          <a:srcRect l="10156" t="16546" r="9376" b="28182"/>
          <a:stretch/>
        </p:blipFill>
        <p:spPr>
          <a:xfrm>
            <a:off x="10422576" y="5117208"/>
            <a:ext cx="1769424" cy="1740792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Shape 110"/>
          <p:cNvSpPr/>
          <p:nvPr/>
        </p:nvSpPr>
        <p:spPr>
          <a:xfrm>
            <a:off x="2326639" y="0"/>
            <a:ext cx="7541755" cy="6899565"/>
          </a:xfrm>
          <a:prstGeom prst="ellipse">
            <a:avLst/>
          </a:prstGeom>
          <a:solidFill>
            <a:srgbClr val="9CC2E5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sng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University (</a:t>
            </a:r>
            <a:r>
              <a:rPr lang="en-IN" sz="2400" b="1" i="0" u="sng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univId</a:t>
            </a:r>
            <a:r>
              <a:rPr lang="en-IN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IN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universityName</a:t>
            </a:r>
            <a:r>
              <a:rPr lang="en-IN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IN" sz="2400" b="0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ctyId</a:t>
            </a:r>
            <a:r>
              <a:rPr lang="en-IN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Location (</a:t>
            </a:r>
            <a:r>
              <a:rPr lang="en-IN" sz="2400" b="1" i="0" u="sng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ctyId</a:t>
            </a:r>
            <a:r>
              <a:rPr lang="en-IN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IN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ctyName</a:t>
            </a:r>
            <a:r>
              <a:rPr lang="en-IN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IN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ctyState</a:t>
            </a:r>
            <a:r>
              <a:rPr lang="en-IN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 (</a:t>
            </a:r>
            <a:r>
              <a:rPr lang="en-IN" sz="2400" b="1" i="0" u="sng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pgmId</a:t>
            </a:r>
            <a:r>
              <a:rPr lang="en-IN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IN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pgmName</a:t>
            </a:r>
            <a:r>
              <a:rPr lang="en-IN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Journal (</a:t>
            </a:r>
            <a:r>
              <a:rPr lang="en-IN" sz="2400" b="1" i="0" u="sng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journalId</a:t>
            </a:r>
            <a:r>
              <a:rPr lang="en-IN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IN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journalName</a:t>
            </a:r>
            <a:r>
              <a:rPr lang="en-IN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342900" lvl="0" indent="-342900"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PublishedRankings</a:t>
            </a:r>
            <a:r>
              <a:rPr lang="en-IN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-IN" sz="2400" b="1" i="1" u="sng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universityId</a:t>
            </a:r>
            <a:r>
              <a:rPr lang="en-IN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IN" sz="2400" b="1" i="1" u="sng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programId</a:t>
            </a:r>
            <a:r>
              <a:rPr lang="en-IN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IN" sz="2400" b="1" i="1" u="sng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journalId</a:t>
            </a:r>
            <a:r>
              <a:rPr lang="en-IN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IN" sz="2400" b="1" u="sng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yearNumber</a:t>
            </a:r>
            <a:r>
              <a:rPr lang="en-I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ranking)</a:t>
            </a:r>
            <a:endParaRPr lang="en-IN"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CourseDetails</a:t>
            </a:r>
            <a:r>
              <a:rPr lang="en-IN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-IN" sz="2400" b="1" i="1" u="sng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universityId</a:t>
            </a:r>
            <a:r>
              <a:rPr lang="en-IN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IN" sz="2400" b="1" i="1" u="sng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programId</a:t>
            </a:r>
            <a:r>
              <a:rPr lang="en-IN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 </a:t>
            </a:r>
            <a:r>
              <a:rPr lang="en-IN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tuitionFee</a:t>
            </a:r>
            <a:r>
              <a:rPr lang="en-IN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IN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avgJobSalary</a:t>
            </a:r>
            <a:r>
              <a:rPr lang="en-IN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IN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acceptanceRate</a:t>
            </a:r>
            <a:r>
              <a:rPr lang="en-IN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IN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avgGREScore</a:t>
            </a:r>
            <a:r>
              <a:rPr lang="en-IN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avgGMATScore, </a:t>
            </a:r>
            <a:r>
              <a:rPr lang="en-IN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avgGPA</a:t>
            </a:r>
            <a:r>
              <a:rPr lang="en-IN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111" name="Shape 111"/>
          <p:cNvSpPr txBox="1"/>
          <p:nvPr/>
        </p:nvSpPr>
        <p:spPr>
          <a:xfrm>
            <a:off x="-103575" y="132080"/>
            <a:ext cx="4392000" cy="64008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IN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3200" b="0" i="0" u="none" strike="noStrike" cap="none" dirty="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Logical Database Design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367300" y="447188"/>
            <a:ext cx="11014698" cy="603429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br>
              <a:rPr lang="en-IN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IN"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Shape 117"/>
          <p:cNvSpPr/>
          <p:nvPr/>
        </p:nvSpPr>
        <p:spPr>
          <a:xfrm>
            <a:off x="7172696" y="822825"/>
            <a:ext cx="5019300" cy="5503800"/>
          </a:xfrm>
          <a:prstGeom prst="ellipse">
            <a:avLst/>
          </a:prstGeom>
          <a:solidFill>
            <a:srgbClr val="9CC2E5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</a:t>
            </a:r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 [CollegePool.University]</a:t>
            </a:r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univId VARCHAR(10) NOT NULL,</a:t>
            </a:r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univName CHAR(55) NOT NULL,</a:t>
            </a:r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ctyId VARCHAR(10),</a:t>
            </a:r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CONSTRAINT pk_University_univID PRIMARY KEY (univID),</a:t>
            </a:r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CONSTRAINT fk_Location_cityID FOREIGN KEY (ctyID) </a:t>
            </a:r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REFERENCES [CollegePool.Location] (ctyID)</a:t>
            </a:r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DELETE NO ACTION ON UPDATE CASCADE </a:t>
            </a:r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);</a:t>
            </a:r>
          </a:p>
        </p:txBody>
      </p:sp>
      <p:sp>
        <p:nvSpPr>
          <p:cNvPr id="118" name="Shape 118"/>
          <p:cNvSpPr/>
          <p:nvPr/>
        </p:nvSpPr>
        <p:spPr>
          <a:xfrm>
            <a:off x="-1" y="1015341"/>
            <a:ext cx="4667003" cy="5466141"/>
          </a:xfrm>
          <a:prstGeom prst="ellipse">
            <a:avLst/>
          </a:prstGeom>
          <a:solidFill>
            <a:srgbClr val="9CC2E5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TABLE[CollegePool.Location]</a:t>
            </a:r>
          </a:p>
          <a:p>
            <a:pPr marL="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</a:p>
          <a:p>
            <a:pPr marL="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ctyId VARCHAR(10) NOT NULL,</a:t>
            </a:r>
          </a:p>
          <a:p>
            <a:pPr marL="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ctyName CHAR(15),</a:t>
            </a:r>
          </a:p>
          <a:p>
            <a:pPr marL="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ctyState CHAR(15)</a:t>
            </a:r>
          </a:p>
          <a:p>
            <a:pPr marL="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CONSTRAINT pk_Location_cityID PRIMARY KEY (ctyID)</a:t>
            </a:r>
          </a:p>
          <a:p>
            <a:pPr marL="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);</a:t>
            </a:r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br>
              <a:rPr lang="en-IN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IN"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Shape 119"/>
          <p:cNvSpPr txBox="1"/>
          <p:nvPr/>
        </p:nvSpPr>
        <p:spPr>
          <a:xfrm>
            <a:off x="4509602" y="667968"/>
            <a:ext cx="3022500" cy="142565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03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3200"/>
              <a:buFont typeface="Calibri"/>
              <a:buNone/>
            </a:pPr>
            <a:r>
              <a:rPr lang="en-IN" sz="3200" b="1" dirty="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PHYSICAL DATABASE DESIGN</a:t>
            </a:r>
            <a:endParaRPr lang="en-IN" sz="3200" b="1" i="0" u="none" strike="noStrike" cap="none" dirty="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EAF6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Shape 124"/>
          <p:cNvPicPr preferRelativeResize="0"/>
          <p:nvPr/>
        </p:nvPicPr>
        <p:blipFill rotWithShape="1">
          <a:blip r:embed="rId3">
            <a:alphaModFix/>
          </a:blip>
          <a:srcRect l="3026" t="17100" r="9751" b="27142"/>
          <a:stretch/>
        </p:blipFill>
        <p:spPr>
          <a:xfrm>
            <a:off x="10264239" y="5064082"/>
            <a:ext cx="1729839" cy="1609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Shape 126"/>
          <p:cNvSpPr txBox="1"/>
          <p:nvPr/>
        </p:nvSpPr>
        <p:spPr>
          <a:xfrm>
            <a:off x="505375" y="939225"/>
            <a:ext cx="11488800" cy="573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Shape 127"/>
          <p:cNvSpPr/>
          <p:nvPr/>
        </p:nvSpPr>
        <p:spPr>
          <a:xfrm>
            <a:off x="2589196" y="0"/>
            <a:ext cx="6882063" cy="6858000"/>
          </a:xfrm>
          <a:prstGeom prst="ellipse">
            <a:avLst/>
          </a:prstGeom>
          <a:solidFill>
            <a:srgbClr val="9CC2E5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114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lang="en-US" sz="32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14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4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SAMPLE BUSINESS TRANSACTIONS</a:t>
            </a:r>
            <a:endParaRPr sz="44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14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EAF6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Shape 124"/>
          <p:cNvPicPr preferRelativeResize="0"/>
          <p:nvPr/>
        </p:nvPicPr>
        <p:blipFill rotWithShape="1">
          <a:blip r:embed="rId3">
            <a:alphaModFix/>
          </a:blip>
          <a:srcRect l="3026" t="17100" r="9751" b="27142"/>
          <a:stretch/>
        </p:blipFill>
        <p:spPr>
          <a:xfrm>
            <a:off x="10264239" y="5064082"/>
            <a:ext cx="1729839" cy="1609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Shape 125"/>
          <p:cNvSpPr txBox="1"/>
          <p:nvPr/>
        </p:nvSpPr>
        <p:spPr>
          <a:xfrm>
            <a:off x="77002" y="67377"/>
            <a:ext cx="5338181" cy="87184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3200"/>
              <a:buFont typeface="Calibri"/>
              <a:buNone/>
            </a:pPr>
            <a:r>
              <a:rPr lang="en-IN" sz="32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Business Transaction 1</a:t>
            </a:r>
          </a:p>
        </p:txBody>
      </p:sp>
      <p:sp>
        <p:nvSpPr>
          <p:cNvPr id="126" name="Shape 126"/>
          <p:cNvSpPr txBox="1"/>
          <p:nvPr/>
        </p:nvSpPr>
        <p:spPr>
          <a:xfrm>
            <a:off x="505375" y="939225"/>
            <a:ext cx="11488800" cy="573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Shape 127"/>
          <p:cNvSpPr/>
          <p:nvPr/>
        </p:nvSpPr>
        <p:spPr>
          <a:xfrm>
            <a:off x="2589196" y="0"/>
            <a:ext cx="6882063" cy="6858000"/>
          </a:xfrm>
          <a:prstGeom prst="ellipse">
            <a:avLst/>
          </a:prstGeom>
          <a:solidFill>
            <a:srgbClr val="9CC2E5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1143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143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IN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are the </a:t>
            </a:r>
            <a:r>
              <a:rPr lang="en-IN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universities for Master’s in Information Systems in descending order of average GRE score</a:t>
            </a:r>
            <a:r>
              <a:rPr lang="en-IN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lang="en-IN" sz="2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0" indent="-1143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0" indent="-1143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143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IN" sz="2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</a:t>
            </a:r>
            <a:r>
              <a:rPr lang="en-IN" sz="2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cd.univId</a:t>
            </a:r>
            <a:r>
              <a:rPr lang="en-IN" sz="2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IN" sz="2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u.univName</a:t>
            </a:r>
            <a:r>
              <a:rPr lang="en-IN" sz="2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IN" sz="2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cd.pgmId</a:t>
            </a:r>
            <a:r>
              <a:rPr lang="en-IN" sz="2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IN" sz="2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cd.avgGREscore</a:t>
            </a:r>
            <a:endParaRPr lang="en-IN" sz="2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143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IN" sz="2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[</a:t>
            </a:r>
            <a:r>
              <a:rPr lang="en-IN" sz="2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dbo</a:t>
            </a:r>
            <a:r>
              <a:rPr lang="en-IN" sz="2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].[</a:t>
            </a:r>
            <a:r>
              <a:rPr lang="en-IN" sz="2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CollegePool.CourseDetails</a:t>
            </a:r>
            <a:r>
              <a:rPr lang="en-IN" sz="2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 cd JOIN [</a:t>
            </a:r>
            <a:r>
              <a:rPr lang="en-IN" sz="2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dbo</a:t>
            </a:r>
            <a:r>
              <a:rPr lang="en-IN" sz="2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].[</a:t>
            </a:r>
            <a:r>
              <a:rPr lang="en-IN" sz="2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CollegePool.University</a:t>
            </a:r>
            <a:r>
              <a:rPr lang="en-IN" sz="2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 u</a:t>
            </a:r>
          </a:p>
          <a:p>
            <a:pPr marL="0" marR="0" lvl="0" indent="-1143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IN" sz="2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</a:t>
            </a:r>
            <a:r>
              <a:rPr lang="en-IN" sz="2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cd.univId</a:t>
            </a:r>
            <a:r>
              <a:rPr lang="en-IN" sz="2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-IN" sz="2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u.univId</a:t>
            </a:r>
            <a:endParaRPr lang="en-IN" sz="2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143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IN" sz="2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</a:t>
            </a:r>
            <a:r>
              <a:rPr lang="en-IN" sz="2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pgmId</a:t>
            </a:r>
            <a:r>
              <a:rPr lang="en-IN" sz="2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'MSIS'</a:t>
            </a:r>
          </a:p>
          <a:p>
            <a:pPr marL="0" marR="0" lvl="0" indent="-1143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IN" sz="2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ORDER BY </a:t>
            </a:r>
            <a:r>
              <a:rPr lang="en-IN" sz="2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cd.avgGREscore</a:t>
            </a:r>
            <a:r>
              <a:rPr lang="en-IN" sz="2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DESC</a:t>
            </a:r>
          </a:p>
          <a:p>
            <a:pPr marL="137160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14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05225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6F9FC"/>
            </a:gs>
            <a:gs pos="74000">
              <a:srgbClr val="B3D1EC"/>
            </a:gs>
            <a:gs pos="83000">
              <a:srgbClr val="B3D1EC"/>
            </a:gs>
            <a:gs pos="100000">
              <a:srgbClr val="CCE0F2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Shape 132"/>
          <p:cNvPicPr preferRelativeResize="0"/>
          <p:nvPr/>
        </p:nvPicPr>
        <p:blipFill rotWithShape="1">
          <a:blip r:embed="rId3">
            <a:alphaModFix/>
          </a:blip>
          <a:srcRect l="3026" t="17100" r="9751" b="27142"/>
          <a:stretch/>
        </p:blipFill>
        <p:spPr>
          <a:xfrm>
            <a:off x="10264239" y="5064082"/>
            <a:ext cx="1729839" cy="160985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Shape 133"/>
          <p:cNvSpPr txBox="1"/>
          <p:nvPr/>
        </p:nvSpPr>
        <p:spPr>
          <a:xfrm>
            <a:off x="0" y="67377"/>
            <a:ext cx="8037095" cy="67590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3200"/>
              <a:buFont typeface="Calibri"/>
              <a:buNone/>
            </a:pPr>
            <a:r>
              <a:rPr lang="en-IN" sz="3200" b="0" i="0" u="none" strike="noStrike" cap="none" dirty="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Business Transaction 1 (contd.)</a:t>
            </a:r>
            <a:r>
              <a:rPr lang="en-IN" sz="1800" b="0" i="0" u="none" strike="noStrike" cap="none" dirty="0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</p:txBody>
      </p:sp>
      <p:pic>
        <p:nvPicPr>
          <p:cNvPr id="134" name="Shape 1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55525" y="743279"/>
            <a:ext cx="8427002" cy="58099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773</Words>
  <Application>Microsoft Office PowerPoint</Application>
  <PresentationFormat>Widescreen</PresentationFormat>
  <Paragraphs>124</Paragraphs>
  <Slides>18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Office Theme</vt:lpstr>
      <vt:lpstr>PowerPoint Presentation</vt:lpstr>
      <vt:lpstr>Relevant Information from the best of sources:  U.S news Bloomberg  Economist  Financial Times Poets &amp; Quants Master in Data Science Best Masters Higher Edu Blog Kylsonwang Blog topUniversities top MBA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Hetu</dc:creator>
  <cp:lastModifiedBy>Rashi Tandon</cp:lastModifiedBy>
  <cp:revision>31</cp:revision>
  <dcterms:modified xsi:type="dcterms:W3CDTF">2017-12-16T01:18:47Z</dcterms:modified>
</cp:coreProperties>
</file>