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0"/>
  </p:notesMasterIdLst>
  <p:sldIdLst>
    <p:sldId id="278" r:id="rId5"/>
    <p:sldId id="279" r:id="rId6"/>
    <p:sldId id="280" r:id="rId7"/>
    <p:sldId id="281" r:id="rId8"/>
    <p:sldId id="282" r:id="rId9"/>
    <p:sldId id="292" r:id="rId10"/>
    <p:sldId id="289" r:id="rId11"/>
    <p:sldId id="283" r:id="rId12"/>
    <p:sldId id="284" r:id="rId13"/>
    <p:sldId id="285" r:id="rId14"/>
    <p:sldId id="286" r:id="rId15"/>
    <p:sldId id="287" r:id="rId16"/>
    <p:sldId id="288" r:id="rId17"/>
    <p:sldId id="290"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73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3367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2141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52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90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01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29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747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1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18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5/30/2022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10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5/30/2022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1061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4" name="Rectangle 3">
            <a:extLst>
              <a:ext uri="{FF2B5EF4-FFF2-40B4-BE49-F238E27FC236}">
                <a16:creationId xmlns:a16="http://schemas.microsoft.com/office/drawing/2014/main" id="{F59AEC40-6973-D379-F7E6-2C341AF86010}"/>
              </a:ext>
            </a:extLst>
          </p:cNvPr>
          <p:cNvSpPr/>
          <p:nvPr/>
        </p:nvSpPr>
        <p:spPr>
          <a:xfrm>
            <a:off x="2882153" y="842681"/>
            <a:ext cx="6427694" cy="3083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4000" dirty="0"/>
              <a:t>EDA – Credit Assignment</a:t>
            </a:r>
          </a:p>
          <a:p>
            <a:pPr algn="ctr"/>
            <a:r>
              <a:rPr lang="en-IN" sz="2800" dirty="0"/>
              <a:t>Rashi Jain</a:t>
            </a:r>
            <a:endParaRPr lang="en-US" sz="28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D163-92B8-D394-1ACA-0BDC4067DCC4}"/>
              </a:ext>
            </a:extLst>
          </p:cNvPr>
          <p:cNvSpPr>
            <a:spLocks noGrp="1"/>
          </p:cNvSpPr>
          <p:nvPr>
            <p:ph type="title"/>
          </p:nvPr>
        </p:nvSpPr>
        <p:spPr/>
        <p:txBody>
          <a:bodyPr/>
          <a:lstStyle/>
          <a:p>
            <a:r>
              <a:rPr lang="en-IN" dirty="0"/>
              <a:t>Applicant’s gender</a:t>
            </a:r>
            <a:endParaRPr lang="en-US" dirty="0"/>
          </a:p>
        </p:txBody>
      </p:sp>
      <p:pic>
        <p:nvPicPr>
          <p:cNvPr id="3074" name="Picture 2">
            <a:extLst>
              <a:ext uri="{FF2B5EF4-FFF2-40B4-BE49-F238E27FC236}">
                <a16:creationId xmlns:a16="http://schemas.microsoft.com/office/drawing/2014/main" id="{B050F4DC-54F0-1903-ACCF-A84E98110D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4826" y="2051984"/>
            <a:ext cx="422002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70349DE-6AEB-7C7F-6A12-6B2DB1F2D41F}"/>
              </a:ext>
            </a:extLst>
          </p:cNvPr>
          <p:cNvPicPr>
            <a:picLocks noChangeAspect="1"/>
          </p:cNvPicPr>
          <p:nvPr/>
        </p:nvPicPr>
        <p:blipFill>
          <a:blip r:embed="rId3"/>
          <a:stretch>
            <a:fillRect/>
          </a:stretch>
        </p:blipFill>
        <p:spPr>
          <a:xfrm>
            <a:off x="1734061" y="3299263"/>
            <a:ext cx="4361939" cy="2754218"/>
          </a:xfrm>
          <a:prstGeom prst="rect">
            <a:avLst/>
          </a:prstGeom>
        </p:spPr>
      </p:pic>
      <p:sp>
        <p:nvSpPr>
          <p:cNvPr id="6" name="TextBox 5">
            <a:extLst>
              <a:ext uri="{FF2B5EF4-FFF2-40B4-BE49-F238E27FC236}">
                <a16:creationId xmlns:a16="http://schemas.microsoft.com/office/drawing/2014/main" id="{8364FA9E-DBE5-2688-7236-94EF29035B72}"/>
              </a:ext>
            </a:extLst>
          </p:cNvPr>
          <p:cNvSpPr txBox="1"/>
          <p:nvPr/>
        </p:nvSpPr>
        <p:spPr>
          <a:xfrm>
            <a:off x="1550894" y="2178424"/>
            <a:ext cx="4545106" cy="923330"/>
          </a:xfrm>
          <a:prstGeom prst="rect">
            <a:avLst/>
          </a:prstGeom>
          <a:noFill/>
        </p:spPr>
        <p:txBody>
          <a:bodyPr wrap="square" rtlCol="0">
            <a:spAutoFit/>
          </a:bodyPr>
          <a:lstStyle/>
          <a:p>
            <a:r>
              <a:rPr lang="en-US" dirty="0"/>
              <a:t>Female got more approved loans</a:t>
            </a:r>
          </a:p>
          <a:p>
            <a:r>
              <a:rPr lang="en-US" dirty="0"/>
              <a:t>Male clients have more difficulty in paying loans, females are at less risk.</a:t>
            </a:r>
          </a:p>
        </p:txBody>
      </p:sp>
    </p:spTree>
    <p:extLst>
      <p:ext uri="{BB962C8B-B14F-4D97-AF65-F5344CB8AC3E}">
        <p14:creationId xmlns:p14="http://schemas.microsoft.com/office/powerpoint/2010/main" val="271537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13F8-1617-FBEA-4D7D-46AB8224B845}"/>
              </a:ext>
            </a:extLst>
          </p:cNvPr>
          <p:cNvSpPr>
            <a:spLocks noGrp="1"/>
          </p:cNvSpPr>
          <p:nvPr>
            <p:ph type="title"/>
          </p:nvPr>
        </p:nvSpPr>
        <p:spPr/>
        <p:txBody>
          <a:bodyPr/>
          <a:lstStyle/>
          <a:p>
            <a:r>
              <a:rPr lang="en-IN" dirty="0"/>
              <a:t>Family Status of applicant</a:t>
            </a:r>
            <a:endParaRPr lang="en-US" dirty="0"/>
          </a:p>
        </p:txBody>
      </p:sp>
      <p:pic>
        <p:nvPicPr>
          <p:cNvPr id="4098" name="Picture 2">
            <a:extLst>
              <a:ext uri="{FF2B5EF4-FFF2-40B4-BE49-F238E27FC236}">
                <a16:creationId xmlns:a16="http://schemas.microsoft.com/office/drawing/2014/main" id="{CDCB2114-A441-8825-CC04-D456E9694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029" y="2015732"/>
            <a:ext cx="4695825" cy="3838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52600FD-4A92-0CB8-F263-9232C8E76CD6}"/>
              </a:ext>
            </a:extLst>
          </p:cNvPr>
          <p:cNvPicPr>
            <a:picLocks noChangeAspect="1"/>
          </p:cNvPicPr>
          <p:nvPr/>
        </p:nvPicPr>
        <p:blipFill>
          <a:blip r:embed="rId3"/>
          <a:stretch>
            <a:fillRect/>
          </a:stretch>
        </p:blipFill>
        <p:spPr>
          <a:xfrm>
            <a:off x="1631577" y="3584804"/>
            <a:ext cx="4464424" cy="3029918"/>
          </a:xfrm>
          <a:prstGeom prst="rect">
            <a:avLst/>
          </a:prstGeom>
        </p:spPr>
      </p:pic>
      <p:sp>
        <p:nvSpPr>
          <p:cNvPr id="6" name="TextBox 5">
            <a:extLst>
              <a:ext uri="{FF2B5EF4-FFF2-40B4-BE49-F238E27FC236}">
                <a16:creationId xmlns:a16="http://schemas.microsoft.com/office/drawing/2014/main" id="{CBF3C3DA-08DB-6C0D-3C36-EA7FABAC8777}"/>
              </a:ext>
            </a:extLst>
          </p:cNvPr>
          <p:cNvSpPr txBox="1"/>
          <p:nvPr/>
        </p:nvSpPr>
        <p:spPr>
          <a:xfrm>
            <a:off x="1550895" y="2250141"/>
            <a:ext cx="4545106" cy="1200329"/>
          </a:xfrm>
          <a:prstGeom prst="rect">
            <a:avLst/>
          </a:prstGeom>
          <a:noFill/>
        </p:spPr>
        <p:txBody>
          <a:bodyPr wrap="square" rtlCol="0">
            <a:spAutoFit/>
          </a:bodyPr>
          <a:lstStyle/>
          <a:p>
            <a:r>
              <a:rPr lang="en-US" dirty="0"/>
              <a:t>Married people were approved more loans previously</a:t>
            </a:r>
          </a:p>
          <a:p>
            <a:r>
              <a:rPr lang="en-US" dirty="0"/>
              <a:t>Widows have less defaults payments, single and civil married are higher risk candidates.</a:t>
            </a:r>
          </a:p>
        </p:txBody>
      </p:sp>
    </p:spTree>
    <p:extLst>
      <p:ext uri="{BB962C8B-B14F-4D97-AF65-F5344CB8AC3E}">
        <p14:creationId xmlns:p14="http://schemas.microsoft.com/office/powerpoint/2010/main" val="316614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5B13-BDAB-9357-76E8-5002B718F70C}"/>
              </a:ext>
            </a:extLst>
          </p:cNvPr>
          <p:cNvSpPr>
            <a:spLocks noGrp="1"/>
          </p:cNvSpPr>
          <p:nvPr>
            <p:ph type="title"/>
          </p:nvPr>
        </p:nvSpPr>
        <p:spPr/>
        <p:txBody>
          <a:bodyPr/>
          <a:lstStyle/>
          <a:p>
            <a:r>
              <a:rPr lang="en-IN" dirty="0"/>
              <a:t>Education status</a:t>
            </a:r>
            <a:endParaRPr lang="en-US" dirty="0"/>
          </a:p>
        </p:txBody>
      </p:sp>
      <p:pic>
        <p:nvPicPr>
          <p:cNvPr id="5122" name="Picture 2">
            <a:extLst>
              <a:ext uri="{FF2B5EF4-FFF2-40B4-BE49-F238E27FC236}">
                <a16:creationId xmlns:a16="http://schemas.microsoft.com/office/drawing/2014/main" id="{5C87CAF2-FD62-01FE-5200-90ABF283BF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6185" y="1998196"/>
            <a:ext cx="4168669" cy="344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51D99C-C8A9-A3F8-5B36-DC871E6886A3}"/>
              </a:ext>
            </a:extLst>
          </p:cNvPr>
          <p:cNvPicPr>
            <a:picLocks noChangeAspect="1"/>
          </p:cNvPicPr>
          <p:nvPr/>
        </p:nvPicPr>
        <p:blipFill>
          <a:blip r:embed="rId3"/>
          <a:stretch>
            <a:fillRect/>
          </a:stretch>
        </p:blipFill>
        <p:spPr>
          <a:xfrm>
            <a:off x="1739153" y="3429000"/>
            <a:ext cx="4616823" cy="3147993"/>
          </a:xfrm>
          <a:prstGeom prst="rect">
            <a:avLst/>
          </a:prstGeom>
        </p:spPr>
      </p:pic>
      <p:sp>
        <p:nvSpPr>
          <p:cNvPr id="6" name="TextBox 5">
            <a:extLst>
              <a:ext uri="{FF2B5EF4-FFF2-40B4-BE49-F238E27FC236}">
                <a16:creationId xmlns:a16="http://schemas.microsoft.com/office/drawing/2014/main" id="{17CEFD90-4A3E-167B-E585-17F7CCD89B55}"/>
              </a:ext>
            </a:extLst>
          </p:cNvPr>
          <p:cNvSpPr txBox="1"/>
          <p:nvPr/>
        </p:nvSpPr>
        <p:spPr>
          <a:xfrm>
            <a:off x="1451579" y="2079812"/>
            <a:ext cx="4904397" cy="1200329"/>
          </a:xfrm>
          <a:prstGeom prst="rect">
            <a:avLst/>
          </a:prstGeom>
          <a:noFill/>
        </p:spPr>
        <p:txBody>
          <a:bodyPr wrap="square" rtlCol="0">
            <a:spAutoFit/>
          </a:bodyPr>
          <a:lstStyle/>
          <a:p>
            <a:r>
              <a:rPr lang="en-US" dirty="0"/>
              <a:t>People with secondary/special education were given more loans</a:t>
            </a:r>
          </a:p>
          <a:p>
            <a:r>
              <a:rPr lang="en-US" dirty="0"/>
              <a:t>Clients with academic degree and have unused offer have more defaults.</a:t>
            </a:r>
          </a:p>
        </p:txBody>
      </p:sp>
    </p:spTree>
    <p:extLst>
      <p:ext uri="{BB962C8B-B14F-4D97-AF65-F5344CB8AC3E}">
        <p14:creationId xmlns:p14="http://schemas.microsoft.com/office/powerpoint/2010/main" val="273259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F25C-24E9-576B-D83D-39064C349418}"/>
              </a:ext>
            </a:extLst>
          </p:cNvPr>
          <p:cNvSpPr>
            <a:spLocks noGrp="1"/>
          </p:cNvSpPr>
          <p:nvPr>
            <p:ph type="title"/>
          </p:nvPr>
        </p:nvSpPr>
        <p:spPr/>
        <p:txBody>
          <a:bodyPr/>
          <a:lstStyle/>
          <a:p>
            <a:r>
              <a:rPr lang="en-IN" dirty="0"/>
              <a:t>Applicant’s age</a:t>
            </a:r>
            <a:endParaRPr lang="en-US" dirty="0"/>
          </a:p>
        </p:txBody>
      </p:sp>
      <p:pic>
        <p:nvPicPr>
          <p:cNvPr id="6146" name="Picture 2">
            <a:extLst>
              <a:ext uri="{FF2B5EF4-FFF2-40B4-BE49-F238E27FC236}">
                <a16:creationId xmlns:a16="http://schemas.microsoft.com/office/drawing/2014/main" id="{B38DC28C-12BC-42F9-9074-B2B3D3F07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8917" y="2150596"/>
            <a:ext cx="5135937" cy="34496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071F31F-614C-0FC7-7966-39E850BB1A7E}"/>
              </a:ext>
            </a:extLst>
          </p:cNvPr>
          <p:cNvPicPr>
            <a:picLocks noChangeAspect="1"/>
          </p:cNvPicPr>
          <p:nvPr/>
        </p:nvPicPr>
        <p:blipFill>
          <a:blip r:embed="rId3"/>
          <a:stretch>
            <a:fillRect/>
          </a:stretch>
        </p:blipFill>
        <p:spPr>
          <a:xfrm>
            <a:off x="1137146" y="3429000"/>
            <a:ext cx="4717632" cy="2286000"/>
          </a:xfrm>
          <a:prstGeom prst="rect">
            <a:avLst/>
          </a:prstGeom>
        </p:spPr>
      </p:pic>
      <p:sp>
        <p:nvSpPr>
          <p:cNvPr id="8" name="TextBox 7">
            <a:extLst>
              <a:ext uri="{FF2B5EF4-FFF2-40B4-BE49-F238E27FC236}">
                <a16:creationId xmlns:a16="http://schemas.microsoft.com/office/drawing/2014/main" id="{D2BD5D9C-3126-D5E6-75E8-87633EA2309F}"/>
              </a:ext>
            </a:extLst>
          </p:cNvPr>
          <p:cNvSpPr txBox="1"/>
          <p:nvPr/>
        </p:nvSpPr>
        <p:spPr>
          <a:xfrm>
            <a:off x="1451579" y="2150596"/>
            <a:ext cx="4142397" cy="1200329"/>
          </a:xfrm>
          <a:prstGeom prst="rect">
            <a:avLst/>
          </a:prstGeom>
          <a:noFill/>
        </p:spPr>
        <p:txBody>
          <a:bodyPr wrap="square" rtlCol="0">
            <a:spAutoFit/>
          </a:bodyPr>
          <a:lstStyle/>
          <a:p>
            <a:r>
              <a:rPr lang="en-US" dirty="0"/>
              <a:t>People in there 20s and 30s are more at risk, senior citizens on the other hand are at least.</a:t>
            </a:r>
          </a:p>
          <a:p>
            <a:endParaRPr lang="en-US" dirty="0"/>
          </a:p>
        </p:txBody>
      </p:sp>
    </p:spTree>
    <p:extLst>
      <p:ext uri="{BB962C8B-B14F-4D97-AF65-F5344CB8AC3E}">
        <p14:creationId xmlns:p14="http://schemas.microsoft.com/office/powerpoint/2010/main" val="91664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BB00-4A4C-1FC8-580D-E6B82DACD3FD}"/>
              </a:ext>
            </a:extLst>
          </p:cNvPr>
          <p:cNvSpPr>
            <a:spLocks noGrp="1"/>
          </p:cNvSpPr>
          <p:nvPr>
            <p:ph type="title"/>
          </p:nvPr>
        </p:nvSpPr>
        <p:spPr/>
        <p:txBody>
          <a:bodyPr/>
          <a:lstStyle/>
          <a:p>
            <a:r>
              <a:rPr lang="en-IN" dirty="0"/>
              <a:t>Loan amount</a:t>
            </a:r>
            <a:endParaRPr lang="en-US" dirty="0"/>
          </a:p>
        </p:txBody>
      </p:sp>
      <p:pic>
        <p:nvPicPr>
          <p:cNvPr id="5" name="Picture 4">
            <a:extLst>
              <a:ext uri="{FF2B5EF4-FFF2-40B4-BE49-F238E27FC236}">
                <a16:creationId xmlns:a16="http://schemas.microsoft.com/office/drawing/2014/main" id="{BA1FA202-7EB7-E8C1-FAC4-EB3898E3846A}"/>
              </a:ext>
            </a:extLst>
          </p:cNvPr>
          <p:cNvPicPr>
            <a:picLocks noChangeAspect="1"/>
          </p:cNvPicPr>
          <p:nvPr/>
        </p:nvPicPr>
        <p:blipFill>
          <a:blip r:embed="rId2"/>
          <a:stretch>
            <a:fillRect/>
          </a:stretch>
        </p:blipFill>
        <p:spPr>
          <a:xfrm>
            <a:off x="1667435" y="3615366"/>
            <a:ext cx="4397121" cy="2209992"/>
          </a:xfrm>
          <a:prstGeom prst="rect">
            <a:avLst/>
          </a:prstGeom>
        </p:spPr>
      </p:pic>
      <p:sp>
        <p:nvSpPr>
          <p:cNvPr id="7" name="TextBox 6">
            <a:extLst>
              <a:ext uri="{FF2B5EF4-FFF2-40B4-BE49-F238E27FC236}">
                <a16:creationId xmlns:a16="http://schemas.microsoft.com/office/drawing/2014/main" id="{16E4F4D9-E6F6-8B5A-C0A9-2214832A3F73}"/>
              </a:ext>
            </a:extLst>
          </p:cNvPr>
          <p:cNvSpPr txBox="1"/>
          <p:nvPr/>
        </p:nvSpPr>
        <p:spPr>
          <a:xfrm>
            <a:off x="1651712" y="2029665"/>
            <a:ext cx="4428565" cy="1477328"/>
          </a:xfrm>
          <a:prstGeom prst="rect">
            <a:avLst/>
          </a:prstGeom>
          <a:noFill/>
        </p:spPr>
        <p:txBody>
          <a:bodyPr wrap="square" rtlCol="0">
            <a:spAutoFit/>
          </a:bodyPr>
          <a:lstStyle/>
          <a:p>
            <a:r>
              <a:rPr lang="en-US" dirty="0"/>
              <a:t>Applicant with higher Credit amount are less likely to default.</a:t>
            </a:r>
          </a:p>
          <a:p>
            <a:r>
              <a:rPr lang="en-US" dirty="0"/>
              <a:t>Applicants with lower amount loans have who are defaulting were refused loans previously.</a:t>
            </a:r>
          </a:p>
        </p:txBody>
      </p:sp>
      <p:pic>
        <p:nvPicPr>
          <p:cNvPr id="7172" name="Picture 4">
            <a:extLst>
              <a:ext uri="{FF2B5EF4-FFF2-40B4-BE49-F238E27FC236}">
                <a16:creationId xmlns:a16="http://schemas.microsoft.com/office/drawing/2014/main" id="{3A013807-9488-DE52-48B1-129666FE9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029" y="2029665"/>
            <a:ext cx="469582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6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4208-E80F-6736-0ABC-DD2A47DDE624}"/>
              </a:ext>
            </a:extLst>
          </p:cNvPr>
          <p:cNvSpPr>
            <a:spLocks noGrp="1"/>
          </p:cNvSpPr>
          <p:nvPr>
            <p:ph type="title"/>
          </p:nvPr>
        </p:nvSpPr>
        <p:spPr/>
        <p:txBody>
          <a:bodyPr/>
          <a:lstStyle/>
          <a:p>
            <a:r>
              <a:rPr lang="en-IN" dirty="0"/>
              <a:t>Conclusions</a:t>
            </a:r>
            <a:endParaRPr lang="en-US" dirty="0"/>
          </a:p>
        </p:txBody>
      </p:sp>
      <p:sp>
        <p:nvSpPr>
          <p:cNvPr id="3" name="Content Placeholder 2">
            <a:extLst>
              <a:ext uri="{FF2B5EF4-FFF2-40B4-BE49-F238E27FC236}">
                <a16:creationId xmlns:a16="http://schemas.microsoft.com/office/drawing/2014/main" id="{214BD417-37B0-5BB4-08F6-081504580880}"/>
              </a:ext>
            </a:extLst>
          </p:cNvPr>
          <p:cNvSpPr>
            <a:spLocks noGrp="1"/>
          </p:cNvSpPr>
          <p:nvPr>
            <p:ph idx="1"/>
          </p:nvPr>
        </p:nvSpPr>
        <p:spPr/>
        <p:txBody>
          <a:bodyPr>
            <a:normAutofit fontScale="70000" lnSpcReduction="20000"/>
          </a:bodyPr>
          <a:lstStyle/>
          <a:p>
            <a:pPr marL="0" indent="0">
              <a:buNone/>
            </a:pPr>
            <a:r>
              <a:rPr lang="en-US" dirty="0"/>
              <a:t>The factors that most affects the loan approvals are:</a:t>
            </a:r>
          </a:p>
          <a:p>
            <a:r>
              <a:rPr lang="en-US" dirty="0"/>
              <a:t>Gender - Females are more likely to pay the installments and default less and should be considered to give loans</a:t>
            </a:r>
          </a:p>
          <a:p>
            <a:r>
              <a:rPr lang="en-US" dirty="0"/>
              <a:t>Previously refused loans - Applicants who were refused loans previously should be avoided since they default more.</a:t>
            </a:r>
          </a:p>
          <a:p>
            <a:r>
              <a:rPr lang="en-US" dirty="0"/>
              <a:t>Loan amount - Loans for lower amount between 270000-513531 is much risker range and </a:t>
            </a:r>
            <a:r>
              <a:rPr lang="en-US" dirty="0" err="1"/>
              <a:t>sould</a:t>
            </a:r>
            <a:r>
              <a:rPr lang="en-US" dirty="0"/>
              <a:t> be avoided, higher range are more likely options.</a:t>
            </a:r>
          </a:p>
          <a:p>
            <a:r>
              <a:rPr lang="en-US" dirty="0"/>
              <a:t>Education- Applicants who completed education till lower secondary should be avoided.</a:t>
            </a:r>
          </a:p>
          <a:p>
            <a:r>
              <a:rPr lang="en-US" dirty="0"/>
              <a:t>Applicant's age - People in there 20s should be avoided and senior citizens can be </a:t>
            </a:r>
            <a:r>
              <a:rPr lang="en-US" dirty="0" err="1"/>
              <a:t>preffered</a:t>
            </a:r>
            <a:r>
              <a:rPr lang="en-US" dirty="0"/>
              <a:t> more.</a:t>
            </a:r>
          </a:p>
          <a:p>
            <a:r>
              <a:rPr lang="en-US" dirty="0"/>
              <a:t>Applicant's family status - Widows should be preferred rather then single and civil married folks.</a:t>
            </a:r>
          </a:p>
          <a:p>
            <a:r>
              <a:rPr lang="en-US" dirty="0"/>
              <a:t>Contract type - Revolving loans are much better option then cash loans.</a:t>
            </a:r>
          </a:p>
        </p:txBody>
      </p:sp>
    </p:spTree>
    <p:extLst>
      <p:ext uri="{BB962C8B-B14F-4D97-AF65-F5344CB8AC3E}">
        <p14:creationId xmlns:p14="http://schemas.microsoft.com/office/powerpoint/2010/main" val="409987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DFA0-A2DB-17AF-072B-6901975F2F17}"/>
              </a:ext>
            </a:extLst>
          </p:cNvPr>
          <p:cNvSpPr>
            <a:spLocks noGrp="1"/>
          </p:cNvSpPr>
          <p:nvPr>
            <p:ph type="title"/>
          </p:nvPr>
        </p:nvSpPr>
        <p:spPr/>
        <p:txBody>
          <a:bodyPr/>
          <a:lstStyle/>
          <a:p>
            <a:r>
              <a:rPr lang="en-IN" dirty="0"/>
              <a:t>Business objective</a:t>
            </a:r>
            <a:endParaRPr lang="en-US" dirty="0"/>
          </a:p>
        </p:txBody>
      </p:sp>
      <p:sp>
        <p:nvSpPr>
          <p:cNvPr id="3" name="Content Placeholder 2">
            <a:extLst>
              <a:ext uri="{FF2B5EF4-FFF2-40B4-BE49-F238E27FC236}">
                <a16:creationId xmlns:a16="http://schemas.microsoft.com/office/drawing/2014/main" id="{0C0DBD52-2FD0-9C1E-A46E-94DF5F149BF4}"/>
              </a:ext>
            </a:extLst>
          </p:cNvPr>
          <p:cNvSpPr>
            <a:spLocks noGrp="1"/>
          </p:cNvSpPr>
          <p:nvPr>
            <p:ph idx="1"/>
          </p:nvPr>
        </p:nvSpPr>
        <p:spPr/>
        <p:txBody>
          <a:bodyPr>
            <a:normAutofit/>
          </a:bodyPr>
          <a:lstStyle/>
          <a:p>
            <a:pPr marL="0" indent="0">
              <a:buNone/>
            </a:pPr>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a:buNone/>
            </a:pPr>
            <a:r>
              <a:rPr lang="en-US" dirty="0"/>
              <a:t>In other words, the company wants to understand the driving factors (or driver variables) behind loan default, i.e. the variables which are strong indicators of default.  The company can </a:t>
            </a:r>
            <a:r>
              <a:rPr lang="en-US" dirty="0" err="1"/>
              <a:t>utilise</a:t>
            </a:r>
            <a:r>
              <a:rPr lang="en-US" dirty="0"/>
              <a:t> this knowledge for its portfolio and risk assessment.</a:t>
            </a:r>
          </a:p>
        </p:txBody>
      </p:sp>
    </p:spTree>
    <p:extLst>
      <p:ext uri="{BB962C8B-B14F-4D97-AF65-F5344CB8AC3E}">
        <p14:creationId xmlns:p14="http://schemas.microsoft.com/office/powerpoint/2010/main" val="148711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14DF-51A0-923F-BB6A-C55889C9FA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2400B19-F9A1-537F-928C-89149A37A1D7}"/>
              </a:ext>
            </a:extLst>
          </p:cNvPr>
          <p:cNvSpPr>
            <a:spLocks noGrp="1"/>
          </p:cNvSpPr>
          <p:nvPr>
            <p:ph idx="1"/>
          </p:nvPr>
        </p:nvSpPr>
        <p:spPr/>
        <p:txBody>
          <a:bodyPr>
            <a:normAutofit fontScale="92500" lnSpcReduction="10000"/>
          </a:bodyPr>
          <a:lstStyle/>
          <a:p>
            <a:pPr marL="0" indent="0">
              <a:buNone/>
            </a:pPr>
            <a:r>
              <a:rPr lang="en-US" dirty="0"/>
              <a:t>To identify patterns which indicate if a client has difficulty paying their installments which may be used for taking actions such as denying the loan, reducing the amount of loan, lending (to risky applicants) at a higher interest rate</a:t>
            </a:r>
          </a:p>
          <a:p>
            <a:pPr marL="0" indent="0">
              <a:buNone/>
            </a:pPr>
            <a:endParaRPr lang="en-US" dirty="0"/>
          </a:p>
          <a:p>
            <a:pPr marL="0" indent="0">
              <a:buNone/>
            </a:pPr>
            <a:r>
              <a:rPr lang="en-US" dirty="0"/>
              <a:t>Two types of risks are associated with the bank’s decision:</a:t>
            </a:r>
          </a:p>
          <a:p>
            <a:r>
              <a:rPr lang="en-US" dirty="0"/>
              <a:t>If the applicant is likely to repay the loan, then not approving the loan results in a loss of business to the company</a:t>
            </a:r>
          </a:p>
          <a:p>
            <a:r>
              <a:rPr lang="en-US" dirty="0"/>
              <a:t>If the applicant is not likely to repay the loan, i.e. he/she is likely to default, then approving the loan may lead to a financial loss for the company.</a:t>
            </a:r>
          </a:p>
        </p:txBody>
      </p:sp>
    </p:spTree>
    <p:extLst>
      <p:ext uri="{BB962C8B-B14F-4D97-AF65-F5344CB8AC3E}">
        <p14:creationId xmlns:p14="http://schemas.microsoft.com/office/powerpoint/2010/main" val="337841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591A-5166-2D72-B01B-1DC50B7595A3}"/>
              </a:ext>
            </a:extLst>
          </p:cNvPr>
          <p:cNvSpPr>
            <a:spLocks noGrp="1"/>
          </p:cNvSpPr>
          <p:nvPr>
            <p:ph type="title"/>
          </p:nvPr>
        </p:nvSpPr>
        <p:spPr/>
        <p:txBody>
          <a:bodyPr/>
          <a:lstStyle/>
          <a:p>
            <a:r>
              <a:rPr lang="en-IN" dirty="0"/>
              <a:t>Handling missing values</a:t>
            </a:r>
            <a:endParaRPr lang="en-US" dirty="0"/>
          </a:p>
        </p:txBody>
      </p:sp>
      <p:sp>
        <p:nvSpPr>
          <p:cNvPr id="3" name="Content Placeholder 2">
            <a:extLst>
              <a:ext uri="{FF2B5EF4-FFF2-40B4-BE49-F238E27FC236}">
                <a16:creationId xmlns:a16="http://schemas.microsoft.com/office/drawing/2014/main" id="{BF1A0CE5-2355-6787-9663-2593088BC4E6}"/>
              </a:ext>
            </a:extLst>
          </p:cNvPr>
          <p:cNvSpPr>
            <a:spLocks noGrp="1"/>
          </p:cNvSpPr>
          <p:nvPr>
            <p:ph idx="1"/>
          </p:nvPr>
        </p:nvSpPr>
        <p:spPr/>
        <p:txBody>
          <a:bodyPr/>
          <a:lstStyle/>
          <a:p>
            <a:r>
              <a:rPr lang="en-IN" dirty="0"/>
              <a:t>Columns with more than 40% missing values were dropped in application data.</a:t>
            </a:r>
          </a:p>
          <a:p>
            <a:r>
              <a:rPr lang="en-IN" dirty="0"/>
              <a:t>For Columns less then 19% missing values:</a:t>
            </a:r>
          </a:p>
          <a:p>
            <a:pPr lvl="1"/>
            <a:r>
              <a:rPr lang="en-IN" dirty="0"/>
              <a:t>For Numeric columns like EXT_SOURCE_2, values were imputed with median().</a:t>
            </a:r>
          </a:p>
          <a:p>
            <a:pPr lvl="1"/>
            <a:r>
              <a:rPr lang="en-IN" dirty="0"/>
              <a:t>For Non-Numeric columns like NAME_TYPE_SUITE, values were imputed with mode().</a:t>
            </a:r>
          </a:p>
          <a:p>
            <a:r>
              <a:rPr lang="en-US" dirty="0"/>
              <a:t>Rows with less then 0.3% data missing were dropped.</a:t>
            </a:r>
          </a:p>
          <a:p>
            <a:r>
              <a:rPr lang="en-US" dirty="0"/>
              <a:t>Previous application data – 50% missing values were dropped and merged to application data on </a:t>
            </a:r>
            <a:r>
              <a:rPr lang="en-US" sz="1800" b="0" i="0" u="none" strike="noStrike" dirty="0">
                <a:solidFill>
                  <a:srgbClr val="000000"/>
                </a:solidFill>
                <a:effectLst/>
                <a:latin typeface="Calibri" panose="020F0502020204030204" pitchFamily="34" charset="0"/>
              </a:rPr>
              <a:t>SK_ID_CURR</a:t>
            </a:r>
            <a:r>
              <a:rPr lang="en-US" dirty="0"/>
              <a:t> </a:t>
            </a:r>
          </a:p>
        </p:txBody>
      </p:sp>
    </p:spTree>
    <p:extLst>
      <p:ext uri="{BB962C8B-B14F-4D97-AF65-F5344CB8AC3E}">
        <p14:creationId xmlns:p14="http://schemas.microsoft.com/office/powerpoint/2010/main" val="65681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C40F-EB2A-9B59-0ABC-1EA881D0CCD3}"/>
              </a:ext>
            </a:extLst>
          </p:cNvPr>
          <p:cNvSpPr>
            <a:spLocks noGrp="1"/>
          </p:cNvSpPr>
          <p:nvPr>
            <p:ph type="title"/>
          </p:nvPr>
        </p:nvSpPr>
        <p:spPr/>
        <p:txBody>
          <a:bodyPr/>
          <a:lstStyle/>
          <a:p>
            <a:r>
              <a:rPr lang="en-IN" dirty="0"/>
              <a:t>Cleaning data for better understanding</a:t>
            </a:r>
            <a:endParaRPr lang="en-US" dirty="0"/>
          </a:p>
        </p:txBody>
      </p:sp>
      <p:sp>
        <p:nvSpPr>
          <p:cNvPr id="3" name="Content Placeholder 2">
            <a:extLst>
              <a:ext uri="{FF2B5EF4-FFF2-40B4-BE49-F238E27FC236}">
                <a16:creationId xmlns:a16="http://schemas.microsoft.com/office/drawing/2014/main" id="{2ED10DE5-BD93-8560-464B-8DBD0445B16D}"/>
              </a:ext>
            </a:extLst>
          </p:cNvPr>
          <p:cNvSpPr>
            <a:spLocks noGrp="1"/>
          </p:cNvSpPr>
          <p:nvPr>
            <p:ph idx="1"/>
          </p:nvPr>
        </p:nvSpPr>
        <p:spPr/>
        <p:txBody>
          <a:bodyPr>
            <a:normAutofit/>
          </a:bodyPr>
          <a:lstStyle/>
          <a:p>
            <a:r>
              <a:rPr lang="en-IN" sz="1600" dirty="0"/>
              <a:t>Values like DAYS_BIRTH, DAYS_EMPLOYED had negative values. Hence there values were replaced by its absolute value.</a:t>
            </a:r>
          </a:p>
          <a:p>
            <a:r>
              <a:rPr lang="en-US" sz="1600" dirty="0"/>
              <a:t>New columns added:</a:t>
            </a:r>
          </a:p>
          <a:p>
            <a:pPr lvl="1"/>
            <a:r>
              <a:rPr lang="en-US" sz="1600" dirty="0"/>
              <a:t>AGE - DAYS_BIRTH was converted into age in years by dividing it by 365</a:t>
            </a:r>
          </a:p>
          <a:p>
            <a:pPr lvl="1"/>
            <a:r>
              <a:rPr lang="en-US" sz="1600" dirty="0"/>
              <a:t>AGE_GROUP – age was divided into bins of teens, 20s, 30, 40, 50 and senior to </a:t>
            </a:r>
            <a:r>
              <a:rPr lang="en-US" sz="1600" dirty="0" err="1"/>
              <a:t>categorise</a:t>
            </a:r>
            <a:r>
              <a:rPr lang="en-US" sz="1600" dirty="0"/>
              <a:t> data</a:t>
            </a:r>
          </a:p>
          <a:p>
            <a:pPr lvl="1"/>
            <a:r>
              <a:rPr lang="en-US" sz="1600" dirty="0"/>
              <a:t>AMT_INCOME_TOTAL_BIN - Total income was divided in bins of low, medium and high using quantile to handle outliers</a:t>
            </a:r>
          </a:p>
          <a:p>
            <a:pPr lvl="1"/>
            <a:r>
              <a:rPr lang="en-US" sz="1600" dirty="0"/>
              <a:t>AMT_CERDIT_BIN - Total amount credit was divided in bins of low, medium and high using quantile to handle outliers</a:t>
            </a:r>
          </a:p>
          <a:p>
            <a:pPr lvl="1"/>
            <a:endParaRPr lang="en-US" sz="1600" dirty="0"/>
          </a:p>
        </p:txBody>
      </p:sp>
    </p:spTree>
    <p:extLst>
      <p:ext uri="{BB962C8B-B14F-4D97-AF65-F5344CB8AC3E}">
        <p14:creationId xmlns:p14="http://schemas.microsoft.com/office/powerpoint/2010/main" val="205528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74E3-08C3-B2CF-8672-4C88F777C97C}"/>
              </a:ext>
            </a:extLst>
          </p:cNvPr>
          <p:cNvSpPr>
            <a:spLocks noGrp="1"/>
          </p:cNvSpPr>
          <p:nvPr>
            <p:ph type="title"/>
          </p:nvPr>
        </p:nvSpPr>
        <p:spPr/>
        <p:txBody>
          <a:bodyPr/>
          <a:lstStyle/>
          <a:p>
            <a:r>
              <a:rPr lang="en-IN" dirty="0"/>
              <a:t>Outliers for AMT_TOTAL_INCOME and AMT_CREDIT in form of box plots</a:t>
            </a:r>
            <a:endParaRPr lang="en-US" dirty="0"/>
          </a:p>
        </p:txBody>
      </p:sp>
      <p:pic>
        <p:nvPicPr>
          <p:cNvPr id="8196" name="Picture 4">
            <a:extLst>
              <a:ext uri="{FF2B5EF4-FFF2-40B4-BE49-F238E27FC236}">
                <a16:creationId xmlns:a16="http://schemas.microsoft.com/office/drawing/2014/main" id="{BEE7A108-EBBC-F374-F667-08226A92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3628"/>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19A31F9-4BFD-12B6-446C-B9E35F6F2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9" y="1933628"/>
            <a:ext cx="4419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00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1EA0-F7FB-0B28-B34B-1DBC68691564}"/>
              </a:ext>
            </a:extLst>
          </p:cNvPr>
          <p:cNvSpPr>
            <a:spLocks noGrp="1"/>
          </p:cNvSpPr>
          <p:nvPr>
            <p:ph type="title"/>
          </p:nvPr>
        </p:nvSpPr>
        <p:spPr/>
        <p:txBody>
          <a:bodyPr/>
          <a:lstStyle/>
          <a:p>
            <a:r>
              <a:rPr lang="en-IN" dirty="0"/>
              <a:t>Focus Columns</a:t>
            </a:r>
            <a:endParaRPr lang="en-US" dirty="0"/>
          </a:p>
        </p:txBody>
      </p:sp>
      <p:sp>
        <p:nvSpPr>
          <p:cNvPr id="3" name="Content Placeholder 2">
            <a:extLst>
              <a:ext uri="{FF2B5EF4-FFF2-40B4-BE49-F238E27FC236}">
                <a16:creationId xmlns:a16="http://schemas.microsoft.com/office/drawing/2014/main" id="{CDB34A5B-B886-6972-1E45-9EB9E8F9ED22}"/>
              </a:ext>
            </a:extLst>
          </p:cNvPr>
          <p:cNvSpPr>
            <a:spLocks noGrp="1"/>
          </p:cNvSpPr>
          <p:nvPr>
            <p:ph idx="1"/>
          </p:nvPr>
        </p:nvSpPr>
        <p:spPr/>
        <p:txBody>
          <a:bodyPr>
            <a:normAutofit fontScale="92500" lnSpcReduction="20000"/>
          </a:bodyPr>
          <a:lstStyle/>
          <a:p>
            <a:endParaRPr lang="en-US" dirty="0"/>
          </a:p>
          <a:p>
            <a:r>
              <a:rPr lang="en-US" dirty="0"/>
              <a:t>Gender</a:t>
            </a:r>
          </a:p>
          <a:p>
            <a:r>
              <a:rPr lang="en-US" dirty="0"/>
              <a:t>Previously refused loans</a:t>
            </a:r>
          </a:p>
          <a:p>
            <a:r>
              <a:rPr lang="en-US" dirty="0"/>
              <a:t>Loan amount </a:t>
            </a:r>
          </a:p>
          <a:p>
            <a:r>
              <a:rPr lang="en-US" dirty="0"/>
              <a:t>Education</a:t>
            </a:r>
          </a:p>
          <a:p>
            <a:r>
              <a:rPr lang="en-US" dirty="0"/>
              <a:t>Applicant's age</a:t>
            </a:r>
          </a:p>
          <a:p>
            <a:r>
              <a:rPr lang="en-US" dirty="0"/>
              <a:t>Applicant's family status</a:t>
            </a:r>
          </a:p>
          <a:p>
            <a:r>
              <a:rPr lang="en-US" dirty="0"/>
              <a:t>Contract type </a:t>
            </a:r>
          </a:p>
        </p:txBody>
      </p:sp>
    </p:spTree>
    <p:extLst>
      <p:ext uri="{BB962C8B-B14F-4D97-AF65-F5344CB8AC3E}">
        <p14:creationId xmlns:p14="http://schemas.microsoft.com/office/powerpoint/2010/main" val="339383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17B2-ED6B-3BB7-FB8D-036733CAD1FE}"/>
              </a:ext>
            </a:extLst>
          </p:cNvPr>
          <p:cNvSpPr>
            <a:spLocks noGrp="1"/>
          </p:cNvSpPr>
          <p:nvPr>
            <p:ph type="title"/>
          </p:nvPr>
        </p:nvSpPr>
        <p:spPr/>
        <p:txBody>
          <a:bodyPr/>
          <a:lstStyle/>
          <a:p>
            <a:r>
              <a:rPr lang="en-IN" dirty="0"/>
              <a:t>Target </a:t>
            </a:r>
            <a:r>
              <a:rPr lang="en-IN" dirty="0" err="1"/>
              <a:t>VariAble</a:t>
            </a:r>
            <a:endParaRPr lang="en-US" dirty="0"/>
          </a:p>
        </p:txBody>
      </p:sp>
      <p:pic>
        <p:nvPicPr>
          <p:cNvPr id="1026" name="Picture 2">
            <a:extLst>
              <a:ext uri="{FF2B5EF4-FFF2-40B4-BE49-F238E27FC236}">
                <a16:creationId xmlns:a16="http://schemas.microsoft.com/office/drawing/2014/main" id="{A7132A45-83D8-8B3D-D1BD-5473F0FA1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4341" y="2043019"/>
            <a:ext cx="4100513" cy="34496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56753E6-A7B2-D239-29C4-F331C231F9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425" y="3167353"/>
            <a:ext cx="3752850" cy="2486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9EE336-A5DD-64B2-D0AC-FA8A2993FE0B}"/>
              </a:ext>
            </a:extLst>
          </p:cNvPr>
          <p:cNvSpPr txBox="1"/>
          <p:nvPr/>
        </p:nvSpPr>
        <p:spPr>
          <a:xfrm>
            <a:off x="1451579" y="2187388"/>
            <a:ext cx="5003009" cy="646331"/>
          </a:xfrm>
          <a:prstGeom prst="rect">
            <a:avLst/>
          </a:prstGeom>
          <a:noFill/>
        </p:spPr>
        <p:txBody>
          <a:bodyPr wrap="square" rtlCol="0">
            <a:spAutoFit/>
          </a:bodyPr>
          <a:lstStyle/>
          <a:p>
            <a:r>
              <a:rPr lang="en-IN" dirty="0"/>
              <a:t>About 8% people were defaulting on loans, out if which 12% applicant were refused a loan before.</a:t>
            </a:r>
            <a:endParaRPr lang="en-US" dirty="0"/>
          </a:p>
        </p:txBody>
      </p:sp>
    </p:spTree>
    <p:extLst>
      <p:ext uri="{BB962C8B-B14F-4D97-AF65-F5344CB8AC3E}">
        <p14:creationId xmlns:p14="http://schemas.microsoft.com/office/powerpoint/2010/main" val="23355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7AB9-CD9B-F37B-218D-01B1CB7B1A58}"/>
              </a:ext>
            </a:extLst>
          </p:cNvPr>
          <p:cNvSpPr>
            <a:spLocks noGrp="1"/>
          </p:cNvSpPr>
          <p:nvPr>
            <p:ph type="title"/>
          </p:nvPr>
        </p:nvSpPr>
        <p:spPr/>
        <p:txBody>
          <a:bodyPr/>
          <a:lstStyle/>
          <a:p>
            <a:r>
              <a:rPr lang="en-US" dirty="0"/>
              <a:t>Contract type </a:t>
            </a:r>
            <a:br>
              <a:rPr lang="en-US" dirty="0"/>
            </a:br>
            <a:endParaRPr lang="en-US" dirty="0"/>
          </a:p>
        </p:txBody>
      </p:sp>
      <p:pic>
        <p:nvPicPr>
          <p:cNvPr id="2050" name="Picture 2">
            <a:extLst>
              <a:ext uri="{FF2B5EF4-FFF2-40B4-BE49-F238E27FC236}">
                <a16:creationId xmlns:a16="http://schemas.microsoft.com/office/drawing/2014/main" id="{27CE2E09-79B5-6D64-1BAF-9BACABC0E3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4826" y="2034054"/>
            <a:ext cx="4220028" cy="344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83B713-15BF-43D0-C0AC-E27D57F4F44E}"/>
              </a:ext>
            </a:extLst>
          </p:cNvPr>
          <p:cNvPicPr>
            <a:picLocks noChangeAspect="1"/>
          </p:cNvPicPr>
          <p:nvPr/>
        </p:nvPicPr>
        <p:blipFill>
          <a:blip r:embed="rId3"/>
          <a:stretch>
            <a:fillRect/>
          </a:stretch>
        </p:blipFill>
        <p:spPr>
          <a:xfrm>
            <a:off x="1910888" y="3429000"/>
            <a:ext cx="3871347" cy="2766645"/>
          </a:xfrm>
          <a:prstGeom prst="rect">
            <a:avLst/>
          </a:prstGeom>
        </p:spPr>
      </p:pic>
      <p:sp>
        <p:nvSpPr>
          <p:cNvPr id="6" name="TextBox 5">
            <a:extLst>
              <a:ext uri="{FF2B5EF4-FFF2-40B4-BE49-F238E27FC236}">
                <a16:creationId xmlns:a16="http://schemas.microsoft.com/office/drawing/2014/main" id="{2DB28655-5F1F-7329-DC45-4369EF95EE7D}"/>
              </a:ext>
            </a:extLst>
          </p:cNvPr>
          <p:cNvSpPr txBox="1"/>
          <p:nvPr/>
        </p:nvSpPr>
        <p:spPr>
          <a:xfrm>
            <a:off x="1685365" y="2034054"/>
            <a:ext cx="4894729" cy="923330"/>
          </a:xfrm>
          <a:prstGeom prst="rect">
            <a:avLst/>
          </a:prstGeom>
          <a:noFill/>
        </p:spPr>
        <p:txBody>
          <a:bodyPr wrap="square" rtlCol="0">
            <a:spAutoFit/>
          </a:bodyPr>
          <a:lstStyle/>
          <a:p>
            <a:r>
              <a:rPr lang="en-US" dirty="0"/>
              <a:t>People with cash loans have more difficulty in payment and defaults more.</a:t>
            </a:r>
          </a:p>
          <a:p>
            <a:r>
              <a:rPr lang="en-US" dirty="0"/>
              <a:t>Revolving loans should be preferred more.</a:t>
            </a:r>
          </a:p>
        </p:txBody>
      </p:sp>
    </p:spTree>
    <p:extLst>
      <p:ext uri="{BB962C8B-B14F-4D97-AF65-F5344CB8AC3E}">
        <p14:creationId xmlns:p14="http://schemas.microsoft.com/office/powerpoint/2010/main" val="35060409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83</TotalTime>
  <Words>795</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PowerPoint Presentation</vt:lpstr>
      <vt:lpstr>Business objective</vt:lpstr>
      <vt:lpstr>Problem statement</vt:lpstr>
      <vt:lpstr>Handling missing values</vt:lpstr>
      <vt:lpstr>Cleaning data for better understanding</vt:lpstr>
      <vt:lpstr>Outliers for AMT_TOTAL_INCOME and AMT_CREDIT in form of box plots</vt:lpstr>
      <vt:lpstr>Focus Columns</vt:lpstr>
      <vt:lpstr>Target VariAble</vt:lpstr>
      <vt:lpstr>Contract type  </vt:lpstr>
      <vt:lpstr>Applicant’s gender</vt:lpstr>
      <vt:lpstr>Family Status of applicant</vt:lpstr>
      <vt:lpstr>Education status</vt:lpstr>
      <vt:lpstr>Applicant’s age</vt:lpstr>
      <vt:lpstr>Loan amount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 jain</dc:creator>
  <cp:lastModifiedBy>rashi jain</cp:lastModifiedBy>
  <cp:revision>10</cp:revision>
  <dcterms:created xsi:type="dcterms:W3CDTF">2022-05-30T12:26:20Z</dcterms:created>
  <dcterms:modified xsi:type="dcterms:W3CDTF">2022-05-30T13:49:39Z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