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73" r:id="rId3"/>
    <p:sldId id="312" r:id="rId4"/>
    <p:sldId id="262" r:id="rId5"/>
    <p:sldId id="260" r:id="rId6"/>
    <p:sldId id="304" r:id="rId7"/>
    <p:sldId id="310" r:id="rId8"/>
    <p:sldId id="311" r:id="rId9"/>
    <p:sldId id="295" r:id="rId10"/>
    <p:sldId id="294" r:id="rId11"/>
    <p:sldId id="305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an Namasivayam" userId="ac8eabccef693de5" providerId="LiveId" clId="{6F6FC07D-EA4E-4E08-8668-E4E8F7AAA976}"/>
    <pc:docChg chg="modSld">
      <pc:chgData name="Venkatesan Namasivayam" userId="ac8eabccef693de5" providerId="LiveId" clId="{6F6FC07D-EA4E-4E08-8668-E4E8F7AAA976}" dt="2020-05-30T06:28:38.502" v="13" actId="207"/>
      <pc:docMkLst>
        <pc:docMk/>
      </pc:docMkLst>
      <pc:sldChg chg="modSp mod">
        <pc:chgData name="Venkatesan Namasivayam" userId="ac8eabccef693de5" providerId="LiveId" clId="{6F6FC07D-EA4E-4E08-8668-E4E8F7AAA976}" dt="2020-05-30T06:28:38.502" v="13" actId="207"/>
        <pc:sldMkLst>
          <pc:docMk/>
          <pc:sldMk cId="0" sldId="257"/>
        </pc:sldMkLst>
        <pc:spChg chg="mod">
          <ac:chgData name="Venkatesan Namasivayam" userId="ac8eabccef693de5" providerId="LiveId" clId="{6F6FC07D-EA4E-4E08-8668-E4E8F7AAA976}" dt="2020-05-30T06:28:38.502" v="13" actId="20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B3CC9-A19A-44ED-B172-27245C56B87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0F872D-B942-428A-B39E-C3481BAE6BA0}">
      <dgm:prSet phldrT="[Text]" custT="1"/>
      <dgm:spPr/>
      <dgm:t>
        <a:bodyPr/>
        <a:lstStyle/>
        <a:p>
          <a:r>
            <a:rPr lang="en-US" sz="1600" dirty="0"/>
            <a:t>Online Application form</a:t>
          </a:r>
          <a:endParaRPr lang="en-IN" sz="1600" dirty="0"/>
        </a:p>
        <a:p>
          <a:r>
            <a:rPr lang="en-US" sz="1600" dirty="0"/>
            <a:t>March 2020- May 2020</a:t>
          </a:r>
          <a:endParaRPr lang="en-IN" sz="1600" dirty="0"/>
        </a:p>
      </dgm:t>
    </dgm:pt>
    <dgm:pt modelId="{7EF79315-A12D-453D-B19B-EED05C6FB06D}" type="parTrans" cxnId="{A2322E03-6F98-495F-8BED-EA2E7977A126}">
      <dgm:prSet/>
      <dgm:spPr/>
      <dgm:t>
        <a:bodyPr/>
        <a:lstStyle/>
        <a:p>
          <a:endParaRPr lang="en-IN" sz="1600"/>
        </a:p>
      </dgm:t>
    </dgm:pt>
    <dgm:pt modelId="{C3199CC7-D78F-4D4C-A768-70C108E6A000}" type="sibTrans" cxnId="{A2322E03-6F98-495F-8BED-EA2E7977A126}">
      <dgm:prSet custT="1"/>
      <dgm:spPr/>
      <dgm:t>
        <a:bodyPr/>
        <a:lstStyle/>
        <a:p>
          <a:endParaRPr lang="en-IN" sz="1600"/>
        </a:p>
      </dgm:t>
    </dgm:pt>
    <dgm:pt modelId="{7D38B682-DF27-44E8-8D59-E45F82DD22D6}">
      <dgm:prSet phldrT="[Text]" custT="1"/>
      <dgm:spPr/>
      <dgm:t>
        <a:bodyPr/>
        <a:lstStyle/>
        <a:p>
          <a:r>
            <a:rPr lang="en-IN" sz="1600" dirty="0"/>
            <a:t>Completion of telephonic interview and shortlisting the student </a:t>
          </a:r>
        </a:p>
        <a:p>
          <a:r>
            <a:rPr lang="en-IN" sz="1600" dirty="0"/>
            <a:t>June 1st</a:t>
          </a:r>
        </a:p>
      </dgm:t>
    </dgm:pt>
    <dgm:pt modelId="{BA49A518-0D2F-4ABD-A38E-1A3DD2454B64}" type="parTrans" cxnId="{2B85CD56-E6AA-4B2D-A964-FC4986380438}">
      <dgm:prSet/>
      <dgm:spPr/>
      <dgm:t>
        <a:bodyPr/>
        <a:lstStyle/>
        <a:p>
          <a:endParaRPr lang="en-IN" sz="1600"/>
        </a:p>
      </dgm:t>
    </dgm:pt>
    <dgm:pt modelId="{4C4E66B5-8C75-4E3C-8DB7-762D476BA2B0}" type="sibTrans" cxnId="{2B85CD56-E6AA-4B2D-A964-FC4986380438}">
      <dgm:prSet custT="1"/>
      <dgm:spPr/>
      <dgm:t>
        <a:bodyPr/>
        <a:lstStyle/>
        <a:p>
          <a:endParaRPr lang="en-IN" sz="1600"/>
        </a:p>
      </dgm:t>
    </dgm:pt>
    <dgm:pt modelId="{2C664310-7EBE-480E-9418-B6155A27A1FA}">
      <dgm:prSet custT="1"/>
      <dgm:spPr/>
      <dgm:t>
        <a:bodyPr/>
        <a:lstStyle/>
        <a:p>
          <a:r>
            <a:rPr lang="en-US" sz="1600" dirty="0"/>
            <a:t>First level shortlisting students based on Merit  &amp; documents 15-20</a:t>
          </a:r>
          <a:r>
            <a:rPr lang="en-US" sz="1600" baseline="30000" dirty="0"/>
            <a:t>th</a:t>
          </a:r>
          <a:r>
            <a:rPr lang="en-US" sz="1600" dirty="0"/>
            <a:t> May, 2020.</a:t>
          </a:r>
          <a:endParaRPr lang="en-IN" sz="1600" dirty="0"/>
        </a:p>
      </dgm:t>
    </dgm:pt>
    <dgm:pt modelId="{733708DA-2D5F-4638-86FE-58A403CC6D45}" type="parTrans" cxnId="{1F86CD06-8C42-4DB6-A40A-F355DF1C8170}">
      <dgm:prSet/>
      <dgm:spPr/>
      <dgm:t>
        <a:bodyPr/>
        <a:lstStyle/>
        <a:p>
          <a:endParaRPr lang="en-IN" sz="1600"/>
        </a:p>
      </dgm:t>
    </dgm:pt>
    <dgm:pt modelId="{C3642FAC-E034-4F5C-BC45-17300DB0DCA4}" type="sibTrans" cxnId="{1F86CD06-8C42-4DB6-A40A-F355DF1C8170}">
      <dgm:prSet custT="1"/>
      <dgm:spPr/>
      <dgm:t>
        <a:bodyPr/>
        <a:lstStyle/>
        <a:p>
          <a:endParaRPr lang="en-IN" sz="1600"/>
        </a:p>
      </dgm:t>
    </dgm:pt>
    <dgm:pt modelId="{F2F6BCDE-0805-40F4-BEA5-57CFD77E758F}">
      <dgm:prSet custT="1"/>
      <dgm:spPr/>
      <dgm:t>
        <a:bodyPr/>
        <a:lstStyle/>
        <a:p>
          <a:r>
            <a:rPr lang="en-IN" sz="1600" dirty="0"/>
            <a:t>Completion of house visit (Senior volunteers, Youth volunteers and staff) </a:t>
          </a:r>
        </a:p>
        <a:p>
          <a:r>
            <a:rPr lang="en-IN" sz="1600" dirty="0"/>
            <a:t>15t</a:t>
          </a:r>
          <a:r>
            <a:rPr lang="en-IN" sz="1600" baseline="30000" dirty="0"/>
            <a:t>h</a:t>
          </a:r>
          <a:r>
            <a:rPr lang="en-IN" sz="1600" dirty="0"/>
            <a:t> June, 2020.</a:t>
          </a:r>
        </a:p>
      </dgm:t>
    </dgm:pt>
    <dgm:pt modelId="{BEAE098A-1A1D-492C-86AC-A6627350E29E}" type="parTrans" cxnId="{EFFA044D-FF13-4706-884C-A1D28D3FCA09}">
      <dgm:prSet/>
      <dgm:spPr/>
      <dgm:t>
        <a:bodyPr/>
        <a:lstStyle/>
        <a:p>
          <a:endParaRPr lang="en-IN" sz="1600"/>
        </a:p>
      </dgm:t>
    </dgm:pt>
    <dgm:pt modelId="{ED9F515D-6266-44B1-9809-55B98EC20C6B}" type="sibTrans" cxnId="{EFFA044D-FF13-4706-884C-A1D28D3FCA09}">
      <dgm:prSet custT="1"/>
      <dgm:spPr/>
      <dgm:t>
        <a:bodyPr/>
        <a:lstStyle/>
        <a:p>
          <a:endParaRPr lang="en-IN" sz="1600"/>
        </a:p>
      </dgm:t>
    </dgm:pt>
    <dgm:pt modelId="{86E49909-BCA1-46A8-9F1E-DF63CC7307F4}">
      <dgm:prSet custT="1"/>
      <dgm:spPr/>
      <dgm:t>
        <a:bodyPr/>
        <a:lstStyle/>
        <a:p>
          <a:r>
            <a:rPr lang="en-IN" sz="1600" dirty="0"/>
            <a:t>Submission of required documents by  students </a:t>
          </a:r>
        </a:p>
        <a:p>
          <a:r>
            <a:rPr lang="en-IN" sz="1600" dirty="0"/>
            <a:t>30 June, 2020.</a:t>
          </a:r>
        </a:p>
      </dgm:t>
    </dgm:pt>
    <dgm:pt modelId="{2DA1A09A-072A-4D91-BADC-39C416A9B058}" type="parTrans" cxnId="{6A802054-B859-4914-B96C-63E2034AB521}">
      <dgm:prSet/>
      <dgm:spPr/>
      <dgm:t>
        <a:bodyPr/>
        <a:lstStyle/>
        <a:p>
          <a:endParaRPr lang="en-IN" sz="1600"/>
        </a:p>
      </dgm:t>
    </dgm:pt>
    <dgm:pt modelId="{B4561B79-2A6C-42E6-9BAE-BA13DA079973}" type="sibTrans" cxnId="{6A802054-B859-4914-B96C-63E2034AB521}">
      <dgm:prSet custT="1"/>
      <dgm:spPr/>
      <dgm:t>
        <a:bodyPr/>
        <a:lstStyle/>
        <a:p>
          <a:endParaRPr lang="en-IN" sz="1600"/>
        </a:p>
      </dgm:t>
    </dgm:pt>
    <dgm:pt modelId="{95FD00C2-280C-42E6-A719-A60CC1F216B8}">
      <dgm:prSet custT="1"/>
      <dgm:spPr/>
      <dgm:t>
        <a:bodyPr/>
        <a:lstStyle/>
        <a:p>
          <a:r>
            <a:rPr lang="en-IN" sz="1600" dirty="0"/>
            <a:t>Financial Assistance program for both New and Renewal students – July, 2020.</a:t>
          </a:r>
        </a:p>
      </dgm:t>
    </dgm:pt>
    <dgm:pt modelId="{97D6FC20-CB45-4831-8C38-274284A3D5FF}" type="parTrans" cxnId="{7183FF12-4B31-4D6B-BF92-33DA145549F0}">
      <dgm:prSet/>
      <dgm:spPr/>
      <dgm:t>
        <a:bodyPr/>
        <a:lstStyle/>
        <a:p>
          <a:endParaRPr lang="en-IN" sz="1600"/>
        </a:p>
      </dgm:t>
    </dgm:pt>
    <dgm:pt modelId="{5C687FCB-62CF-4892-A568-53997AF55C47}" type="sibTrans" cxnId="{7183FF12-4B31-4D6B-BF92-33DA145549F0}">
      <dgm:prSet custT="1"/>
      <dgm:spPr/>
      <dgm:t>
        <a:bodyPr/>
        <a:lstStyle/>
        <a:p>
          <a:endParaRPr lang="en-IN" sz="1600"/>
        </a:p>
      </dgm:t>
    </dgm:pt>
    <dgm:pt modelId="{43D5B6C5-EA81-482F-8DE0-0BA7D3FA4624}">
      <dgm:prSet custT="1"/>
      <dgm:spPr/>
      <dgm:t>
        <a:bodyPr/>
        <a:lstStyle/>
        <a:p>
          <a:r>
            <a:rPr lang="en-IN" sz="1600" dirty="0"/>
            <a:t>Residential Training for students</a:t>
          </a:r>
        </a:p>
        <a:p>
          <a:r>
            <a:rPr lang="en-IN" sz="1600" dirty="0"/>
            <a:t>Feb/Mar/Apr</a:t>
          </a:r>
        </a:p>
      </dgm:t>
    </dgm:pt>
    <dgm:pt modelId="{8C9EC656-C8A1-472A-84B4-9B57B4BAA3CE}" type="parTrans" cxnId="{294412DD-DF5D-437D-9FCD-ADE8D655279D}">
      <dgm:prSet/>
      <dgm:spPr/>
      <dgm:t>
        <a:bodyPr/>
        <a:lstStyle/>
        <a:p>
          <a:endParaRPr lang="en-IN" sz="1600"/>
        </a:p>
      </dgm:t>
    </dgm:pt>
    <dgm:pt modelId="{3ED2901E-F93D-4D03-A5B6-C9007BDB312C}" type="sibTrans" cxnId="{294412DD-DF5D-437D-9FCD-ADE8D655279D}">
      <dgm:prSet/>
      <dgm:spPr/>
      <dgm:t>
        <a:bodyPr/>
        <a:lstStyle/>
        <a:p>
          <a:endParaRPr lang="en-IN" sz="1600"/>
        </a:p>
      </dgm:t>
    </dgm:pt>
    <dgm:pt modelId="{C5F28EEC-6795-4200-BCA6-63F46BF9107A}">
      <dgm:prSet/>
      <dgm:spPr/>
      <dgm:t>
        <a:bodyPr/>
        <a:lstStyle/>
        <a:p>
          <a:r>
            <a:rPr lang="en-IN" dirty="0"/>
            <a:t>Quarterly touch points with students</a:t>
          </a:r>
        </a:p>
        <a:p>
          <a:r>
            <a:rPr lang="en-IN" dirty="0"/>
            <a:t>Sep /Dec/Mar/June</a:t>
          </a:r>
        </a:p>
      </dgm:t>
    </dgm:pt>
    <dgm:pt modelId="{DFFE2159-E206-4162-9D33-F59071C2C9DC}" type="parTrans" cxnId="{60CAE8D5-6803-4B67-BA3F-3913E435D320}">
      <dgm:prSet/>
      <dgm:spPr/>
      <dgm:t>
        <a:bodyPr/>
        <a:lstStyle/>
        <a:p>
          <a:endParaRPr lang="en-IN"/>
        </a:p>
      </dgm:t>
    </dgm:pt>
    <dgm:pt modelId="{A0D1EC9F-F2D4-4E7B-A8EA-574105726852}" type="sibTrans" cxnId="{60CAE8D5-6803-4B67-BA3F-3913E435D320}">
      <dgm:prSet/>
      <dgm:spPr/>
      <dgm:t>
        <a:bodyPr/>
        <a:lstStyle/>
        <a:p>
          <a:endParaRPr lang="en-IN"/>
        </a:p>
      </dgm:t>
    </dgm:pt>
    <dgm:pt modelId="{7784F74B-248E-4BF5-8A45-BEC7142332FD}">
      <dgm:prSet/>
      <dgm:spPr/>
      <dgm:t>
        <a:bodyPr/>
        <a:lstStyle/>
        <a:p>
          <a:r>
            <a:rPr lang="en-IN" dirty="0"/>
            <a:t>Half yearly report to donors</a:t>
          </a:r>
        </a:p>
        <a:p>
          <a:r>
            <a:rPr lang="en-IN" dirty="0"/>
            <a:t>Nov 2020</a:t>
          </a:r>
        </a:p>
      </dgm:t>
    </dgm:pt>
    <dgm:pt modelId="{B9DAC736-3A06-413A-BD6C-A28D7A7FD2B2}" type="parTrans" cxnId="{A14B0418-F287-4EA8-BB98-90A6BB37624F}">
      <dgm:prSet/>
      <dgm:spPr/>
      <dgm:t>
        <a:bodyPr/>
        <a:lstStyle/>
        <a:p>
          <a:endParaRPr lang="en-IN"/>
        </a:p>
      </dgm:t>
    </dgm:pt>
    <dgm:pt modelId="{D667E66C-7883-40B8-ABEF-2A3A1F9043BF}" type="sibTrans" cxnId="{A14B0418-F287-4EA8-BB98-90A6BB37624F}">
      <dgm:prSet/>
      <dgm:spPr/>
      <dgm:t>
        <a:bodyPr/>
        <a:lstStyle/>
        <a:p>
          <a:endParaRPr lang="en-IN"/>
        </a:p>
      </dgm:t>
    </dgm:pt>
    <dgm:pt modelId="{478D5194-DCDC-42DD-841A-83BEED09B46E}">
      <dgm:prSet/>
      <dgm:spPr/>
      <dgm:t>
        <a:bodyPr/>
        <a:lstStyle/>
        <a:p>
          <a:r>
            <a:rPr lang="en-IN" dirty="0"/>
            <a:t>Final Report &amp; Utilization</a:t>
          </a:r>
        </a:p>
        <a:p>
          <a:r>
            <a:rPr lang="en-IN" dirty="0"/>
            <a:t>May 2021</a:t>
          </a:r>
        </a:p>
      </dgm:t>
    </dgm:pt>
    <dgm:pt modelId="{5AFE4614-CC35-4CE9-8DC7-8F6925F5AEF0}" type="parTrans" cxnId="{ACB39015-24E2-489C-A25A-7A94FF2F8CB3}">
      <dgm:prSet/>
      <dgm:spPr/>
      <dgm:t>
        <a:bodyPr/>
        <a:lstStyle/>
        <a:p>
          <a:endParaRPr lang="en-IN"/>
        </a:p>
      </dgm:t>
    </dgm:pt>
    <dgm:pt modelId="{C59F4A13-0392-4EDC-9654-51783DD053C7}" type="sibTrans" cxnId="{ACB39015-24E2-489C-A25A-7A94FF2F8CB3}">
      <dgm:prSet/>
      <dgm:spPr/>
      <dgm:t>
        <a:bodyPr/>
        <a:lstStyle/>
        <a:p>
          <a:endParaRPr lang="en-IN"/>
        </a:p>
      </dgm:t>
    </dgm:pt>
    <dgm:pt modelId="{717037FD-48C3-4147-BB79-AAFFD1A6DB4B}" type="pres">
      <dgm:prSet presAssocID="{53FB3CC9-A19A-44ED-B172-27245C56B875}" presName="diagram" presStyleCnt="0">
        <dgm:presLayoutVars>
          <dgm:dir/>
          <dgm:resizeHandles val="exact"/>
        </dgm:presLayoutVars>
      </dgm:prSet>
      <dgm:spPr/>
    </dgm:pt>
    <dgm:pt modelId="{C13F02F4-E616-4967-8C63-FDFA5175F5C7}" type="pres">
      <dgm:prSet presAssocID="{8A0F872D-B942-428A-B39E-C3481BAE6BA0}" presName="node" presStyleLbl="node1" presStyleIdx="0" presStyleCnt="10">
        <dgm:presLayoutVars>
          <dgm:bulletEnabled val="1"/>
        </dgm:presLayoutVars>
      </dgm:prSet>
      <dgm:spPr/>
    </dgm:pt>
    <dgm:pt modelId="{B0DDAE42-2916-485A-8A6A-89F5F618331A}" type="pres">
      <dgm:prSet presAssocID="{C3199CC7-D78F-4D4C-A768-70C108E6A000}" presName="sibTrans" presStyleLbl="sibTrans2D1" presStyleIdx="0" presStyleCnt="9"/>
      <dgm:spPr/>
    </dgm:pt>
    <dgm:pt modelId="{D0FB6521-365D-427D-BF68-C65DA89CB317}" type="pres">
      <dgm:prSet presAssocID="{C3199CC7-D78F-4D4C-A768-70C108E6A000}" presName="connectorText" presStyleLbl="sibTrans2D1" presStyleIdx="0" presStyleCnt="9"/>
      <dgm:spPr/>
    </dgm:pt>
    <dgm:pt modelId="{1D218557-2E60-49A9-A259-90246065B15D}" type="pres">
      <dgm:prSet presAssocID="{2C664310-7EBE-480E-9418-B6155A27A1FA}" presName="node" presStyleLbl="node1" presStyleIdx="1" presStyleCnt="10">
        <dgm:presLayoutVars>
          <dgm:bulletEnabled val="1"/>
        </dgm:presLayoutVars>
      </dgm:prSet>
      <dgm:spPr/>
    </dgm:pt>
    <dgm:pt modelId="{DC9059A1-2EB6-49F7-88EB-E1B2AA0C6512}" type="pres">
      <dgm:prSet presAssocID="{C3642FAC-E034-4F5C-BC45-17300DB0DCA4}" presName="sibTrans" presStyleLbl="sibTrans2D1" presStyleIdx="1" presStyleCnt="9"/>
      <dgm:spPr/>
    </dgm:pt>
    <dgm:pt modelId="{3E8DC2D7-0C7F-4261-A86C-4AB03A1C5ABA}" type="pres">
      <dgm:prSet presAssocID="{C3642FAC-E034-4F5C-BC45-17300DB0DCA4}" presName="connectorText" presStyleLbl="sibTrans2D1" presStyleIdx="1" presStyleCnt="9"/>
      <dgm:spPr/>
    </dgm:pt>
    <dgm:pt modelId="{EC9EBE42-6743-4877-B13E-14C0959BDD0D}" type="pres">
      <dgm:prSet presAssocID="{7D38B682-DF27-44E8-8D59-E45F82DD22D6}" presName="node" presStyleLbl="node1" presStyleIdx="2" presStyleCnt="10">
        <dgm:presLayoutVars>
          <dgm:bulletEnabled val="1"/>
        </dgm:presLayoutVars>
      </dgm:prSet>
      <dgm:spPr/>
    </dgm:pt>
    <dgm:pt modelId="{8F390518-AA68-4940-BF7D-1D391F3E1537}" type="pres">
      <dgm:prSet presAssocID="{4C4E66B5-8C75-4E3C-8DB7-762D476BA2B0}" presName="sibTrans" presStyleLbl="sibTrans2D1" presStyleIdx="2" presStyleCnt="9"/>
      <dgm:spPr/>
    </dgm:pt>
    <dgm:pt modelId="{8ED54500-EAE6-4CAF-B6A2-00D6C2E97E3A}" type="pres">
      <dgm:prSet presAssocID="{4C4E66B5-8C75-4E3C-8DB7-762D476BA2B0}" presName="connectorText" presStyleLbl="sibTrans2D1" presStyleIdx="2" presStyleCnt="9"/>
      <dgm:spPr/>
    </dgm:pt>
    <dgm:pt modelId="{4E7FC582-D4AD-41FA-AF57-2D4CD90E5FAC}" type="pres">
      <dgm:prSet presAssocID="{F2F6BCDE-0805-40F4-BEA5-57CFD77E758F}" presName="node" presStyleLbl="node1" presStyleIdx="3" presStyleCnt="10">
        <dgm:presLayoutVars>
          <dgm:bulletEnabled val="1"/>
        </dgm:presLayoutVars>
      </dgm:prSet>
      <dgm:spPr/>
    </dgm:pt>
    <dgm:pt modelId="{C23EC578-373A-45C5-A4D5-0497A96C1C70}" type="pres">
      <dgm:prSet presAssocID="{ED9F515D-6266-44B1-9809-55B98EC20C6B}" presName="sibTrans" presStyleLbl="sibTrans2D1" presStyleIdx="3" presStyleCnt="9"/>
      <dgm:spPr/>
    </dgm:pt>
    <dgm:pt modelId="{83786564-F08B-4D0A-BDCC-2404E5BCB7DC}" type="pres">
      <dgm:prSet presAssocID="{ED9F515D-6266-44B1-9809-55B98EC20C6B}" presName="connectorText" presStyleLbl="sibTrans2D1" presStyleIdx="3" presStyleCnt="9"/>
      <dgm:spPr/>
    </dgm:pt>
    <dgm:pt modelId="{C2AA6BAF-23BA-4B23-B7D5-C202D5AAB7DC}" type="pres">
      <dgm:prSet presAssocID="{86E49909-BCA1-46A8-9F1E-DF63CC7307F4}" presName="node" presStyleLbl="node1" presStyleIdx="4" presStyleCnt="10">
        <dgm:presLayoutVars>
          <dgm:bulletEnabled val="1"/>
        </dgm:presLayoutVars>
      </dgm:prSet>
      <dgm:spPr/>
    </dgm:pt>
    <dgm:pt modelId="{CDAAB769-347A-4CF4-9E69-FD59ACE804EC}" type="pres">
      <dgm:prSet presAssocID="{B4561B79-2A6C-42E6-9BAE-BA13DA079973}" presName="sibTrans" presStyleLbl="sibTrans2D1" presStyleIdx="4" presStyleCnt="9"/>
      <dgm:spPr/>
    </dgm:pt>
    <dgm:pt modelId="{DD6FB146-3AC9-43E8-9DEE-9E8CDEA16768}" type="pres">
      <dgm:prSet presAssocID="{B4561B79-2A6C-42E6-9BAE-BA13DA079973}" presName="connectorText" presStyleLbl="sibTrans2D1" presStyleIdx="4" presStyleCnt="9"/>
      <dgm:spPr/>
    </dgm:pt>
    <dgm:pt modelId="{C4A85870-1E6F-4A2D-8357-F7D124EE1F47}" type="pres">
      <dgm:prSet presAssocID="{95FD00C2-280C-42E6-A719-A60CC1F216B8}" presName="node" presStyleLbl="node1" presStyleIdx="5" presStyleCnt="10">
        <dgm:presLayoutVars>
          <dgm:bulletEnabled val="1"/>
        </dgm:presLayoutVars>
      </dgm:prSet>
      <dgm:spPr/>
    </dgm:pt>
    <dgm:pt modelId="{A4C37F64-FB0A-4204-9C8B-2B5BB347E2FD}" type="pres">
      <dgm:prSet presAssocID="{5C687FCB-62CF-4892-A568-53997AF55C47}" presName="sibTrans" presStyleLbl="sibTrans2D1" presStyleIdx="5" presStyleCnt="9"/>
      <dgm:spPr/>
    </dgm:pt>
    <dgm:pt modelId="{1DCF8DEC-9927-4668-8584-159330A625FE}" type="pres">
      <dgm:prSet presAssocID="{5C687FCB-62CF-4892-A568-53997AF55C47}" presName="connectorText" presStyleLbl="sibTrans2D1" presStyleIdx="5" presStyleCnt="9"/>
      <dgm:spPr/>
    </dgm:pt>
    <dgm:pt modelId="{573B7233-2AAD-4066-B603-52665B4212F7}" type="pres">
      <dgm:prSet presAssocID="{C5F28EEC-6795-4200-BCA6-63F46BF9107A}" presName="node" presStyleLbl="node1" presStyleIdx="6" presStyleCnt="10">
        <dgm:presLayoutVars>
          <dgm:bulletEnabled val="1"/>
        </dgm:presLayoutVars>
      </dgm:prSet>
      <dgm:spPr/>
    </dgm:pt>
    <dgm:pt modelId="{0BD9E997-73B5-4B1D-9059-44D6BF6ADCFF}" type="pres">
      <dgm:prSet presAssocID="{A0D1EC9F-F2D4-4E7B-A8EA-574105726852}" presName="sibTrans" presStyleLbl="sibTrans2D1" presStyleIdx="6" presStyleCnt="9"/>
      <dgm:spPr/>
    </dgm:pt>
    <dgm:pt modelId="{5EB41183-DE1C-4567-9A2E-77450B615807}" type="pres">
      <dgm:prSet presAssocID="{A0D1EC9F-F2D4-4E7B-A8EA-574105726852}" presName="connectorText" presStyleLbl="sibTrans2D1" presStyleIdx="6" presStyleCnt="9"/>
      <dgm:spPr/>
    </dgm:pt>
    <dgm:pt modelId="{FAAD5584-5CEC-46CD-A9D8-F11AF53DB2E6}" type="pres">
      <dgm:prSet presAssocID="{7784F74B-248E-4BF5-8A45-BEC7142332FD}" presName="node" presStyleLbl="node1" presStyleIdx="7" presStyleCnt="10">
        <dgm:presLayoutVars>
          <dgm:bulletEnabled val="1"/>
        </dgm:presLayoutVars>
      </dgm:prSet>
      <dgm:spPr/>
    </dgm:pt>
    <dgm:pt modelId="{5C02CCFE-0CD6-48E3-AC21-0500346D11D3}" type="pres">
      <dgm:prSet presAssocID="{D667E66C-7883-40B8-ABEF-2A3A1F9043BF}" presName="sibTrans" presStyleLbl="sibTrans2D1" presStyleIdx="7" presStyleCnt="9"/>
      <dgm:spPr/>
    </dgm:pt>
    <dgm:pt modelId="{D2398C08-2440-4E96-ADD8-FB56AD9E356B}" type="pres">
      <dgm:prSet presAssocID="{D667E66C-7883-40B8-ABEF-2A3A1F9043BF}" presName="connectorText" presStyleLbl="sibTrans2D1" presStyleIdx="7" presStyleCnt="9"/>
      <dgm:spPr/>
    </dgm:pt>
    <dgm:pt modelId="{A0D0DE6C-3E72-445A-937A-29254E7940A2}" type="pres">
      <dgm:prSet presAssocID="{43D5B6C5-EA81-482F-8DE0-0BA7D3FA4624}" presName="node" presStyleLbl="node1" presStyleIdx="8" presStyleCnt="10">
        <dgm:presLayoutVars>
          <dgm:bulletEnabled val="1"/>
        </dgm:presLayoutVars>
      </dgm:prSet>
      <dgm:spPr/>
    </dgm:pt>
    <dgm:pt modelId="{7A867594-E8B9-4B7E-8922-2BB5B8CF15A6}" type="pres">
      <dgm:prSet presAssocID="{3ED2901E-F93D-4D03-A5B6-C9007BDB312C}" presName="sibTrans" presStyleLbl="sibTrans2D1" presStyleIdx="8" presStyleCnt="9"/>
      <dgm:spPr/>
    </dgm:pt>
    <dgm:pt modelId="{582A279F-D56B-430A-8ED0-27AC319DE0A6}" type="pres">
      <dgm:prSet presAssocID="{3ED2901E-F93D-4D03-A5B6-C9007BDB312C}" presName="connectorText" presStyleLbl="sibTrans2D1" presStyleIdx="8" presStyleCnt="9"/>
      <dgm:spPr/>
    </dgm:pt>
    <dgm:pt modelId="{548A1E77-D1A0-4351-B490-57A50D5A42DE}" type="pres">
      <dgm:prSet presAssocID="{478D5194-DCDC-42DD-841A-83BEED09B46E}" presName="node" presStyleLbl="node1" presStyleIdx="9" presStyleCnt="10">
        <dgm:presLayoutVars>
          <dgm:bulletEnabled val="1"/>
        </dgm:presLayoutVars>
      </dgm:prSet>
      <dgm:spPr/>
    </dgm:pt>
  </dgm:ptLst>
  <dgm:cxnLst>
    <dgm:cxn modelId="{A2322E03-6F98-495F-8BED-EA2E7977A126}" srcId="{53FB3CC9-A19A-44ED-B172-27245C56B875}" destId="{8A0F872D-B942-428A-B39E-C3481BAE6BA0}" srcOrd="0" destOrd="0" parTransId="{7EF79315-A12D-453D-B19B-EED05C6FB06D}" sibTransId="{C3199CC7-D78F-4D4C-A768-70C108E6A000}"/>
    <dgm:cxn modelId="{1F86CD06-8C42-4DB6-A40A-F355DF1C8170}" srcId="{53FB3CC9-A19A-44ED-B172-27245C56B875}" destId="{2C664310-7EBE-480E-9418-B6155A27A1FA}" srcOrd="1" destOrd="0" parTransId="{733708DA-2D5F-4638-86FE-58A403CC6D45}" sibTransId="{C3642FAC-E034-4F5C-BC45-17300DB0DCA4}"/>
    <dgm:cxn modelId="{C17C2B12-5A9A-49A0-BC0F-D2EA816BB86A}" type="presOf" srcId="{3ED2901E-F93D-4D03-A5B6-C9007BDB312C}" destId="{7A867594-E8B9-4B7E-8922-2BB5B8CF15A6}" srcOrd="0" destOrd="0" presId="urn:microsoft.com/office/officeart/2005/8/layout/process5"/>
    <dgm:cxn modelId="{7183FF12-4B31-4D6B-BF92-33DA145549F0}" srcId="{53FB3CC9-A19A-44ED-B172-27245C56B875}" destId="{95FD00C2-280C-42E6-A719-A60CC1F216B8}" srcOrd="5" destOrd="0" parTransId="{97D6FC20-CB45-4831-8C38-274284A3D5FF}" sibTransId="{5C687FCB-62CF-4892-A568-53997AF55C47}"/>
    <dgm:cxn modelId="{ACB39015-24E2-489C-A25A-7A94FF2F8CB3}" srcId="{53FB3CC9-A19A-44ED-B172-27245C56B875}" destId="{478D5194-DCDC-42DD-841A-83BEED09B46E}" srcOrd="9" destOrd="0" parTransId="{5AFE4614-CC35-4CE9-8DC7-8F6925F5AEF0}" sibTransId="{C59F4A13-0392-4EDC-9654-51783DD053C7}"/>
    <dgm:cxn modelId="{A14B0418-F287-4EA8-BB98-90A6BB37624F}" srcId="{53FB3CC9-A19A-44ED-B172-27245C56B875}" destId="{7784F74B-248E-4BF5-8A45-BEC7142332FD}" srcOrd="7" destOrd="0" parTransId="{B9DAC736-3A06-413A-BD6C-A28D7A7FD2B2}" sibTransId="{D667E66C-7883-40B8-ABEF-2A3A1F9043BF}"/>
    <dgm:cxn modelId="{D6C82423-21C0-4D1B-AA31-7318F629011C}" type="presOf" srcId="{53FB3CC9-A19A-44ED-B172-27245C56B875}" destId="{717037FD-48C3-4147-BB79-AAFFD1A6DB4B}" srcOrd="0" destOrd="0" presId="urn:microsoft.com/office/officeart/2005/8/layout/process5"/>
    <dgm:cxn modelId="{53EA9C23-BC81-41F9-8CBB-ED104CE3D5AA}" type="presOf" srcId="{4C4E66B5-8C75-4E3C-8DB7-762D476BA2B0}" destId="{8ED54500-EAE6-4CAF-B6A2-00D6C2E97E3A}" srcOrd="1" destOrd="0" presId="urn:microsoft.com/office/officeart/2005/8/layout/process5"/>
    <dgm:cxn modelId="{C7C6E223-2AF5-431B-BE15-38D5A9F8F002}" type="presOf" srcId="{B4561B79-2A6C-42E6-9BAE-BA13DA079973}" destId="{CDAAB769-347A-4CF4-9E69-FD59ACE804EC}" srcOrd="0" destOrd="0" presId="urn:microsoft.com/office/officeart/2005/8/layout/process5"/>
    <dgm:cxn modelId="{98A8C128-FB56-4364-BBC9-1FE0ED747F63}" type="presOf" srcId="{A0D1EC9F-F2D4-4E7B-A8EA-574105726852}" destId="{0BD9E997-73B5-4B1D-9059-44D6BF6ADCFF}" srcOrd="0" destOrd="0" presId="urn:microsoft.com/office/officeart/2005/8/layout/process5"/>
    <dgm:cxn modelId="{8213322D-D84C-4D78-9115-786589D10E06}" type="presOf" srcId="{C3199CC7-D78F-4D4C-A768-70C108E6A000}" destId="{D0FB6521-365D-427D-BF68-C65DA89CB317}" srcOrd="1" destOrd="0" presId="urn:microsoft.com/office/officeart/2005/8/layout/process5"/>
    <dgm:cxn modelId="{8E108332-BE9E-4F68-A680-047F54EA4346}" type="presOf" srcId="{C5F28EEC-6795-4200-BCA6-63F46BF9107A}" destId="{573B7233-2AAD-4066-B603-52665B4212F7}" srcOrd="0" destOrd="0" presId="urn:microsoft.com/office/officeart/2005/8/layout/process5"/>
    <dgm:cxn modelId="{92DA4F38-6A93-45F6-A3E5-742539F7C49F}" type="presOf" srcId="{7784F74B-248E-4BF5-8A45-BEC7142332FD}" destId="{FAAD5584-5CEC-46CD-A9D8-F11AF53DB2E6}" srcOrd="0" destOrd="0" presId="urn:microsoft.com/office/officeart/2005/8/layout/process5"/>
    <dgm:cxn modelId="{5F91E745-0339-4F81-9049-7BD7B9923C6D}" type="presOf" srcId="{F2F6BCDE-0805-40F4-BEA5-57CFD77E758F}" destId="{4E7FC582-D4AD-41FA-AF57-2D4CD90E5FAC}" srcOrd="0" destOrd="0" presId="urn:microsoft.com/office/officeart/2005/8/layout/process5"/>
    <dgm:cxn modelId="{41917246-1DE9-4679-B720-F5B272701AC1}" type="presOf" srcId="{D667E66C-7883-40B8-ABEF-2A3A1F9043BF}" destId="{D2398C08-2440-4E96-ADD8-FB56AD9E356B}" srcOrd="1" destOrd="0" presId="urn:microsoft.com/office/officeart/2005/8/layout/process5"/>
    <dgm:cxn modelId="{A75C0967-5012-475D-9B64-D276F8FB2D47}" type="presOf" srcId="{ED9F515D-6266-44B1-9809-55B98EC20C6B}" destId="{C23EC578-373A-45C5-A4D5-0497A96C1C70}" srcOrd="0" destOrd="0" presId="urn:microsoft.com/office/officeart/2005/8/layout/process5"/>
    <dgm:cxn modelId="{EFFA044D-FF13-4706-884C-A1D28D3FCA09}" srcId="{53FB3CC9-A19A-44ED-B172-27245C56B875}" destId="{F2F6BCDE-0805-40F4-BEA5-57CFD77E758F}" srcOrd="3" destOrd="0" parTransId="{BEAE098A-1A1D-492C-86AC-A6627350E29E}" sibTransId="{ED9F515D-6266-44B1-9809-55B98EC20C6B}"/>
    <dgm:cxn modelId="{6AC7A86F-45E5-4846-881C-0592018B1D9B}" type="presOf" srcId="{3ED2901E-F93D-4D03-A5B6-C9007BDB312C}" destId="{582A279F-D56B-430A-8ED0-27AC319DE0A6}" srcOrd="1" destOrd="0" presId="urn:microsoft.com/office/officeart/2005/8/layout/process5"/>
    <dgm:cxn modelId="{F19EB470-BE87-406F-AEAE-BA24ECB97595}" type="presOf" srcId="{4C4E66B5-8C75-4E3C-8DB7-762D476BA2B0}" destId="{8F390518-AA68-4940-BF7D-1D391F3E1537}" srcOrd="0" destOrd="0" presId="urn:microsoft.com/office/officeart/2005/8/layout/process5"/>
    <dgm:cxn modelId="{6A802054-B859-4914-B96C-63E2034AB521}" srcId="{53FB3CC9-A19A-44ED-B172-27245C56B875}" destId="{86E49909-BCA1-46A8-9F1E-DF63CC7307F4}" srcOrd="4" destOrd="0" parTransId="{2DA1A09A-072A-4D91-BADC-39C416A9B058}" sibTransId="{B4561B79-2A6C-42E6-9BAE-BA13DA079973}"/>
    <dgm:cxn modelId="{2B85CD56-E6AA-4B2D-A964-FC4986380438}" srcId="{53FB3CC9-A19A-44ED-B172-27245C56B875}" destId="{7D38B682-DF27-44E8-8D59-E45F82DD22D6}" srcOrd="2" destOrd="0" parTransId="{BA49A518-0D2F-4ABD-A38E-1A3DD2454B64}" sibTransId="{4C4E66B5-8C75-4E3C-8DB7-762D476BA2B0}"/>
    <dgm:cxn modelId="{A904E886-FC3F-4091-BDDE-5CDBFE29904A}" type="presOf" srcId="{ED9F515D-6266-44B1-9809-55B98EC20C6B}" destId="{83786564-F08B-4D0A-BDCC-2404E5BCB7DC}" srcOrd="1" destOrd="0" presId="urn:microsoft.com/office/officeart/2005/8/layout/process5"/>
    <dgm:cxn modelId="{8FEFB489-E1E7-46D9-BCFD-D7557E798289}" type="presOf" srcId="{95FD00C2-280C-42E6-A719-A60CC1F216B8}" destId="{C4A85870-1E6F-4A2D-8357-F7D124EE1F47}" srcOrd="0" destOrd="0" presId="urn:microsoft.com/office/officeart/2005/8/layout/process5"/>
    <dgm:cxn modelId="{F032208D-7A22-49E3-AC5F-19FF0AC17D98}" type="presOf" srcId="{C3199CC7-D78F-4D4C-A768-70C108E6A000}" destId="{B0DDAE42-2916-485A-8A6A-89F5F618331A}" srcOrd="0" destOrd="0" presId="urn:microsoft.com/office/officeart/2005/8/layout/process5"/>
    <dgm:cxn modelId="{8F789F8E-94DA-40E7-8927-DBD7C8042805}" type="presOf" srcId="{5C687FCB-62CF-4892-A568-53997AF55C47}" destId="{A4C37F64-FB0A-4204-9C8B-2B5BB347E2FD}" srcOrd="0" destOrd="0" presId="urn:microsoft.com/office/officeart/2005/8/layout/process5"/>
    <dgm:cxn modelId="{49AED793-C6FE-486D-BD26-09CDCEB89072}" type="presOf" srcId="{478D5194-DCDC-42DD-841A-83BEED09B46E}" destId="{548A1E77-D1A0-4351-B490-57A50D5A42DE}" srcOrd="0" destOrd="0" presId="urn:microsoft.com/office/officeart/2005/8/layout/process5"/>
    <dgm:cxn modelId="{94145D98-4D83-4828-8247-CE92A65FE135}" type="presOf" srcId="{A0D1EC9F-F2D4-4E7B-A8EA-574105726852}" destId="{5EB41183-DE1C-4567-9A2E-77450B615807}" srcOrd="1" destOrd="0" presId="urn:microsoft.com/office/officeart/2005/8/layout/process5"/>
    <dgm:cxn modelId="{D20CA8A1-84DD-442E-AC50-A05707C278A8}" type="presOf" srcId="{8A0F872D-B942-428A-B39E-C3481BAE6BA0}" destId="{C13F02F4-E616-4967-8C63-FDFA5175F5C7}" srcOrd="0" destOrd="0" presId="urn:microsoft.com/office/officeart/2005/8/layout/process5"/>
    <dgm:cxn modelId="{2AF8E0A3-04B9-4E70-967E-93A349C35C0D}" type="presOf" srcId="{C3642FAC-E034-4F5C-BC45-17300DB0DCA4}" destId="{DC9059A1-2EB6-49F7-88EB-E1B2AA0C6512}" srcOrd="0" destOrd="0" presId="urn:microsoft.com/office/officeart/2005/8/layout/process5"/>
    <dgm:cxn modelId="{5233FFA7-2D15-49E2-9227-6DAC54A7E710}" type="presOf" srcId="{B4561B79-2A6C-42E6-9BAE-BA13DA079973}" destId="{DD6FB146-3AC9-43E8-9DEE-9E8CDEA16768}" srcOrd="1" destOrd="0" presId="urn:microsoft.com/office/officeart/2005/8/layout/process5"/>
    <dgm:cxn modelId="{EDC959AC-1000-46D3-8007-43B2D91DA3F7}" type="presOf" srcId="{86E49909-BCA1-46A8-9F1E-DF63CC7307F4}" destId="{C2AA6BAF-23BA-4B23-B7D5-C202D5AAB7DC}" srcOrd="0" destOrd="0" presId="urn:microsoft.com/office/officeart/2005/8/layout/process5"/>
    <dgm:cxn modelId="{6FDADFB0-3183-4B60-9B61-2F3ABA528076}" type="presOf" srcId="{2C664310-7EBE-480E-9418-B6155A27A1FA}" destId="{1D218557-2E60-49A9-A259-90246065B15D}" srcOrd="0" destOrd="0" presId="urn:microsoft.com/office/officeart/2005/8/layout/process5"/>
    <dgm:cxn modelId="{764636B6-2471-46CD-9B5B-861C840A9394}" type="presOf" srcId="{5C687FCB-62CF-4892-A568-53997AF55C47}" destId="{1DCF8DEC-9927-4668-8584-159330A625FE}" srcOrd="1" destOrd="0" presId="urn:microsoft.com/office/officeart/2005/8/layout/process5"/>
    <dgm:cxn modelId="{811E88BB-F8A3-497A-A848-0E203848CC05}" type="presOf" srcId="{C3642FAC-E034-4F5C-BC45-17300DB0DCA4}" destId="{3E8DC2D7-0C7F-4261-A86C-4AB03A1C5ABA}" srcOrd="1" destOrd="0" presId="urn:microsoft.com/office/officeart/2005/8/layout/process5"/>
    <dgm:cxn modelId="{E84191BD-05DA-41D7-AC11-FC3438D98573}" type="presOf" srcId="{43D5B6C5-EA81-482F-8DE0-0BA7D3FA4624}" destId="{A0D0DE6C-3E72-445A-937A-29254E7940A2}" srcOrd="0" destOrd="0" presId="urn:microsoft.com/office/officeart/2005/8/layout/process5"/>
    <dgm:cxn modelId="{60CAE8D5-6803-4B67-BA3F-3913E435D320}" srcId="{53FB3CC9-A19A-44ED-B172-27245C56B875}" destId="{C5F28EEC-6795-4200-BCA6-63F46BF9107A}" srcOrd="6" destOrd="0" parTransId="{DFFE2159-E206-4162-9D33-F59071C2C9DC}" sibTransId="{A0D1EC9F-F2D4-4E7B-A8EA-574105726852}"/>
    <dgm:cxn modelId="{10A85BD8-7179-46D2-84A5-474FCE8DC7DC}" type="presOf" srcId="{D667E66C-7883-40B8-ABEF-2A3A1F9043BF}" destId="{5C02CCFE-0CD6-48E3-AC21-0500346D11D3}" srcOrd="0" destOrd="0" presId="urn:microsoft.com/office/officeart/2005/8/layout/process5"/>
    <dgm:cxn modelId="{294412DD-DF5D-437D-9FCD-ADE8D655279D}" srcId="{53FB3CC9-A19A-44ED-B172-27245C56B875}" destId="{43D5B6C5-EA81-482F-8DE0-0BA7D3FA4624}" srcOrd="8" destOrd="0" parTransId="{8C9EC656-C8A1-472A-84B4-9B57B4BAA3CE}" sibTransId="{3ED2901E-F93D-4D03-A5B6-C9007BDB312C}"/>
    <dgm:cxn modelId="{97815ADF-F730-4E25-A633-10CDAE40483D}" type="presOf" srcId="{7D38B682-DF27-44E8-8D59-E45F82DD22D6}" destId="{EC9EBE42-6743-4877-B13E-14C0959BDD0D}" srcOrd="0" destOrd="0" presId="urn:microsoft.com/office/officeart/2005/8/layout/process5"/>
    <dgm:cxn modelId="{45D81051-C4E9-4531-A5B1-540E565092A9}" type="presParOf" srcId="{717037FD-48C3-4147-BB79-AAFFD1A6DB4B}" destId="{C13F02F4-E616-4967-8C63-FDFA5175F5C7}" srcOrd="0" destOrd="0" presId="urn:microsoft.com/office/officeart/2005/8/layout/process5"/>
    <dgm:cxn modelId="{764C5809-B4F4-42F1-AF75-3349DFFC7AE0}" type="presParOf" srcId="{717037FD-48C3-4147-BB79-AAFFD1A6DB4B}" destId="{B0DDAE42-2916-485A-8A6A-89F5F618331A}" srcOrd="1" destOrd="0" presId="urn:microsoft.com/office/officeart/2005/8/layout/process5"/>
    <dgm:cxn modelId="{22E8529B-7F90-4716-9E44-AE7A95E59475}" type="presParOf" srcId="{B0DDAE42-2916-485A-8A6A-89F5F618331A}" destId="{D0FB6521-365D-427D-BF68-C65DA89CB317}" srcOrd="0" destOrd="0" presId="urn:microsoft.com/office/officeart/2005/8/layout/process5"/>
    <dgm:cxn modelId="{8BC2FD9F-94D9-4095-B672-42C10CF97D41}" type="presParOf" srcId="{717037FD-48C3-4147-BB79-AAFFD1A6DB4B}" destId="{1D218557-2E60-49A9-A259-90246065B15D}" srcOrd="2" destOrd="0" presId="urn:microsoft.com/office/officeart/2005/8/layout/process5"/>
    <dgm:cxn modelId="{797DAF51-B1C5-4CD1-A956-FD161335A2B1}" type="presParOf" srcId="{717037FD-48C3-4147-BB79-AAFFD1A6DB4B}" destId="{DC9059A1-2EB6-49F7-88EB-E1B2AA0C6512}" srcOrd="3" destOrd="0" presId="urn:microsoft.com/office/officeart/2005/8/layout/process5"/>
    <dgm:cxn modelId="{BB3C8A34-7537-495A-9C8A-332AAA70E517}" type="presParOf" srcId="{DC9059A1-2EB6-49F7-88EB-E1B2AA0C6512}" destId="{3E8DC2D7-0C7F-4261-A86C-4AB03A1C5ABA}" srcOrd="0" destOrd="0" presId="urn:microsoft.com/office/officeart/2005/8/layout/process5"/>
    <dgm:cxn modelId="{EBAA69AD-0E35-4520-B7A2-3FC80388820C}" type="presParOf" srcId="{717037FD-48C3-4147-BB79-AAFFD1A6DB4B}" destId="{EC9EBE42-6743-4877-B13E-14C0959BDD0D}" srcOrd="4" destOrd="0" presId="urn:microsoft.com/office/officeart/2005/8/layout/process5"/>
    <dgm:cxn modelId="{78F60D85-979F-429D-952A-FBF85415D50A}" type="presParOf" srcId="{717037FD-48C3-4147-BB79-AAFFD1A6DB4B}" destId="{8F390518-AA68-4940-BF7D-1D391F3E1537}" srcOrd="5" destOrd="0" presId="urn:microsoft.com/office/officeart/2005/8/layout/process5"/>
    <dgm:cxn modelId="{D05833CC-6B43-412D-A44D-4DB6FEB245AD}" type="presParOf" srcId="{8F390518-AA68-4940-BF7D-1D391F3E1537}" destId="{8ED54500-EAE6-4CAF-B6A2-00D6C2E97E3A}" srcOrd="0" destOrd="0" presId="urn:microsoft.com/office/officeart/2005/8/layout/process5"/>
    <dgm:cxn modelId="{1A17878E-E411-4889-92B7-A5EBD289C520}" type="presParOf" srcId="{717037FD-48C3-4147-BB79-AAFFD1A6DB4B}" destId="{4E7FC582-D4AD-41FA-AF57-2D4CD90E5FAC}" srcOrd="6" destOrd="0" presId="urn:microsoft.com/office/officeart/2005/8/layout/process5"/>
    <dgm:cxn modelId="{7E4A2962-7EB1-4C78-A4C4-3E57B98FED63}" type="presParOf" srcId="{717037FD-48C3-4147-BB79-AAFFD1A6DB4B}" destId="{C23EC578-373A-45C5-A4D5-0497A96C1C70}" srcOrd="7" destOrd="0" presId="urn:microsoft.com/office/officeart/2005/8/layout/process5"/>
    <dgm:cxn modelId="{7BB8FD65-96C9-49A2-9289-427828FB81B8}" type="presParOf" srcId="{C23EC578-373A-45C5-A4D5-0497A96C1C70}" destId="{83786564-F08B-4D0A-BDCC-2404E5BCB7DC}" srcOrd="0" destOrd="0" presId="urn:microsoft.com/office/officeart/2005/8/layout/process5"/>
    <dgm:cxn modelId="{39D6B9F7-61D3-4F03-A3B5-7046E1149CDA}" type="presParOf" srcId="{717037FD-48C3-4147-BB79-AAFFD1A6DB4B}" destId="{C2AA6BAF-23BA-4B23-B7D5-C202D5AAB7DC}" srcOrd="8" destOrd="0" presId="urn:microsoft.com/office/officeart/2005/8/layout/process5"/>
    <dgm:cxn modelId="{CD5E87C7-B24B-433E-8DD9-22373E97603E}" type="presParOf" srcId="{717037FD-48C3-4147-BB79-AAFFD1A6DB4B}" destId="{CDAAB769-347A-4CF4-9E69-FD59ACE804EC}" srcOrd="9" destOrd="0" presId="urn:microsoft.com/office/officeart/2005/8/layout/process5"/>
    <dgm:cxn modelId="{620F90D5-7E2B-445F-AA88-DAF62A04D4AD}" type="presParOf" srcId="{CDAAB769-347A-4CF4-9E69-FD59ACE804EC}" destId="{DD6FB146-3AC9-43E8-9DEE-9E8CDEA16768}" srcOrd="0" destOrd="0" presId="urn:microsoft.com/office/officeart/2005/8/layout/process5"/>
    <dgm:cxn modelId="{8B5A1B13-3D3A-4D7F-AD09-CFDB07C84DB3}" type="presParOf" srcId="{717037FD-48C3-4147-BB79-AAFFD1A6DB4B}" destId="{C4A85870-1E6F-4A2D-8357-F7D124EE1F47}" srcOrd="10" destOrd="0" presId="urn:microsoft.com/office/officeart/2005/8/layout/process5"/>
    <dgm:cxn modelId="{20372C45-D9D0-4C0C-A7D3-D6C9F7D90125}" type="presParOf" srcId="{717037FD-48C3-4147-BB79-AAFFD1A6DB4B}" destId="{A4C37F64-FB0A-4204-9C8B-2B5BB347E2FD}" srcOrd="11" destOrd="0" presId="urn:microsoft.com/office/officeart/2005/8/layout/process5"/>
    <dgm:cxn modelId="{400CBBA9-E55A-42DB-8534-33523482B2C3}" type="presParOf" srcId="{A4C37F64-FB0A-4204-9C8B-2B5BB347E2FD}" destId="{1DCF8DEC-9927-4668-8584-159330A625FE}" srcOrd="0" destOrd="0" presId="urn:microsoft.com/office/officeart/2005/8/layout/process5"/>
    <dgm:cxn modelId="{63D85EC2-4BE3-4C1A-8939-6E1499BC2CD2}" type="presParOf" srcId="{717037FD-48C3-4147-BB79-AAFFD1A6DB4B}" destId="{573B7233-2AAD-4066-B603-52665B4212F7}" srcOrd="12" destOrd="0" presId="urn:microsoft.com/office/officeart/2005/8/layout/process5"/>
    <dgm:cxn modelId="{526645E7-AA45-46BF-9C85-F286C2A48F98}" type="presParOf" srcId="{717037FD-48C3-4147-BB79-AAFFD1A6DB4B}" destId="{0BD9E997-73B5-4B1D-9059-44D6BF6ADCFF}" srcOrd="13" destOrd="0" presId="urn:microsoft.com/office/officeart/2005/8/layout/process5"/>
    <dgm:cxn modelId="{AB013B08-97FE-485D-BBB3-B65A291BB969}" type="presParOf" srcId="{0BD9E997-73B5-4B1D-9059-44D6BF6ADCFF}" destId="{5EB41183-DE1C-4567-9A2E-77450B615807}" srcOrd="0" destOrd="0" presId="urn:microsoft.com/office/officeart/2005/8/layout/process5"/>
    <dgm:cxn modelId="{E53873D2-6741-4ACC-907E-05B48B88CCEA}" type="presParOf" srcId="{717037FD-48C3-4147-BB79-AAFFD1A6DB4B}" destId="{FAAD5584-5CEC-46CD-A9D8-F11AF53DB2E6}" srcOrd="14" destOrd="0" presId="urn:microsoft.com/office/officeart/2005/8/layout/process5"/>
    <dgm:cxn modelId="{A0D42322-4DD9-4828-9377-51D976299AC4}" type="presParOf" srcId="{717037FD-48C3-4147-BB79-AAFFD1A6DB4B}" destId="{5C02CCFE-0CD6-48E3-AC21-0500346D11D3}" srcOrd="15" destOrd="0" presId="urn:microsoft.com/office/officeart/2005/8/layout/process5"/>
    <dgm:cxn modelId="{D45431E3-928D-47BA-893A-92F060171010}" type="presParOf" srcId="{5C02CCFE-0CD6-48E3-AC21-0500346D11D3}" destId="{D2398C08-2440-4E96-ADD8-FB56AD9E356B}" srcOrd="0" destOrd="0" presId="urn:microsoft.com/office/officeart/2005/8/layout/process5"/>
    <dgm:cxn modelId="{78927476-526D-4878-8BBA-5FD9DE641A01}" type="presParOf" srcId="{717037FD-48C3-4147-BB79-AAFFD1A6DB4B}" destId="{A0D0DE6C-3E72-445A-937A-29254E7940A2}" srcOrd="16" destOrd="0" presId="urn:microsoft.com/office/officeart/2005/8/layout/process5"/>
    <dgm:cxn modelId="{8B34E0E6-D68B-451A-ACBA-842CE33BA669}" type="presParOf" srcId="{717037FD-48C3-4147-BB79-AAFFD1A6DB4B}" destId="{7A867594-E8B9-4B7E-8922-2BB5B8CF15A6}" srcOrd="17" destOrd="0" presId="urn:microsoft.com/office/officeart/2005/8/layout/process5"/>
    <dgm:cxn modelId="{4E9D90EA-C7CC-4953-B3B8-4E52509D5CE5}" type="presParOf" srcId="{7A867594-E8B9-4B7E-8922-2BB5B8CF15A6}" destId="{582A279F-D56B-430A-8ED0-27AC319DE0A6}" srcOrd="0" destOrd="0" presId="urn:microsoft.com/office/officeart/2005/8/layout/process5"/>
    <dgm:cxn modelId="{6DCEE3A0-47E9-4156-BF7B-F6932E8E9028}" type="presParOf" srcId="{717037FD-48C3-4147-BB79-AAFFD1A6DB4B}" destId="{548A1E77-D1A0-4351-B490-57A50D5A42DE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02F4-E616-4967-8C63-FDFA5175F5C7}">
      <dsp:nvSpPr>
        <dsp:cNvPr id="0" name=""/>
        <dsp:cNvSpPr/>
      </dsp:nvSpPr>
      <dsp:spPr>
        <a:xfrm>
          <a:off x="198834" y="3495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Online Application form</a:t>
          </a:r>
          <a:endParaRPr lang="en-I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March 2020- May 2020</a:t>
          </a:r>
          <a:endParaRPr lang="en-IN" sz="1600" kern="1200" dirty="0"/>
        </a:p>
      </dsp:txBody>
      <dsp:txXfrm>
        <a:off x="238693" y="43354"/>
        <a:ext cx="2188422" cy="1281166"/>
      </dsp:txXfrm>
    </dsp:sp>
    <dsp:sp modelId="{B0DDAE42-2916-485A-8A6A-89F5F618331A}">
      <dsp:nvSpPr>
        <dsp:cNvPr id="0" name=""/>
        <dsp:cNvSpPr/>
      </dsp:nvSpPr>
      <dsp:spPr>
        <a:xfrm>
          <a:off x="2666571" y="402688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666571" y="515188"/>
        <a:ext cx="336592" cy="337498"/>
      </dsp:txXfrm>
    </dsp:sp>
    <dsp:sp modelId="{1D218557-2E60-49A9-A259-90246065B15D}">
      <dsp:nvSpPr>
        <dsp:cNvPr id="0" name=""/>
        <dsp:cNvSpPr/>
      </dsp:nvSpPr>
      <dsp:spPr>
        <a:xfrm>
          <a:off x="3374231" y="3495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First level shortlisting students based on Merit  &amp; documents 15-20</a:t>
          </a:r>
          <a:r>
            <a:rPr lang="en-US" sz="1600" kern="1200" baseline="30000" dirty="0"/>
            <a:t>th</a:t>
          </a:r>
          <a:r>
            <a:rPr lang="en-US" sz="1600" kern="1200" dirty="0"/>
            <a:t> May, 2020.</a:t>
          </a:r>
          <a:endParaRPr lang="en-IN" sz="1600" kern="1200" dirty="0"/>
        </a:p>
      </dsp:txBody>
      <dsp:txXfrm>
        <a:off x="3414090" y="43354"/>
        <a:ext cx="2188422" cy="1281166"/>
      </dsp:txXfrm>
    </dsp:sp>
    <dsp:sp modelId="{DC9059A1-2EB6-49F7-88EB-E1B2AA0C6512}">
      <dsp:nvSpPr>
        <dsp:cNvPr id="0" name=""/>
        <dsp:cNvSpPr/>
      </dsp:nvSpPr>
      <dsp:spPr>
        <a:xfrm>
          <a:off x="5841968" y="402688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841968" y="515188"/>
        <a:ext cx="336592" cy="337498"/>
      </dsp:txXfrm>
    </dsp:sp>
    <dsp:sp modelId="{EC9EBE42-6743-4877-B13E-14C0959BDD0D}">
      <dsp:nvSpPr>
        <dsp:cNvPr id="0" name=""/>
        <dsp:cNvSpPr/>
      </dsp:nvSpPr>
      <dsp:spPr>
        <a:xfrm>
          <a:off x="6549628" y="3495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Completion of telephonic interview and shortlisting the student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June 1st</a:t>
          </a:r>
        </a:p>
      </dsp:txBody>
      <dsp:txXfrm>
        <a:off x="6589487" y="43354"/>
        <a:ext cx="2188422" cy="1281166"/>
      </dsp:txXfrm>
    </dsp:sp>
    <dsp:sp modelId="{8F390518-AA68-4940-BF7D-1D391F3E1537}">
      <dsp:nvSpPr>
        <dsp:cNvPr id="0" name=""/>
        <dsp:cNvSpPr/>
      </dsp:nvSpPr>
      <dsp:spPr>
        <a:xfrm>
          <a:off x="9017365" y="402688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9017365" y="515188"/>
        <a:ext cx="336592" cy="337498"/>
      </dsp:txXfrm>
    </dsp:sp>
    <dsp:sp modelId="{4E7FC582-D4AD-41FA-AF57-2D4CD90E5FAC}">
      <dsp:nvSpPr>
        <dsp:cNvPr id="0" name=""/>
        <dsp:cNvSpPr/>
      </dsp:nvSpPr>
      <dsp:spPr>
        <a:xfrm>
          <a:off x="9725025" y="3495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Completion of house visit (Senior volunteers, Youth volunteers and staff)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15t</a:t>
          </a:r>
          <a:r>
            <a:rPr lang="en-IN" sz="1600" kern="1200" baseline="30000" dirty="0"/>
            <a:t>h</a:t>
          </a:r>
          <a:r>
            <a:rPr lang="en-IN" sz="1600" kern="1200" dirty="0"/>
            <a:t> June, 2020.</a:t>
          </a:r>
        </a:p>
      </dsp:txBody>
      <dsp:txXfrm>
        <a:off x="9764884" y="43354"/>
        <a:ext cx="2188422" cy="1281166"/>
      </dsp:txXfrm>
    </dsp:sp>
    <dsp:sp modelId="{C23EC578-373A-45C5-A4D5-0497A96C1C70}">
      <dsp:nvSpPr>
        <dsp:cNvPr id="0" name=""/>
        <dsp:cNvSpPr/>
      </dsp:nvSpPr>
      <dsp:spPr>
        <a:xfrm rot="5400000">
          <a:off x="10618672" y="1523149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-5400000">
        <a:off x="10690346" y="1563976"/>
        <a:ext cx="337498" cy="336592"/>
      </dsp:txXfrm>
    </dsp:sp>
    <dsp:sp modelId="{C2AA6BAF-23BA-4B23-B7D5-C202D5AAB7DC}">
      <dsp:nvSpPr>
        <dsp:cNvPr id="0" name=""/>
        <dsp:cNvSpPr/>
      </dsp:nvSpPr>
      <dsp:spPr>
        <a:xfrm>
          <a:off x="9725025" y="2271636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Submission of required documents by  students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30 June, 2020.</a:t>
          </a:r>
        </a:p>
      </dsp:txBody>
      <dsp:txXfrm>
        <a:off x="9764884" y="2311495"/>
        <a:ext cx="2188422" cy="1281166"/>
      </dsp:txXfrm>
    </dsp:sp>
    <dsp:sp modelId="{CDAAB769-347A-4CF4-9E69-FD59ACE804EC}">
      <dsp:nvSpPr>
        <dsp:cNvPr id="0" name=""/>
        <dsp:cNvSpPr/>
      </dsp:nvSpPr>
      <dsp:spPr>
        <a:xfrm rot="10800000">
          <a:off x="9044582" y="2670829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9188835" y="2783329"/>
        <a:ext cx="336592" cy="337498"/>
      </dsp:txXfrm>
    </dsp:sp>
    <dsp:sp modelId="{C4A85870-1E6F-4A2D-8357-F7D124EE1F47}">
      <dsp:nvSpPr>
        <dsp:cNvPr id="0" name=""/>
        <dsp:cNvSpPr/>
      </dsp:nvSpPr>
      <dsp:spPr>
        <a:xfrm>
          <a:off x="6549628" y="2271636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Financial Assistance program for both New and Renewal students – July, 2020.</a:t>
          </a:r>
        </a:p>
      </dsp:txBody>
      <dsp:txXfrm>
        <a:off x="6589487" y="2311495"/>
        <a:ext cx="2188422" cy="1281166"/>
      </dsp:txXfrm>
    </dsp:sp>
    <dsp:sp modelId="{A4C37F64-FB0A-4204-9C8B-2B5BB347E2FD}">
      <dsp:nvSpPr>
        <dsp:cNvPr id="0" name=""/>
        <dsp:cNvSpPr/>
      </dsp:nvSpPr>
      <dsp:spPr>
        <a:xfrm rot="10800000">
          <a:off x="5869185" y="2670829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6013438" y="2783329"/>
        <a:ext cx="336592" cy="337498"/>
      </dsp:txXfrm>
    </dsp:sp>
    <dsp:sp modelId="{573B7233-2AAD-4066-B603-52665B4212F7}">
      <dsp:nvSpPr>
        <dsp:cNvPr id="0" name=""/>
        <dsp:cNvSpPr/>
      </dsp:nvSpPr>
      <dsp:spPr>
        <a:xfrm>
          <a:off x="3374231" y="2271636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Quarterly touch points with students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Sep /Dec/Mar/June</a:t>
          </a:r>
        </a:p>
      </dsp:txBody>
      <dsp:txXfrm>
        <a:off x="3414090" y="2311495"/>
        <a:ext cx="2188422" cy="1281166"/>
      </dsp:txXfrm>
    </dsp:sp>
    <dsp:sp modelId="{0BD9E997-73B5-4B1D-9059-44D6BF6ADCFF}">
      <dsp:nvSpPr>
        <dsp:cNvPr id="0" name=""/>
        <dsp:cNvSpPr/>
      </dsp:nvSpPr>
      <dsp:spPr>
        <a:xfrm rot="10800000">
          <a:off x="2693789" y="2670829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2838042" y="2783329"/>
        <a:ext cx="336592" cy="337498"/>
      </dsp:txXfrm>
    </dsp:sp>
    <dsp:sp modelId="{FAAD5584-5CEC-46CD-A9D8-F11AF53DB2E6}">
      <dsp:nvSpPr>
        <dsp:cNvPr id="0" name=""/>
        <dsp:cNvSpPr/>
      </dsp:nvSpPr>
      <dsp:spPr>
        <a:xfrm>
          <a:off x="198834" y="2271636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Half yearly report to donors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Nov 2020</a:t>
          </a:r>
        </a:p>
      </dsp:txBody>
      <dsp:txXfrm>
        <a:off x="238693" y="2311495"/>
        <a:ext cx="2188422" cy="1281166"/>
      </dsp:txXfrm>
    </dsp:sp>
    <dsp:sp modelId="{5C02CCFE-0CD6-48E3-AC21-0500346D11D3}">
      <dsp:nvSpPr>
        <dsp:cNvPr id="0" name=""/>
        <dsp:cNvSpPr/>
      </dsp:nvSpPr>
      <dsp:spPr>
        <a:xfrm rot="5400000">
          <a:off x="1092481" y="3791290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1164155" y="3832117"/>
        <a:ext cx="337498" cy="336592"/>
      </dsp:txXfrm>
    </dsp:sp>
    <dsp:sp modelId="{A0D0DE6C-3E72-445A-937A-29254E7940A2}">
      <dsp:nvSpPr>
        <dsp:cNvPr id="0" name=""/>
        <dsp:cNvSpPr/>
      </dsp:nvSpPr>
      <dsp:spPr>
        <a:xfrm>
          <a:off x="198834" y="4539776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Residential Training for students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Feb/Mar/Apr</a:t>
          </a:r>
        </a:p>
      </dsp:txBody>
      <dsp:txXfrm>
        <a:off x="238693" y="4579635"/>
        <a:ext cx="2188422" cy="1281166"/>
      </dsp:txXfrm>
    </dsp:sp>
    <dsp:sp modelId="{7A867594-E8B9-4B7E-8922-2BB5B8CF15A6}">
      <dsp:nvSpPr>
        <dsp:cNvPr id="0" name=""/>
        <dsp:cNvSpPr/>
      </dsp:nvSpPr>
      <dsp:spPr>
        <a:xfrm>
          <a:off x="2666571" y="4938969"/>
          <a:ext cx="480845" cy="56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666571" y="5051469"/>
        <a:ext cx="336592" cy="337498"/>
      </dsp:txXfrm>
    </dsp:sp>
    <dsp:sp modelId="{548A1E77-D1A0-4351-B490-57A50D5A42DE}">
      <dsp:nvSpPr>
        <dsp:cNvPr id="0" name=""/>
        <dsp:cNvSpPr/>
      </dsp:nvSpPr>
      <dsp:spPr>
        <a:xfrm>
          <a:off x="3374231" y="4539776"/>
          <a:ext cx="2268140" cy="1360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Final Report &amp; Utilization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May 2021</a:t>
          </a:r>
        </a:p>
      </dsp:txBody>
      <dsp:txXfrm>
        <a:off x="3414090" y="4579635"/>
        <a:ext cx="2188422" cy="128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28C49-9F21-46B2-B5F6-2B1E4C6EC705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47E3F-AF30-4739-A591-39096351D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05BB5B-5ECA-4098-B350-3FF8C328F9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837E29-9A7F-4C53-BA75-F1947BDFC8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8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FC8364-4FD3-4B8D-AC29-030A1EE2F6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9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914775"/>
            <a:ext cx="7851648" cy="1219200"/>
          </a:xfrm>
        </p:spPr>
        <p:txBody>
          <a:bodyPr/>
          <a:lstStyle/>
          <a:p>
            <a:pPr>
              <a:defRPr/>
            </a:pPr>
            <a:r>
              <a:rPr lang="en-US" sz="7200" dirty="0">
                <a:ln w="18415" cmpd="sng">
                  <a:solidFill>
                    <a:srgbClr val="0000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Vidya Poshak </a:t>
            </a:r>
          </a:p>
        </p:txBody>
      </p:sp>
      <p:pic>
        <p:nvPicPr>
          <p:cNvPr id="5" name="Picture 4" descr="Vidya Poshak New Logo_Small_22 Nov 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8448" y="304800"/>
            <a:ext cx="3506752" cy="3828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7" y="5133975"/>
            <a:ext cx="1204912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Supporting Economically Challenged Students Education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Gift a Graduate DREAM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228600"/>
            <a:ext cx="11972925" cy="8382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w Cen MT" pitchFamily="34" charset="0"/>
              </a:rPr>
              <a:t>Impact so far</a:t>
            </a:r>
            <a:endParaRPr lang="en-IN" sz="4000" dirty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447800"/>
            <a:ext cx="11839575" cy="5410200"/>
          </a:xfrm>
        </p:spPr>
        <p:txBody>
          <a:bodyPr/>
          <a:lstStyle/>
          <a:p>
            <a:pPr lvl="0" algn="just"/>
            <a:r>
              <a:rPr lang="en-US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In all 4600 graduates have settled through gain full employment in their life and brought their families out the clutches of economic backwardness.</a:t>
            </a:r>
          </a:p>
          <a:p>
            <a:pPr lvl="0"/>
            <a:endParaRPr lang="en-US" sz="1000" dirty="0">
              <a:solidFill>
                <a:srgbClr val="0070C0"/>
              </a:solidFill>
              <a:latin typeface="Tw Cen MT" pitchFamily="34" charset="0"/>
              <a:ea typeface="+mj-ea"/>
              <a:cs typeface="+mj-cs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More than 1,35,000 Youth empowered with skill training through various program like RBC, ELAAP, C-Doss, ELIP.  </a:t>
            </a:r>
          </a:p>
          <a:p>
            <a:pPr lvl="0"/>
            <a:endParaRPr lang="en-US" sz="1000" dirty="0">
              <a:solidFill>
                <a:srgbClr val="0070C0"/>
              </a:solidFill>
              <a:latin typeface="Tw Cen MT" pitchFamily="34" charset="0"/>
              <a:ea typeface="+mj-ea"/>
              <a:cs typeface="+mj-cs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1,87,000 students benefitted from Vidya Poshak’s  library services through 5 Library branches and 30 Book banks.</a:t>
            </a:r>
          </a:p>
          <a:p>
            <a:endParaRPr lang="en-IN" sz="1000" dirty="0">
              <a:solidFill>
                <a:srgbClr val="0070C0"/>
              </a:solidFill>
              <a:latin typeface="Tw Cen MT" pitchFamily="34" charset="0"/>
              <a:ea typeface="+mj-ea"/>
              <a:cs typeface="+mj-cs"/>
            </a:endParaRPr>
          </a:p>
          <a:p>
            <a:pPr algn="just"/>
            <a:r>
              <a:rPr lang="en-IN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14,500 students were supported and taken to the next level of literacy who otherwise would have discontinued their education after Class-10</a:t>
            </a:r>
          </a:p>
          <a:p>
            <a:endParaRPr lang="en-IN" sz="1000" dirty="0">
              <a:solidFill>
                <a:srgbClr val="0070C0"/>
              </a:solidFill>
              <a:latin typeface="Tw Cen MT" pitchFamily="34" charset="0"/>
              <a:ea typeface="+mj-ea"/>
              <a:cs typeface="+mj-cs"/>
            </a:endParaRPr>
          </a:p>
          <a:p>
            <a:pPr algn="just"/>
            <a:r>
              <a:rPr lang="en-IN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INR 400 Million Rupees invested in Empowering Educational Community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436"/>
            <a:ext cx="12192000" cy="904164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w Cen MT" pitchFamily="34" charset="0"/>
              </a:rPr>
              <a:t>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1"/>
            <a:ext cx="8534400" cy="586739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CRISIL Graded Vidya Poshak as </a:t>
            </a:r>
            <a:r>
              <a:rPr lang="en-US" sz="2200" b="1" dirty="0">
                <a:solidFill>
                  <a:schemeClr val="tx2"/>
                </a:solidFill>
              </a:rPr>
              <a:t>“Strong in Delivery Capability”</a:t>
            </a:r>
          </a:p>
          <a:p>
            <a:endParaRPr lang="en-US" sz="800" dirty="0">
              <a:solidFill>
                <a:schemeClr val="tx2"/>
              </a:solidFill>
            </a:endParaRPr>
          </a:p>
          <a:p>
            <a:r>
              <a:rPr lang="en-US" sz="2200" dirty="0"/>
              <a:t>More than 600 volunteers provide their Time, Knowledge &amp; Expertise as free service involving in all the activities.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Vidya Poshak is the regional finalist of Apeejay India Volunteer award for 2011</a:t>
            </a:r>
          </a:p>
          <a:p>
            <a:endParaRPr lang="en-US" sz="800" dirty="0"/>
          </a:p>
          <a:p>
            <a:r>
              <a:rPr lang="en-US" sz="2200" dirty="0"/>
              <a:t>Technology Development is one of the key focus for Vidya Poshak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Winner 2016 Spirit of Humanity award for “</a:t>
            </a:r>
            <a:r>
              <a:rPr lang="en-US" sz="2200" b="1" dirty="0">
                <a:solidFill>
                  <a:schemeClr val="tx2"/>
                </a:solidFill>
              </a:rPr>
              <a:t>Excellence in Education</a:t>
            </a:r>
            <a:r>
              <a:rPr lang="en-US" sz="2200" dirty="0">
                <a:solidFill>
                  <a:schemeClr val="tx2"/>
                </a:solidFill>
              </a:rPr>
              <a:t>”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Winner 2013 eNGO challenge for South Asia for </a:t>
            </a:r>
            <a:r>
              <a:rPr lang="en-US" sz="2200" b="1" dirty="0">
                <a:solidFill>
                  <a:schemeClr val="tx2"/>
                </a:solidFill>
              </a:rPr>
              <a:t>Organizational Efficiency</a:t>
            </a:r>
            <a:r>
              <a:rPr lang="en-US" sz="2200" dirty="0">
                <a:solidFill>
                  <a:schemeClr val="tx2"/>
                </a:solidFill>
              </a:rPr>
              <a:t> among 260 contestants.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Vidya Poshak follows all the Norms set by the Credibity Alliance &amp; Credibility Assurance. </a:t>
            </a:r>
          </a:p>
          <a:p>
            <a:pPr marL="393700" lvl="1" indent="0"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34400" y="761999"/>
          <a:ext cx="21336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555543" y="1160699"/>
            <a:ext cx="2091315" cy="1394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059" y="5109762"/>
            <a:ext cx="2061741" cy="1374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803" y="3146385"/>
            <a:ext cx="2062996" cy="13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8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1533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75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4000" dirty="0">
                <a:solidFill>
                  <a:srgbClr val="0070C0"/>
                </a:solidFill>
                <a:latin typeface="Tw Cen MT" pitchFamily="34" charset="0"/>
              </a:rPr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" y="1295399"/>
            <a:ext cx="12125325" cy="5248275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  <a:buClr>
                <a:schemeClr val="accent3"/>
              </a:buClr>
              <a:defRPr/>
            </a:pPr>
            <a:r>
              <a:rPr lang="en-US" sz="3200" dirty="0">
                <a:ea typeface="+mj-ea"/>
                <a:cs typeface="+mj-cs"/>
              </a:rPr>
              <a:t>Vidya Poshak, is a registered NGO serving education community from 2001.</a:t>
            </a:r>
          </a:p>
          <a:p>
            <a:pPr algn="just">
              <a:spcBef>
                <a:spcPct val="0"/>
              </a:spcBef>
              <a:buClr>
                <a:schemeClr val="accent3"/>
              </a:buClr>
              <a:defRPr/>
            </a:pPr>
            <a:endParaRPr lang="en-IN" sz="1200" dirty="0">
              <a:ea typeface="+mj-ea"/>
              <a:cs typeface="+mj-cs"/>
            </a:endParaRPr>
          </a:p>
          <a:p>
            <a:pPr algn="just"/>
            <a:r>
              <a:rPr lang="en-US" sz="3200" dirty="0">
                <a:ea typeface="+mj-ea"/>
                <a:cs typeface="+mj-cs"/>
              </a:rPr>
              <a:t>We strongly believe Education is the solution for Ending Poverty. When we invest in a Young, economically challenged meritorious youth for a few years, we can break the poverty cycle of a family forever.</a:t>
            </a:r>
          </a:p>
          <a:p>
            <a:pPr algn="just"/>
            <a:endParaRPr lang="en-US" sz="1200" dirty="0">
              <a:ea typeface="+mj-ea"/>
              <a:cs typeface="+mj-cs"/>
            </a:endParaRPr>
          </a:p>
          <a:p>
            <a:pPr algn="just"/>
            <a:r>
              <a:rPr lang="en-US" sz="3200" b="1" u="sng" dirty="0">
                <a:ea typeface="+mj-ea"/>
                <a:cs typeface="+mj-cs"/>
              </a:rPr>
              <a:t>Nurture Merit Program </a:t>
            </a:r>
            <a:r>
              <a:rPr lang="en-US" sz="3200" dirty="0">
                <a:ea typeface="+mj-ea"/>
                <a:cs typeface="+mj-cs"/>
              </a:rPr>
              <a:t>Is a well-designed, structured and focused program to support bright students coming from economically challenged families for their Higher Education to complete their Graduation degree leading to a meaningful employment/self employment. </a:t>
            </a:r>
          </a:p>
          <a:p>
            <a:pPr algn="just"/>
            <a:endParaRPr lang="en-US" sz="3200" dirty="0">
              <a:solidFill>
                <a:srgbClr val="0070C0"/>
              </a:solidFill>
              <a:latin typeface="Tw Cen MT" pitchFamily="34" charset="0"/>
              <a:ea typeface="+mj-ea"/>
              <a:cs typeface="+mj-cs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w Cen M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BED5-11BB-4369-B286-1C24B659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 err="1">
                <a:solidFill>
                  <a:srgbClr val="0070C0"/>
                </a:solidFill>
                <a:latin typeface="Tw Cen MT" pitchFamily="34" charset="0"/>
              </a:rPr>
              <a:t>Nurturmerit</a:t>
            </a:r>
            <a:r>
              <a:rPr lang="en-IN" sz="4000" dirty="0">
                <a:solidFill>
                  <a:srgbClr val="0070C0"/>
                </a:solidFill>
                <a:latin typeface="Tw Cen MT" pitchFamily="34" charset="0"/>
              </a:rPr>
              <a:t> program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89A7-0767-475C-9B74-44DDFB24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690688"/>
            <a:ext cx="12087225" cy="5167311"/>
          </a:xfrm>
        </p:spPr>
        <p:txBody>
          <a:bodyPr>
            <a:normAutofit/>
          </a:bodyPr>
          <a:lstStyle/>
          <a:p>
            <a:r>
              <a:rPr lang="en-US" b="1" u="sng" dirty="0"/>
              <a:t>Financial Assistance: </a:t>
            </a:r>
            <a:r>
              <a:rPr lang="en-US" dirty="0"/>
              <a:t>This will cover college fees, transportation and exam fees. Along with this additional amount for coaching is given for a few performers. For some extreme need based cases (10%) additional amount is also given to cover room and boarding</a:t>
            </a:r>
          </a:p>
          <a:p>
            <a:r>
              <a:rPr lang="en-US" b="1" u="sng" dirty="0"/>
              <a:t>Knowledge Center Services:</a:t>
            </a:r>
            <a:r>
              <a:rPr lang="en-US" dirty="0"/>
              <a:t>  Reference books, Career Counseling, Online Webinars, Mentoring Activities, Industry visits and Monthly workshops are provided to the students. </a:t>
            </a:r>
          </a:p>
          <a:p>
            <a:r>
              <a:rPr lang="en-US" b="1" u="sng" dirty="0"/>
              <a:t>Bridge Training through Residential Camps: </a:t>
            </a:r>
            <a:r>
              <a:rPr lang="en-US" dirty="0"/>
              <a:t>Every student will be provided with various skill and need based trainings to enhance communication/life skills and employment opportunities. Along with this to ensure creating good, sensitive citizens for the society.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4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460546"/>
              </p:ext>
            </p:extLst>
          </p:nvPr>
        </p:nvGraphicFramePr>
        <p:xfrm>
          <a:off x="0" y="857250"/>
          <a:ext cx="12192000" cy="5904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69BDFEAB-E5B2-438A-929A-6B1774B2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86"/>
            <a:ext cx="10515600" cy="1010989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0070C0"/>
                </a:solidFill>
                <a:latin typeface="Tw Cen MT" pitchFamily="34" charset="0"/>
              </a:rPr>
              <a:t>Calendar of Events</a:t>
            </a:r>
          </a:p>
        </p:txBody>
      </p:sp>
    </p:spTree>
    <p:extLst>
      <p:ext uri="{BB962C8B-B14F-4D97-AF65-F5344CB8AC3E}">
        <p14:creationId xmlns:p14="http://schemas.microsoft.com/office/powerpoint/2010/main" val="229532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30856" y="1025346"/>
            <a:ext cx="122537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+mj-ea"/>
                <a:cs typeface="+mj-cs"/>
              </a:rPr>
              <a:t>Student application process starts from Feb Mid Onwards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+mj-ea"/>
                <a:cs typeface="+mj-cs"/>
              </a:rPr>
              <a:t>Initial Student Application form will be online and can be filled using Mobile.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+mj-ea"/>
                <a:cs typeface="+mj-cs"/>
              </a:rPr>
              <a:t>3 Levels of Screening process</a:t>
            </a:r>
          </a:p>
          <a:p>
            <a:pPr algn="just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First level screening : SSLC Marks &amp; Based on the documents uploaded (Electricity Bill + Ration Card + Bank Pass Book)</a:t>
            </a:r>
          </a:p>
          <a:p>
            <a:pPr algn="just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	Second Level Screening : Telephonic Interviews will be conducted by Volunteers and will be hosted by VP Team. </a:t>
            </a:r>
          </a:p>
          <a:p>
            <a:pPr algn="just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	Third level Screening : Dwelling unit visits by Volunteers to meet the parents &amp; assess the poverty condition.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+mj-ea"/>
                <a:cs typeface="+mj-cs"/>
              </a:rPr>
              <a:t>Eligibility for Science (85% marks in Science +Maths +English)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ea typeface="+mj-ea"/>
                <a:cs typeface="+mj-cs"/>
              </a:rPr>
              <a:t>Support amount to be transferred to the students’ account directly to their account.</a:t>
            </a:r>
          </a:p>
          <a:p>
            <a:pPr lvl="0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	Financial Support details</a:t>
            </a:r>
          </a:p>
          <a:p>
            <a:pPr lvl="1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Financial support for Non Professional (PUC &amp; Degree) students 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</a:rPr>
              <a:t>upto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INR 15,000</a:t>
            </a:r>
          </a:p>
          <a:p>
            <a:pPr lvl="1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Financial support for Professional is 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</a:rPr>
              <a:t>upto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INR 40,000/- &amp; above based on donors wish </a:t>
            </a:r>
          </a:p>
          <a:p>
            <a:pPr lvl="1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Agri &amp; Allied courses , (Nursing , Horticulture, Fisheries etc.) Support up to INR25000/-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Higher level of Poverty and higher level of merit will get priority for support</a:t>
            </a:r>
            <a:endParaRPr lang="en-IN" sz="2800" dirty="0"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F103CE-42C6-4BF0-A2C7-2C9CB3042E67}"/>
              </a:ext>
            </a:extLst>
          </p:cNvPr>
          <p:cNvSpPr txBox="1">
            <a:spLocks/>
          </p:cNvSpPr>
          <p:nvPr/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Tw Cen MT" pitchFamily="34" charset="0"/>
              </a:rPr>
              <a:t>Student Selection Process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0C8582-E205-41C5-9686-801F4990AFE1}"/>
              </a:ext>
            </a:extLst>
          </p:cNvPr>
          <p:cNvSpPr txBox="1">
            <a:spLocks/>
          </p:cNvSpPr>
          <p:nvPr/>
        </p:nvSpPr>
        <p:spPr>
          <a:xfrm>
            <a:off x="2133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rgbClr val="0070C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0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4000" dirty="0">
                <a:solidFill>
                  <a:srgbClr val="0070C0"/>
                </a:solidFill>
                <a:latin typeface="Tw Cen MT" pitchFamily="34" charset="0"/>
              </a:rPr>
              <a:t>Unique Identification Process</a:t>
            </a:r>
            <a:endParaRPr lang="en-US" sz="4000" b="1" dirty="0">
              <a:latin typeface="Tw Cen MT" pitchFamily="34" charset="0"/>
            </a:endParaRPr>
          </a:p>
        </p:txBody>
      </p:sp>
      <p:pic>
        <p:nvPicPr>
          <p:cNvPr id="10243" name="Picture 2" descr="C:\Documents and Settings\Narendran\Desktop\Photos  in websites- Home page\due_diligenc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2438401" y="1219201"/>
            <a:ext cx="7077075" cy="3571875"/>
          </a:xfr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775" y="4876800"/>
            <a:ext cx="1072515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- Volunteers visits students home. </a:t>
            </a:r>
          </a:p>
          <a:p>
            <a:pPr algn="just">
              <a:lnSpc>
                <a:spcPct val="90000"/>
              </a:lnSpc>
              <a:buFontTx/>
              <a:buChar char="-"/>
              <a:defRPr/>
            </a:pPr>
            <a:r>
              <a:rPr lang="en-US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 Students selected based on Financial condition &amp; Merit </a:t>
            </a:r>
          </a:p>
          <a:p>
            <a:pPr algn="just">
              <a:lnSpc>
                <a:spcPct val="90000"/>
              </a:lnSpc>
              <a:buFontTx/>
              <a:buChar char="-"/>
              <a:defRPr/>
            </a:pPr>
            <a:r>
              <a:rPr lang="en-US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 One on one sponsor connection to student. </a:t>
            </a:r>
          </a:p>
          <a:p>
            <a:pPr algn="just">
              <a:lnSpc>
                <a:spcPct val="90000"/>
              </a:lnSpc>
              <a:buFontTx/>
              <a:buChar char="-"/>
              <a:defRPr/>
            </a:pPr>
            <a:r>
              <a:rPr lang="en-US" sz="2400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 Support extended till student achieves highest degree of academic excellence.</a:t>
            </a:r>
          </a:p>
        </p:txBody>
      </p:sp>
    </p:spTree>
    <p:extLst>
      <p:ext uri="{BB962C8B-B14F-4D97-AF65-F5344CB8AC3E}">
        <p14:creationId xmlns:p14="http://schemas.microsoft.com/office/powerpoint/2010/main" val="261914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571" y="152400"/>
            <a:ext cx="8229600" cy="990600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0070C0"/>
                </a:solidFill>
                <a:latin typeface="Tw Cen MT" pitchFamily="34" charset="0"/>
              </a:rPr>
              <a:t>Reporting System &amp;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63880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ea typeface="+mj-ea"/>
                <a:cs typeface="+mj-cs"/>
              </a:rPr>
              <a:t>Support given in the Donor Name and the beneficiaries will be directly linked with the donors.</a:t>
            </a:r>
          </a:p>
          <a:p>
            <a:endParaRPr lang="en-IN" sz="1300" dirty="0">
              <a:ea typeface="+mj-ea"/>
              <a:cs typeface="+mj-cs"/>
            </a:endParaRPr>
          </a:p>
          <a:p>
            <a:r>
              <a:rPr lang="en-IN" dirty="0">
                <a:ea typeface="+mj-ea"/>
                <a:cs typeface="+mj-cs"/>
              </a:rPr>
              <a:t>Profiles &amp; Contact details with phone numbers of all supported students will be provided to the donor.</a:t>
            </a:r>
          </a:p>
          <a:p>
            <a:endParaRPr lang="en-IN" sz="1000" dirty="0">
              <a:ea typeface="+mj-ea"/>
              <a:cs typeface="+mj-cs"/>
            </a:endParaRPr>
          </a:p>
          <a:p>
            <a:r>
              <a:rPr lang="en-IN" dirty="0">
                <a:ea typeface="+mj-ea"/>
                <a:cs typeface="+mj-cs"/>
              </a:rPr>
              <a:t>Beneficiary students will write personal letters to the donors informing about their progress in studies &amp; support received.</a:t>
            </a:r>
          </a:p>
          <a:p>
            <a:endParaRPr lang="en-IN" sz="1000" dirty="0">
              <a:ea typeface="+mj-ea"/>
              <a:cs typeface="+mj-cs"/>
            </a:endParaRPr>
          </a:p>
          <a:p>
            <a:r>
              <a:rPr lang="en-IN" dirty="0">
                <a:ea typeface="+mj-ea"/>
                <a:cs typeface="+mj-cs"/>
              </a:rPr>
              <a:t>Direct transfer of support to student accounts only.</a:t>
            </a:r>
          </a:p>
          <a:p>
            <a:endParaRPr lang="en-IN" sz="1000" dirty="0">
              <a:ea typeface="+mj-ea"/>
              <a:cs typeface="+mj-cs"/>
            </a:endParaRPr>
          </a:p>
          <a:p>
            <a:r>
              <a:rPr lang="en-IN" dirty="0">
                <a:ea typeface="+mj-ea"/>
                <a:cs typeface="+mj-cs"/>
              </a:rPr>
              <a:t>Audited Fund utilization statement will be provided to the donor at the end of the financial year.</a:t>
            </a:r>
          </a:p>
          <a:p>
            <a:endParaRPr lang="en-IN" sz="1000" dirty="0">
              <a:ea typeface="+mj-ea"/>
              <a:cs typeface="+mj-cs"/>
            </a:endParaRPr>
          </a:p>
          <a:p>
            <a:r>
              <a:rPr lang="en-IN" dirty="0">
                <a:ea typeface="+mj-ea"/>
                <a:cs typeface="+mj-cs"/>
              </a:rPr>
              <a:t>As and when required the donor can visit the beneficiary house to meet them and their parents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7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845"/>
            <a:ext cx="8229600" cy="1143000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0070C0"/>
                </a:solidFill>
                <a:latin typeface="Tw Cen MT" pitchFamily="34" charset="0"/>
              </a:rPr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66800"/>
            <a:ext cx="12030075" cy="5791200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ea typeface="+mj-ea"/>
                <a:cs typeface="+mj-cs"/>
              </a:rPr>
              <a:t>Graded by CRISIL </a:t>
            </a:r>
            <a:r>
              <a:rPr lang="en-US" dirty="0">
                <a:ea typeface="+mj-ea"/>
                <a:cs typeface="+mj-cs"/>
              </a:rPr>
              <a:t>as “Strong in Delivery Capability”</a:t>
            </a:r>
          </a:p>
          <a:p>
            <a:pPr algn="just"/>
            <a:endParaRPr lang="en-US" sz="1000" dirty="0">
              <a:ea typeface="+mj-ea"/>
              <a:cs typeface="+mj-cs"/>
            </a:endParaRPr>
          </a:p>
          <a:p>
            <a:r>
              <a:rPr lang="en-US" dirty="0">
                <a:ea typeface="+mj-ea"/>
                <a:cs typeface="+mj-cs"/>
              </a:rPr>
              <a:t>Vidya Poshak follows all the Norms set by the Credibility Alliance &amp; Credibility Assurance.</a:t>
            </a:r>
          </a:p>
          <a:p>
            <a:endParaRPr lang="en-US" sz="1000" dirty="0">
              <a:ea typeface="+mj-ea"/>
              <a:cs typeface="+mj-cs"/>
            </a:endParaRPr>
          </a:p>
          <a:p>
            <a:r>
              <a:rPr lang="en-US" dirty="0">
                <a:ea typeface="+mj-ea"/>
                <a:cs typeface="+mj-cs"/>
              </a:rPr>
              <a:t>Valid 80G / 12AA Certificate , FCRA Compliance.</a:t>
            </a:r>
          </a:p>
          <a:p>
            <a:pPr algn="just"/>
            <a:endParaRPr lang="en-IN" sz="1000" dirty="0">
              <a:ea typeface="+mj-ea"/>
              <a:cs typeface="+mj-cs"/>
            </a:endParaRPr>
          </a:p>
          <a:p>
            <a:pPr algn="just"/>
            <a:r>
              <a:rPr lang="en-IN" dirty="0">
                <a:ea typeface="+mj-ea"/>
                <a:cs typeface="+mj-cs"/>
              </a:rPr>
              <a:t>The accounts are maintained through advanced and updated computerized systems. </a:t>
            </a:r>
          </a:p>
          <a:p>
            <a:pPr algn="just"/>
            <a:endParaRPr lang="en-IN" sz="1000" dirty="0">
              <a:ea typeface="+mj-ea"/>
              <a:cs typeface="+mj-cs"/>
            </a:endParaRPr>
          </a:p>
          <a:p>
            <a:pPr algn="just"/>
            <a:r>
              <a:rPr lang="en-IN" dirty="0">
                <a:ea typeface="+mj-ea"/>
                <a:cs typeface="+mj-cs"/>
              </a:rPr>
              <a:t>All audit reports &amp; annual report copies kept transparently in our website.</a:t>
            </a:r>
          </a:p>
          <a:p>
            <a:pPr algn="just"/>
            <a:endParaRPr lang="en-IN" sz="1000" dirty="0">
              <a:ea typeface="+mj-ea"/>
              <a:cs typeface="+mj-cs"/>
            </a:endParaRPr>
          </a:p>
          <a:p>
            <a:pPr algn="just"/>
            <a:r>
              <a:rPr lang="en-IN" dirty="0">
                <a:ea typeface="+mj-ea"/>
                <a:cs typeface="+mj-cs"/>
              </a:rPr>
              <a:t>Employee details , Board members details &amp; salary details kept transparently in website. </a:t>
            </a:r>
          </a:p>
          <a:p>
            <a:pPr algn="just"/>
            <a:endParaRPr lang="en-IN" dirty="0">
              <a:solidFill>
                <a:srgbClr val="0070C0"/>
              </a:solidFill>
              <a:latin typeface="Tw Cen MT" pitchFamily="34" charset="0"/>
              <a:ea typeface="+mj-ea"/>
              <a:cs typeface="+mj-cs"/>
            </a:endParaRPr>
          </a:p>
          <a:p>
            <a:pPr algn="just"/>
            <a:r>
              <a:rPr lang="en-IN" dirty="0">
                <a:solidFill>
                  <a:srgbClr val="0070C0"/>
                </a:solidFill>
                <a:latin typeface="Tw Cen MT" pitchFamily="34" charset="0"/>
                <a:ea typeface="+mj-ea"/>
                <a:cs typeface="+mj-cs"/>
              </a:rPr>
              <a:t>Utilization certificate provided to all donors. </a:t>
            </a:r>
          </a:p>
        </p:txBody>
      </p:sp>
    </p:spTree>
    <p:extLst>
      <p:ext uri="{BB962C8B-B14F-4D97-AF65-F5344CB8AC3E}">
        <p14:creationId xmlns:p14="http://schemas.microsoft.com/office/powerpoint/2010/main" val="252490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0"/>
            <a:ext cx="12011025" cy="11430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Tw Cen MT" pitchFamily="34" charset="0"/>
              </a:rPr>
              <a:t>Volunteering Opportunity for 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219200"/>
            <a:ext cx="11858625" cy="5410200"/>
          </a:xfrm>
        </p:spPr>
        <p:txBody>
          <a:bodyPr/>
          <a:lstStyle/>
          <a:p>
            <a:r>
              <a:rPr lang="en-US" b="1" dirty="0">
                <a:ea typeface="+mj-ea"/>
                <a:cs typeface="+mj-cs"/>
              </a:rPr>
              <a:t>Mentoring – Provide one on one mentoring &amp; support them to realize their Dreams. (Will provide Orientation for mentoring)</a:t>
            </a:r>
          </a:p>
          <a:p>
            <a:r>
              <a:rPr lang="en-US" b="1" dirty="0">
                <a:ea typeface="+mj-ea"/>
                <a:cs typeface="+mj-cs"/>
              </a:rPr>
              <a:t>Selection process of Students – Tele Interviews, House visits</a:t>
            </a:r>
          </a:p>
          <a:p>
            <a:r>
              <a:rPr lang="en-US" b="1" dirty="0">
                <a:ea typeface="+mj-ea"/>
                <a:cs typeface="+mj-cs"/>
              </a:rPr>
              <a:t>Workshops  - Conduct workshops on (In person &amp; Zoom Webinar)</a:t>
            </a:r>
          </a:p>
          <a:p>
            <a:pPr marL="0" indent="0">
              <a:buNone/>
            </a:pPr>
            <a:r>
              <a:rPr lang="en-US" b="1" dirty="0">
                <a:ea typeface="+mj-ea"/>
                <a:cs typeface="+mj-cs"/>
              </a:rPr>
              <a:t>		Facing Interviews</a:t>
            </a:r>
          </a:p>
          <a:p>
            <a:pPr marL="0" indent="0">
              <a:buNone/>
            </a:pPr>
            <a:r>
              <a:rPr lang="en-US" b="1" dirty="0">
                <a:ea typeface="+mj-ea"/>
                <a:cs typeface="+mj-cs"/>
              </a:rPr>
              <a:t>		Life Skills / Soft Skills</a:t>
            </a:r>
          </a:p>
          <a:p>
            <a:pPr marL="0" indent="0">
              <a:buNone/>
            </a:pPr>
            <a:r>
              <a:rPr lang="en-US" b="1" dirty="0">
                <a:ea typeface="+mj-ea"/>
                <a:cs typeface="+mj-cs"/>
              </a:rPr>
              <a:t>		Critical Thinking</a:t>
            </a:r>
          </a:p>
          <a:p>
            <a:pPr marL="0" indent="0">
              <a:buNone/>
            </a:pPr>
            <a:r>
              <a:rPr lang="en-US" b="1" dirty="0">
                <a:ea typeface="+mj-ea"/>
                <a:cs typeface="+mj-cs"/>
              </a:rPr>
              <a:t>		Be a role model &amp; share ur experience </a:t>
            </a:r>
          </a:p>
          <a:p>
            <a:pPr marL="0" indent="0">
              <a:buNone/>
            </a:pPr>
            <a:r>
              <a:rPr lang="en-US" b="1" dirty="0" err="1">
                <a:ea typeface="+mj-ea"/>
                <a:cs typeface="+mj-cs"/>
              </a:rPr>
              <a:t>eVidyaloka</a:t>
            </a:r>
            <a:r>
              <a:rPr lang="en-US" b="1" dirty="0">
                <a:ea typeface="+mj-ea"/>
                <a:cs typeface="+mj-cs"/>
              </a:rPr>
              <a:t> Program – Weekly two online classes for Rural Higher Primary school children (Class 6 &amp; 7 </a:t>
            </a:r>
            <a:r>
              <a:rPr lang="en-US" b="1" dirty="0" err="1">
                <a:ea typeface="+mj-ea"/>
                <a:cs typeface="+mj-cs"/>
              </a:rPr>
              <a:t>Maths</a:t>
            </a:r>
            <a:r>
              <a:rPr lang="en-US" b="1" dirty="0">
                <a:ea typeface="+mj-ea"/>
                <a:cs typeface="+mj-cs"/>
              </a:rPr>
              <a:t>, Science &amp; English) – Only native </a:t>
            </a:r>
            <a:r>
              <a:rPr lang="en-US" b="1" dirty="0" err="1">
                <a:ea typeface="+mj-ea"/>
                <a:cs typeface="+mj-cs"/>
              </a:rPr>
              <a:t>kannada</a:t>
            </a:r>
            <a:r>
              <a:rPr lang="en-US" b="1" dirty="0">
                <a:ea typeface="+mj-ea"/>
                <a:cs typeface="+mj-cs"/>
              </a:rPr>
              <a:t> speaking volunteer</a:t>
            </a:r>
          </a:p>
          <a:p>
            <a:pPr lvl="8"/>
            <a:endParaRPr lang="en-US" b="1" dirty="0"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6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1042</Words>
  <Application>Microsoft Office PowerPoint</Application>
  <PresentationFormat>Widescreen</PresentationFormat>
  <Paragraphs>111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Vidya Poshak </vt:lpstr>
      <vt:lpstr>Who We Are</vt:lpstr>
      <vt:lpstr>Nurturmerit program components</vt:lpstr>
      <vt:lpstr>Calendar of Events</vt:lpstr>
      <vt:lpstr>PowerPoint Presentation</vt:lpstr>
      <vt:lpstr>Unique Identification Process</vt:lpstr>
      <vt:lpstr>Reporting System &amp; Transparency</vt:lpstr>
      <vt:lpstr>Compliance</vt:lpstr>
      <vt:lpstr>Volunteering Opportunity for employees</vt:lpstr>
      <vt:lpstr>Impact so far</vt:lpstr>
      <vt:lpstr>Unique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Vidya Poshak</dc:title>
  <dc:creator>Venkatesan Namasivayam</dc:creator>
  <cp:lastModifiedBy>Venkatesan Namasivayam</cp:lastModifiedBy>
  <cp:revision>9</cp:revision>
  <dcterms:created xsi:type="dcterms:W3CDTF">2020-01-29T09:46:29Z</dcterms:created>
  <dcterms:modified xsi:type="dcterms:W3CDTF">2020-05-30T06:28:49Z</dcterms:modified>
</cp:coreProperties>
</file>