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5" r:id="rId2"/>
  </p:sldMasterIdLst>
  <p:notesMasterIdLst>
    <p:notesMasterId r:id="rId12"/>
  </p:notesMasterIdLst>
  <p:sldIdLst>
    <p:sldId id="265" r:id="rId3"/>
    <p:sldId id="271" r:id="rId4"/>
    <p:sldId id="272" r:id="rId5"/>
    <p:sldId id="273" r:id="rId6"/>
    <p:sldId id="274" r:id="rId7"/>
    <p:sldId id="277" r:id="rId8"/>
    <p:sldId id="278"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i bisht" initials="rb" lastIdx="1" clrIdx="0">
    <p:extLst>
      <p:ext uri="{19B8F6BF-5375-455C-9EA6-DF929625EA0E}">
        <p15:presenceInfo xmlns:p15="http://schemas.microsoft.com/office/powerpoint/2012/main" userId="4fbd74068db451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712D6-948D-4FEB-9C78-6270D40C1807}" type="datetimeFigureOut">
              <a:rPr lang="en-IN" smtClean="0"/>
              <a:t>31-01-2020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9751D-1858-4B75-A4F8-6B09A02C24E2}" type="slidenum">
              <a:rPr lang="en-IN" smtClean="0"/>
              <a:t>‹#›</a:t>
            </a:fld>
            <a:endParaRPr lang="en-IN"/>
          </a:p>
        </p:txBody>
      </p:sp>
    </p:spTree>
    <p:extLst>
      <p:ext uri="{BB962C8B-B14F-4D97-AF65-F5344CB8AC3E}">
        <p14:creationId xmlns:p14="http://schemas.microsoft.com/office/powerpoint/2010/main" val="194080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91FE-17DA-4FBE-AB02-25845BDAA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2A57D-28B5-463F-A615-C34E919CD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17F484-CA7D-4641-B294-1C6427245BA4}"/>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655AC455-E92E-4791-9666-E993153B5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EBD6A-8640-428A-90A8-FF722E1169C8}"/>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2388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5654-6716-4F8B-93BF-8820E74E10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575EE-73B2-414A-816B-04F3DF6B8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50FE7-A6A4-4083-A40D-FD2FEC967A79}"/>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AECD20B5-9A3E-4635-9F37-158C007C7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16E6D-0E33-4CF7-970E-87CD12B04856}"/>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24177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8EA4F-061C-4235-9E4F-4DCB334E2A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893B5-6D9F-409A-9507-BFC575E617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C1FC4-948D-48AA-9A5E-EF6C8E5D2EB7}"/>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6E6DE89B-5138-49B8-81E9-C0AFFA3BF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FCDE7-C45E-44C3-BA26-81996881FCCC}"/>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793165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grpSp>
        <p:nvGrpSpPr>
          <p:cNvPr id="304" name="Google Shape;304;p7"/>
          <p:cNvGrpSpPr/>
          <p:nvPr/>
        </p:nvGrpSpPr>
        <p:grpSpPr>
          <a:xfrm>
            <a:off x="1189" y="-14"/>
            <a:ext cx="4050115" cy="3003527"/>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 name="Google Shape;328;p7"/>
          <p:cNvGrpSpPr/>
          <p:nvPr/>
        </p:nvGrpSpPr>
        <p:grpSpPr>
          <a:xfrm>
            <a:off x="8952325" y="5146791"/>
            <a:ext cx="3239673" cy="1715616"/>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1" name="Google Shape;341;p7"/>
          <p:cNvSpPr txBox="1">
            <a:spLocks noGrp="1"/>
          </p:cNvSpPr>
          <p:nvPr>
            <p:ph type="title"/>
          </p:nvPr>
        </p:nvSpPr>
        <p:spPr>
          <a:xfrm>
            <a:off x="1760033" y="1155367"/>
            <a:ext cx="8607600" cy="8908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760033" y="2110167"/>
            <a:ext cx="4178000" cy="3940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43" name="Google Shape;343;p7"/>
          <p:cNvSpPr txBox="1">
            <a:spLocks noGrp="1"/>
          </p:cNvSpPr>
          <p:nvPr>
            <p:ph type="body" idx="2"/>
          </p:nvPr>
        </p:nvSpPr>
        <p:spPr>
          <a:xfrm>
            <a:off x="6189569" y="2110167"/>
            <a:ext cx="4178000" cy="3940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44" name="Google Shape;344;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3924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473354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D77D989-8E5F-4A82-9D2A-45608B0D5D74}" type="datetimeFigureOut">
              <a:rPr lang="en-IN" smtClean="0"/>
              <a:t>31-01-2020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471030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86888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74753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86890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139628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7D989-8E5F-4A82-9D2A-45608B0D5D74}" type="datetimeFigureOut">
              <a:rPr lang="en-IN" smtClean="0"/>
              <a:t>31-01-2020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35054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7885-7A2D-4529-B8CF-07582DCB2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C489E-CD94-4AA8-ABCF-EFA6BECDC6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0802A-7BBA-40C3-8160-CBEEA72439D0}"/>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4BB66B0C-2DFF-4713-A76C-A3F341916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701A1-B3CD-49DA-96DA-C7A3C7940DAA}"/>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77755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274769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77D989-8E5F-4A82-9D2A-45608B0D5D74}" type="datetimeFigureOut">
              <a:rPr lang="en-IN" smtClean="0"/>
              <a:t>31-01-2020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4278068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013686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5636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D77D989-8E5F-4A82-9D2A-45608B0D5D74}" type="datetimeFigureOut">
              <a:rPr lang="en-IN" smtClean="0"/>
              <a:t>31-01-2020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8981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FC03-20F5-42DC-8BDA-E005733EA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181C4C-7F5B-41C0-A35A-F6440F619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0973C-7769-446F-A095-F7799AF0C0CA}"/>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9A3D9E8C-E421-4C92-BC1D-3EA60CE10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B4094-9EC7-4177-B304-9688D75228A4}"/>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89996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2E87-53FA-45DF-BD77-1A0926A8D3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E21A9-8E71-4E8B-9C16-A8C2673F0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68DDE8-C65B-4306-9EA2-1E8B08963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664EBB-FED6-4C32-82DF-68AF568C59D3}"/>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6" name="Footer Placeholder 5">
            <a:extLst>
              <a:ext uri="{FF2B5EF4-FFF2-40B4-BE49-F238E27FC236}">
                <a16:creationId xmlns:a16="http://schemas.microsoft.com/office/drawing/2014/main" id="{A54F99B8-F7E1-49D0-A1DF-CA797F34D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AF8648-1AA1-4F31-98E9-53753E256552}"/>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239690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801A-5785-4039-89B9-53EC92FC23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C88B7-C601-44EA-8C17-2585C7A29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2AFE9-7B6F-420A-82AA-B5CBA07145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42B35A-F1E8-4EB7-BB91-9DD48E388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2ACE7-99E9-4DA1-85CD-9CA45C189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5EEC99-DEB8-4F83-BF29-B5D9D40CB199}"/>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8" name="Footer Placeholder 7">
            <a:extLst>
              <a:ext uri="{FF2B5EF4-FFF2-40B4-BE49-F238E27FC236}">
                <a16:creationId xmlns:a16="http://schemas.microsoft.com/office/drawing/2014/main" id="{0E6DC99E-9D14-46F6-A388-E1A7279AD5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3761FE-6349-472B-8B39-30934CA14470}"/>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129972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A84F-58FA-416B-BC5A-CFEB1FB845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9B4645-2384-4658-BEF8-5CB7000565D9}"/>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4" name="Footer Placeholder 3">
            <a:extLst>
              <a:ext uri="{FF2B5EF4-FFF2-40B4-BE49-F238E27FC236}">
                <a16:creationId xmlns:a16="http://schemas.microsoft.com/office/drawing/2014/main" id="{9D979576-47C2-43D7-A6CD-BECD02ACB4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3D40D6-E66D-48DE-83C2-5E5B3A8EFDC0}"/>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59635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4DEBF-8657-46A7-A422-697EFE5D816D}"/>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3" name="Footer Placeholder 2">
            <a:extLst>
              <a:ext uri="{FF2B5EF4-FFF2-40B4-BE49-F238E27FC236}">
                <a16:creationId xmlns:a16="http://schemas.microsoft.com/office/drawing/2014/main" id="{5B0E0453-ACE6-465D-8813-1E304682AF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2633B9-06C2-4CCA-88D9-37F864D1581C}"/>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21902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2CE-F08B-4042-9B4C-E0EAEE2C7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6D49FC-581B-4B42-8616-EB936508A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0BFADC-25ED-4DF9-8C92-A19B66F17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DCA47-B5E4-4EBC-82B0-8F4450002A24}"/>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6" name="Footer Placeholder 5">
            <a:extLst>
              <a:ext uri="{FF2B5EF4-FFF2-40B4-BE49-F238E27FC236}">
                <a16:creationId xmlns:a16="http://schemas.microsoft.com/office/drawing/2014/main" id="{C3BE5EAD-F641-4AB6-A67D-19CB583BD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882A4-627C-4E5B-87FC-E439D5E6A34D}"/>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45956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DD54-0655-4E7A-99FB-9540C837D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13C3BF-C536-4BD5-B067-BBE2A0C4B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CD5F40-5956-4C8F-A40E-D4A19E97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5F090-765B-4783-8296-B4C04E7AE8E3}"/>
              </a:ext>
            </a:extLst>
          </p:cNvPr>
          <p:cNvSpPr>
            <a:spLocks noGrp="1"/>
          </p:cNvSpPr>
          <p:nvPr>
            <p:ph type="dt" sz="half" idx="10"/>
          </p:nvPr>
        </p:nvSpPr>
        <p:spPr/>
        <p:txBody>
          <a:bodyPr/>
          <a:lstStyle/>
          <a:p>
            <a:fld id="{2D77D989-8E5F-4A82-9D2A-45608B0D5D74}" type="datetimeFigureOut">
              <a:rPr lang="en-IN" smtClean="0"/>
              <a:t>31-01-2020</a:t>
            </a:fld>
            <a:endParaRPr lang="en-IN"/>
          </a:p>
        </p:txBody>
      </p:sp>
      <p:sp>
        <p:nvSpPr>
          <p:cNvPr id="6" name="Footer Placeholder 5">
            <a:extLst>
              <a:ext uri="{FF2B5EF4-FFF2-40B4-BE49-F238E27FC236}">
                <a16:creationId xmlns:a16="http://schemas.microsoft.com/office/drawing/2014/main" id="{69683812-3DB5-4CBA-A5F2-814A3E5D4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1A6C3-5021-4071-A156-40F8A44FE76B}"/>
              </a:ext>
            </a:extLst>
          </p:cNvPr>
          <p:cNvSpPr>
            <a:spLocks noGrp="1"/>
          </p:cNvSpPr>
          <p:nvPr>
            <p:ph type="sldNum" sz="quarter" idx="12"/>
          </p:nvPr>
        </p:nvSpPr>
        <p:spPr/>
        <p:txBody>
          <a:bodyPr/>
          <a:lstStyle/>
          <a:p>
            <a:fld id="{452905A0-9606-453C-80C9-8F8EFF41F560}" type="slidenum">
              <a:rPr lang="en-IN" smtClean="0"/>
              <a:t>‹#›</a:t>
            </a:fld>
            <a:endParaRPr lang="en-IN"/>
          </a:p>
        </p:txBody>
      </p:sp>
    </p:spTree>
    <p:extLst>
      <p:ext uri="{BB962C8B-B14F-4D97-AF65-F5344CB8AC3E}">
        <p14:creationId xmlns:p14="http://schemas.microsoft.com/office/powerpoint/2010/main" val="312028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379C2-B0ED-49B9-A57C-0BA69B601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2FBAD-4F7D-4211-897D-D19243570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DAA80-13A0-4EC9-A7BB-AFCD2AE24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7D989-8E5F-4A82-9D2A-45608B0D5D74}" type="datetimeFigureOut">
              <a:rPr lang="en-IN" smtClean="0"/>
              <a:t>31-01-2020</a:t>
            </a:fld>
            <a:endParaRPr lang="en-IN"/>
          </a:p>
        </p:txBody>
      </p:sp>
      <p:sp>
        <p:nvSpPr>
          <p:cNvPr id="5" name="Footer Placeholder 4">
            <a:extLst>
              <a:ext uri="{FF2B5EF4-FFF2-40B4-BE49-F238E27FC236}">
                <a16:creationId xmlns:a16="http://schemas.microsoft.com/office/drawing/2014/main" id="{F1E0FFE8-9754-42C6-8F33-877445524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EB05E6-C6F8-40E0-8E4C-7DEB3451B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905A0-9606-453C-80C9-8F8EFF41F560}" type="slidenum">
              <a:rPr lang="en-IN" smtClean="0"/>
              <a:t>‹#›</a:t>
            </a:fld>
            <a:endParaRPr lang="en-IN"/>
          </a:p>
        </p:txBody>
      </p:sp>
    </p:spTree>
    <p:extLst>
      <p:ext uri="{BB962C8B-B14F-4D97-AF65-F5344CB8AC3E}">
        <p14:creationId xmlns:p14="http://schemas.microsoft.com/office/powerpoint/2010/main" val="232449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D77D989-8E5F-4A82-9D2A-45608B0D5D74}" type="datetimeFigureOut">
              <a:rPr lang="en-IN" smtClean="0"/>
              <a:t>31-01-2020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52905A0-9606-453C-80C9-8F8EFF41F560}" type="slidenum">
              <a:rPr lang="en-IN" smtClean="0"/>
              <a:t>‹#›</a:t>
            </a:fld>
            <a:endParaRPr lang="en-IN"/>
          </a:p>
        </p:txBody>
      </p:sp>
    </p:spTree>
    <p:extLst>
      <p:ext uri="{BB962C8B-B14F-4D97-AF65-F5344CB8AC3E}">
        <p14:creationId xmlns:p14="http://schemas.microsoft.com/office/powerpoint/2010/main" val="302412433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2D84-E32C-40AE-B340-B05BB0F2474E}"/>
              </a:ext>
            </a:extLst>
          </p:cNvPr>
          <p:cNvSpPr>
            <a:spLocks noGrp="1"/>
          </p:cNvSpPr>
          <p:nvPr>
            <p:ph type="ctrTitle"/>
          </p:nvPr>
        </p:nvSpPr>
        <p:spPr>
          <a:xfrm>
            <a:off x="1929468" y="1820411"/>
            <a:ext cx="8509683" cy="1853967"/>
          </a:xfrm>
        </p:spPr>
        <p:txBody>
          <a:bodyPr>
            <a:normAutofit fontScale="90000"/>
          </a:bodyPr>
          <a:lstStyle/>
          <a:p>
            <a:br>
              <a:rPr lang="en-IN" dirty="0"/>
            </a:br>
            <a:r>
              <a:rPr lang="en-IN" sz="6100" b="1" u="sng" dirty="0">
                <a:latin typeface="Algerian" panose="04020705040A02060702" pitchFamily="82" charset="0"/>
              </a:rPr>
              <a:t>SEMINAR</a:t>
            </a:r>
            <a:br>
              <a:rPr lang="en-IN" sz="6100" b="1" u="sng" dirty="0">
                <a:latin typeface="Algerian" panose="04020705040A02060702" pitchFamily="82" charset="0"/>
              </a:rPr>
            </a:br>
            <a:r>
              <a:rPr lang="en-IN" sz="6100" b="1" u="sng" dirty="0">
                <a:latin typeface="Algerian" panose="04020705040A02060702" pitchFamily="82" charset="0"/>
              </a:rPr>
              <a:t>SPEECH RECOGNITION </a:t>
            </a:r>
          </a:p>
        </p:txBody>
      </p:sp>
      <p:sp>
        <p:nvSpPr>
          <p:cNvPr id="3" name="Subtitle 2">
            <a:extLst>
              <a:ext uri="{FF2B5EF4-FFF2-40B4-BE49-F238E27FC236}">
                <a16:creationId xmlns:a16="http://schemas.microsoft.com/office/drawing/2014/main" id="{5CE98685-04BD-4175-8F67-BF24F2BCFE37}"/>
              </a:ext>
            </a:extLst>
          </p:cNvPr>
          <p:cNvSpPr>
            <a:spLocks noGrp="1"/>
          </p:cNvSpPr>
          <p:nvPr>
            <p:ph type="subTitle" idx="1"/>
          </p:nvPr>
        </p:nvSpPr>
        <p:spPr>
          <a:xfrm>
            <a:off x="1759237" y="3906267"/>
            <a:ext cx="8673427" cy="732846"/>
          </a:xfrm>
        </p:spPr>
        <p:txBody>
          <a:bodyPr/>
          <a:lstStyle/>
          <a:p>
            <a:endParaRPr lang="en-IN" dirty="0"/>
          </a:p>
        </p:txBody>
      </p:sp>
      <p:sp>
        <p:nvSpPr>
          <p:cNvPr id="4" name="TextBox 3">
            <a:extLst>
              <a:ext uri="{FF2B5EF4-FFF2-40B4-BE49-F238E27FC236}">
                <a16:creationId xmlns:a16="http://schemas.microsoft.com/office/drawing/2014/main" id="{2A86D145-1978-4357-8D53-E4BFB687DAE2}"/>
              </a:ext>
            </a:extLst>
          </p:cNvPr>
          <p:cNvSpPr txBox="1"/>
          <p:nvPr/>
        </p:nvSpPr>
        <p:spPr>
          <a:xfrm>
            <a:off x="7835318" y="5629013"/>
            <a:ext cx="3959604" cy="1015663"/>
          </a:xfrm>
          <a:prstGeom prst="rect">
            <a:avLst/>
          </a:prstGeom>
          <a:noFill/>
        </p:spPr>
        <p:txBody>
          <a:bodyPr wrap="square" rtlCol="0">
            <a:spAutoFit/>
          </a:bodyPr>
          <a:lstStyle/>
          <a:p>
            <a:r>
              <a:rPr lang="en-IN" sz="2000" dirty="0"/>
              <a:t>BY:</a:t>
            </a:r>
          </a:p>
          <a:p>
            <a:r>
              <a:rPr lang="en-IN" sz="2000" dirty="0"/>
              <a:t>RAKAM ARAVIND -   45</a:t>
            </a:r>
          </a:p>
          <a:p>
            <a:r>
              <a:rPr lang="en-IN" sz="2000" dirty="0"/>
              <a:t>RASHI BISHT           -  46</a:t>
            </a:r>
          </a:p>
        </p:txBody>
      </p:sp>
      <p:pic>
        <p:nvPicPr>
          <p:cNvPr id="8" name="Picture 7">
            <a:extLst>
              <a:ext uri="{FF2B5EF4-FFF2-40B4-BE49-F238E27FC236}">
                <a16:creationId xmlns:a16="http://schemas.microsoft.com/office/drawing/2014/main" id="{70A0E928-6493-4A61-AAE6-ECDDB30DD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658" y="-17616"/>
            <a:ext cx="2422985" cy="1126799"/>
          </a:xfrm>
          <a:prstGeom prst="rect">
            <a:avLst/>
          </a:prstGeom>
        </p:spPr>
      </p:pic>
      <p:pic>
        <p:nvPicPr>
          <p:cNvPr id="10" name="Picture 9">
            <a:extLst>
              <a:ext uri="{FF2B5EF4-FFF2-40B4-BE49-F238E27FC236}">
                <a16:creationId xmlns:a16="http://schemas.microsoft.com/office/drawing/2014/main" id="{91A2C8FD-ECB2-4B54-B4EE-211D3C589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80" y="5350341"/>
            <a:ext cx="1951838" cy="1356854"/>
          </a:xfrm>
          <a:prstGeom prst="rect">
            <a:avLst/>
          </a:prstGeom>
        </p:spPr>
      </p:pic>
    </p:spTree>
    <p:extLst>
      <p:ext uri="{BB962C8B-B14F-4D97-AF65-F5344CB8AC3E}">
        <p14:creationId xmlns:p14="http://schemas.microsoft.com/office/powerpoint/2010/main" val="284497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537" y="1155367"/>
            <a:ext cx="7916096" cy="890800"/>
          </a:xfrm>
        </p:spPr>
        <p:txBody>
          <a:bodyPr/>
          <a:lstStyle/>
          <a:p>
            <a:r>
              <a:rPr lang="en-US" b="1" u="sng" dirty="0"/>
              <a:t>ABSTRACT: </a:t>
            </a:r>
          </a:p>
        </p:txBody>
      </p:sp>
      <p:sp>
        <p:nvSpPr>
          <p:cNvPr id="3" name="Text Placeholder 2"/>
          <p:cNvSpPr>
            <a:spLocks noGrp="1"/>
          </p:cNvSpPr>
          <p:nvPr>
            <p:ph type="body" idx="1"/>
          </p:nvPr>
        </p:nvSpPr>
        <p:spPr>
          <a:xfrm>
            <a:off x="2506716" y="1600767"/>
            <a:ext cx="8489732" cy="4386368"/>
          </a:xfrm>
        </p:spPr>
        <p:txBody>
          <a:bodyPr>
            <a:normAutofit lnSpcReduction="10000"/>
          </a:bodyPr>
          <a:lstStyle/>
          <a:p>
            <a:pPr marL="0" indent="0">
              <a:buNone/>
            </a:pPr>
            <a:endParaRPr lang="en-IN" dirty="0"/>
          </a:p>
          <a:p>
            <a:pPr marL="0" indent="0">
              <a:buNone/>
            </a:pPr>
            <a:r>
              <a:rPr lang="en-IN" dirty="0"/>
              <a:t>In this project, we have converted speech to text and text to speech. It involves the usage of audio file/microphone as input which gives voice as an output (or) any text line as input to be converted to an audio.</a:t>
            </a:r>
          </a:p>
          <a:p>
            <a:pPr marL="0" indent="0">
              <a:buNone/>
            </a:pPr>
            <a:r>
              <a:rPr lang="en-IN" dirty="0"/>
              <a:t>The modules used are:</a:t>
            </a:r>
          </a:p>
          <a:p>
            <a:pPr marL="457200" indent="-457200">
              <a:buAutoNum type="arabicPeriod"/>
            </a:pPr>
            <a:r>
              <a:rPr lang="en-IN" dirty="0" err="1"/>
              <a:t>SpeechRecognition</a:t>
            </a:r>
            <a:endParaRPr lang="en-IN" dirty="0"/>
          </a:p>
          <a:p>
            <a:pPr marL="457200" indent="-457200">
              <a:buAutoNum type="arabicPeriod"/>
            </a:pPr>
            <a:r>
              <a:rPr lang="en-IN" dirty="0" err="1"/>
              <a:t>Webbrowser</a:t>
            </a:r>
            <a:endParaRPr lang="en-IN" dirty="0"/>
          </a:p>
          <a:p>
            <a:pPr marL="457200" indent="-457200">
              <a:buAutoNum type="arabicPeriod"/>
            </a:pPr>
            <a:r>
              <a:rPr lang="en-IN" dirty="0" err="1"/>
              <a:t>Pyaudio</a:t>
            </a:r>
            <a:endParaRPr lang="en-IN" dirty="0"/>
          </a:p>
          <a:p>
            <a:pPr marL="457200" indent="-457200">
              <a:buAutoNum type="arabicPeriod"/>
            </a:pPr>
            <a:r>
              <a:rPr lang="en-IN" dirty="0" err="1"/>
              <a:t>Gtts</a:t>
            </a:r>
            <a:endParaRPr lang="en-IN" dirty="0"/>
          </a:p>
          <a:p>
            <a:pPr marL="457200" indent="-457200">
              <a:buAutoNum type="arabicPeriod"/>
            </a:pPr>
            <a:r>
              <a:rPr lang="en-IN" dirty="0" err="1"/>
              <a:t>pocketSphinx</a:t>
            </a:r>
            <a:endParaRPr lang="en-IN" dirty="0"/>
          </a:p>
          <a:p>
            <a:endParaRPr lang="en-US" dirty="0"/>
          </a:p>
        </p:txBody>
      </p:sp>
    </p:spTree>
    <p:extLst>
      <p:ext uri="{BB962C8B-B14F-4D97-AF65-F5344CB8AC3E}">
        <p14:creationId xmlns:p14="http://schemas.microsoft.com/office/powerpoint/2010/main" val="29770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461" y="1155367"/>
            <a:ext cx="7104171" cy="890800"/>
          </a:xfrm>
        </p:spPr>
        <p:txBody>
          <a:bodyPr/>
          <a:lstStyle/>
          <a:p>
            <a:r>
              <a:rPr lang="en-IN" b="1" u="sng" dirty="0"/>
              <a:t>The classes used are:-</a:t>
            </a:r>
            <a:endParaRPr lang="en-US" b="1" u="sng" dirty="0"/>
          </a:p>
        </p:txBody>
      </p:sp>
      <p:sp>
        <p:nvSpPr>
          <p:cNvPr id="3" name="Text Placeholder 2"/>
          <p:cNvSpPr>
            <a:spLocks noGrp="1"/>
          </p:cNvSpPr>
          <p:nvPr>
            <p:ph type="body" idx="1"/>
          </p:nvPr>
        </p:nvSpPr>
        <p:spPr>
          <a:xfrm>
            <a:off x="3405352" y="2110167"/>
            <a:ext cx="5486399" cy="3940400"/>
          </a:xfrm>
        </p:spPr>
        <p:txBody>
          <a:bodyPr/>
          <a:lstStyle/>
          <a:p>
            <a:r>
              <a:rPr lang="en-IN" dirty="0"/>
              <a:t>1. listen()</a:t>
            </a:r>
          </a:p>
          <a:p>
            <a:r>
              <a:rPr lang="en-IN" dirty="0"/>
              <a:t>2. </a:t>
            </a:r>
            <a:r>
              <a:rPr lang="en-IN" dirty="0" err="1"/>
              <a:t>recognize_google</a:t>
            </a:r>
            <a:r>
              <a:rPr lang="en-IN" dirty="0"/>
              <a:t>()</a:t>
            </a:r>
          </a:p>
          <a:p>
            <a:r>
              <a:rPr lang="en-IN" dirty="0"/>
              <a:t>3. </a:t>
            </a:r>
            <a:r>
              <a:rPr lang="en-IN" dirty="0" err="1"/>
              <a:t>recognize_sphinx</a:t>
            </a:r>
            <a:r>
              <a:rPr lang="en-IN" dirty="0"/>
              <a:t>()</a:t>
            </a:r>
          </a:p>
          <a:p>
            <a:r>
              <a:rPr lang="en-IN" dirty="0"/>
              <a:t>4. recognizer()</a:t>
            </a:r>
          </a:p>
          <a:p>
            <a:r>
              <a:rPr lang="en-IN" dirty="0"/>
              <a:t>5. </a:t>
            </a:r>
            <a:r>
              <a:rPr lang="en-IN" dirty="0" err="1"/>
              <a:t>Micrphone</a:t>
            </a:r>
            <a:r>
              <a:rPr lang="en-IN" dirty="0"/>
              <a:t>()</a:t>
            </a:r>
          </a:p>
          <a:p>
            <a:endParaRPr lang="en-US" dirty="0"/>
          </a:p>
        </p:txBody>
      </p:sp>
    </p:spTree>
    <p:extLst>
      <p:ext uri="{BB962C8B-B14F-4D97-AF65-F5344CB8AC3E}">
        <p14:creationId xmlns:p14="http://schemas.microsoft.com/office/powerpoint/2010/main" val="354089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a:t>How speech recognition works?</a:t>
            </a:r>
            <a:endParaRPr lang="en-US"/>
          </a:p>
        </p:txBody>
      </p:sp>
      <p:sp>
        <p:nvSpPr>
          <p:cNvPr id="3" name="Text Placeholder 2"/>
          <p:cNvSpPr>
            <a:spLocks noGrp="1"/>
          </p:cNvSpPr>
          <p:nvPr>
            <p:ph type="body" idx="1"/>
          </p:nvPr>
        </p:nvSpPr>
        <p:spPr>
          <a:xfrm>
            <a:off x="1760032" y="2110166"/>
            <a:ext cx="9591140" cy="4251219"/>
          </a:xfrm>
        </p:spPr>
        <p:txBody>
          <a:bodyPr>
            <a:normAutofit fontScale="92500" lnSpcReduction="20000"/>
          </a:bodyPr>
          <a:lstStyle/>
          <a:p>
            <a:r>
              <a:rPr lang="en-US" dirty="0"/>
              <a:t>To convert speech to on-screen text or a computer command, a computer has to go through several complex steps. </a:t>
            </a:r>
          </a:p>
          <a:p>
            <a:r>
              <a:rPr lang="en-US" dirty="0"/>
              <a:t>When you speak, you create vibrations in the air. The </a:t>
            </a:r>
            <a:r>
              <a:rPr lang="en-US" b="1" dirty="0"/>
              <a:t>analog-to-digital converter (ADC)</a:t>
            </a:r>
            <a:r>
              <a:rPr lang="en-US" dirty="0"/>
              <a:t> translates this analog wave into digital data that the computer can understand. </a:t>
            </a:r>
          </a:p>
          <a:p>
            <a:r>
              <a:rPr lang="en-US" dirty="0"/>
              <a:t>To do this, it </a:t>
            </a:r>
            <a:r>
              <a:rPr lang="en-US" b="1" dirty="0"/>
              <a:t>samples</a:t>
            </a:r>
            <a:r>
              <a:rPr lang="en-US" dirty="0"/>
              <a:t>, or digitizes, the sound by taking precise measurements of the wave at frequent intervals. </a:t>
            </a:r>
          </a:p>
          <a:p>
            <a:r>
              <a:rPr lang="en-US" dirty="0"/>
              <a:t>The system filters the digitized sound to remove unwanted noise, and sometimes to separate it into different bands of </a:t>
            </a:r>
            <a:r>
              <a:rPr lang="en-US" b="1" dirty="0"/>
              <a:t>frequency</a:t>
            </a:r>
            <a:r>
              <a:rPr lang="en-US" dirty="0"/>
              <a:t> (frequency is the wavelength of the sound waves, heard by humans as differences in pitch). </a:t>
            </a:r>
          </a:p>
          <a:p>
            <a:r>
              <a:rPr lang="en-US" dirty="0"/>
              <a:t>It also normalizes the sound, or adjusts it to a constant volume level. It may also have to be temporally aligned. People don't always speak at the same speed, so the sound must be adjusted to match the speed of the template sound samples already stored in the system's memory.</a:t>
            </a:r>
          </a:p>
          <a:p>
            <a:endParaRPr lang="en-US" dirty="0"/>
          </a:p>
        </p:txBody>
      </p:sp>
    </p:spTree>
    <p:extLst>
      <p:ext uri="{BB962C8B-B14F-4D97-AF65-F5344CB8AC3E}">
        <p14:creationId xmlns:p14="http://schemas.microsoft.com/office/powerpoint/2010/main" val="402264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60032" y="1048406"/>
            <a:ext cx="8526968" cy="5644055"/>
          </a:xfrm>
        </p:spPr>
        <p:txBody>
          <a:bodyPr>
            <a:normAutofit/>
          </a:bodyPr>
          <a:lstStyle/>
          <a:p>
            <a:r>
              <a:rPr lang="en-US" dirty="0"/>
              <a:t>Next the signal is divided into small segments as short as a few hundredths of a second, or even thousandths in the case of </a:t>
            </a:r>
            <a:r>
              <a:rPr lang="en-US" b="1" dirty="0"/>
              <a:t>plosive consonant sounds</a:t>
            </a:r>
            <a:r>
              <a:rPr lang="en-US" dirty="0"/>
              <a:t> -- consonant stops produced by obstructing airflow in the vocal tract -- like "p" or "t." The program then matches these segments to known </a:t>
            </a:r>
            <a:r>
              <a:rPr lang="en-US" b="1" dirty="0"/>
              <a:t>phonemes</a:t>
            </a:r>
            <a:r>
              <a:rPr lang="en-US" dirty="0"/>
              <a:t> in the appropriate language.</a:t>
            </a:r>
          </a:p>
          <a:p>
            <a:r>
              <a:rPr lang="en-US" dirty="0"/>
              <a:t>A phoneme is the smallest element of a language -- a representation of the sounds we make and put together to form meaningful expressions. There are roughly 40 phonemes in the English language (different linguists have different opinions on the exact number), while other languages have more or fewer phonemes.</a:t>
            </a:r>
          </a:p>
          <a:p>
            <a:r>
              <a:rPr lang="en-US" dirty="0"/>
              <a:t> The program then determines what the user was probably saying and either outputs it as text or issues a computer command.</a:t>
            </a:r>
          </a:p>
          <a:p>
            <a:endParaRPr lang="en-US" dirty="0"/>
          </a:p>
        </p:txBody>
      </p:sp>
    </p:spTree>
    <p:extLst>
      <p:ext uri="{BB962C8B-B14F-4D97-AF65-F5344CB8AC3E}">
        <p14:creationId xmlns:p14="http://schemas.microsoft.com/office/powerpoint/2010/main" val="317192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18CD-C318-4D91-A5EC-74602F5F34E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C03FD7-0B39-4546-81C8-108CAD0F933A}"/>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2FBEACA8-4601-4ED2-A047-8C15005F3A40}"/>
              </a:ext>
            </a:extLst>
          </p:cNvPr>
          <p:cNvSpPr>
            <a:spLocks noGrp="1"/>
          </p:cNvSpPr>
          <p:nvPr>
            <p:ph type="body" idx="2"/>
          </p:nvPr>
        </p:nvSpPr>
        <p:spPr/>
        <p:txBody>
          <a:bodyPr/>
          <a:lstStyle/>
          <a:p>
            <a:endParaRPr lang="en-IN"/>
          </a:p>
        </p:txBody>
      </p:sp>
      <p:pic>
        <p:nvPicPr>
          <p:cNvPr id="8" name="Picture 7">
            <a:extLst>
              <a:ext uri="{FF2B5EF4-FFF2-40B4-BE49-F238E27FC236}">
                <a16:creationId xmlns:a16="http://schemas.microsoft.com/office/drawing/2014/main" id="{99013BA0-85BE-44BB-A38E-6ACE08150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4" y="0"/>
            <a:ext cx="12289513" cy="6858000"/>
          </a:xfrm>
          <a:prstGeom prst="rect">
            <a:avLst/>
          </a:prstGeom>
        </p:spPr>
      </p:pic>
    </p:spTree>
    <p:extLst>
      <p:ext uri="{BB962C8B-B14F-4D97-AF65-F5344CB8AC3E}">
        <p14:creationId xmlns:p14="http://schemas.microsoft.com/office/powerpoint/2010/main" val="360073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333761-2C97-4112-8EB0-3B7DCC4DDE13}"/>
              </a:ext>
            </a:extLst>
          </p:cNvPr>
          <p:cNvSpPr>
            <a:spLocks noGrp="1"/>
          </p:cNvSpPr>
          <p:nvPr>
            <p:ph type="body" idx="1"/>
          </p:nvPr>
        </p:nvSpPr>
        <p:spPr>
          <a:xfrm>
            <a:off x="1760033" y="1208015"/>
            <a:ext cx="8784928" cy="4842552"/>
          </a:xfrm>
        </p:spPr>
        <p:txBody>
          <a:bodyPr>
            <a:normAutofit fontScale="92500" lnSpcReduction="20000"/>
          </a:bodyPr>
          <a:lstStyle/>
          <a:p>
            <a:r>
              <a:rPr lang="en-IN" b="1" dirty="0"/>
              <a:t>Educational Applications</a:t>
            </a:r>
          </a:p>
          <a:p>
            <a:r>
              <a:rPr lang="en-US" dirty="0"/>
              <a:t>people who are impaired to read (dyslexics), speech synthesis may be very helpful because especially some children may feel themselves very embarrassing when they have to be helped by a teacher. It is also almost impossible to learn write and read without spoken help. With proper computer software, unsupervised training for these problems is easy and inexpensive to arrange.</a:t>
            </a:r>
          </a:p>
          <a:p>
            <a:r>
              <a:rPr lang="en-US" b="1" dirty="0"/>
              <a:t>Other Applications and Future Directions</a:t>
            </a:r>
          </a:p>
          <a:p>
            <a:r>
              <a:rPr lang="en-US" dirty="0"/>
              <a:t>In principle, speech synthesis may be used in all kind of human-machine interactions. For example, in warning and alarm systems synthesized speech may be used to give more accurate information of the current situation. Using speech instead of warning lights or buzzers gives an opportunity to reach the warning signal for example from a different room. Speech synthesizer may also be used to receive some desktop messages from a computer, such as printer activity or received e-mail.</a:t>
            </a:r>
            <a:endParaRPr lang="en-IN" dirty="0"/>
          </a:p>
        </p:txBody>
      </p:sp>
    </p:spTree>
    <p:extLst>
      <p:ext uri="{BB962C8B-B14F-4D97-AF65-F5344CB8AC3E}">
        <p14:creationId xmlns:p14="http://schemas.microsoft.com/office/powerpoint/2010/main" val="38148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7999" y="1720840"/>
            <a:ext cx="6876393" cy="3970318"/>
          </a:xfrm>
          <a:prstGeom prst="rect">
            <a:avLst/>
          </a:prstGeom>
        </p:spPr>
        <p:txBody>
          <a:bodyPr wrap="square">
            <a:spAutoFit/>
          </a:bodyPr>
          <a:lstStyle/>
          <a:p>
            <a:r>
              <a:rPr lang="en-US" sz="2800" u="sng" dirty="0"/>
              <a:t>Here, we have performed the following conversions :</a:t>
            </a:r>
          </a:p>
          <a:p>
            <a:endParaRPr lang="en-US" sz="2800" u="sng" dirty="0"/>
          </a:p>
          <a:p>
            <a:pPr marL="342900" indent="-342900">
              <a:buAutoNum type="arabicPeriod"/>
            </a:pPr>
            <a:r>
              <a:rPr lang="en-US" sz="2400" dirty="0"/>
              <a:t>Local audio file to text</a:t>
            </a:r>
          </a:p>
          <a:p>
            <a:pPr marL="342900" indent="-342900">
              <a:buAutoNum type="arabicPeriod"/>
            </a:pPr>
            <a:r>
              <a:rPr lang="en-US" sz="2400" dirty="0"/>
              <a:t>Microphone to text</a:t>
            </a:r>
          </a:p>
          <a:p>
            <a:pPr marL="342900" indent="-342900">
              <a:buAutoNum type="arabicPeriod"/>
            </a:pPr>
            <a:r>
              <a:rPr lang="en-US" sz="2400" dirty="0"/>
              <a:t>Use of agents : </a:t>
            </a:r>
          </a:p>
          <a:p>
            <a:pPr lvl="1"/>
            <a:r>
              <a:rPr lang="en-US" sz="2400" dirty="0"/>
              <a:t>	- Google</a:t>
            </a:r>
          </a:p>
          <a:p>
            <a:pPr lvl="1"/>
            <a:r>
              <a:rPr lang="en-US" sz="2400" dirty="0"/>
              <a:t>	- </a:t>
            </a:r>
            <a:r>
              <a:rPr lang="en-US" sz="2400" dirty="0" err="1"/>
              <a:t>Youtube</a:t>
            </a:r>
            <a:endParaRPr lang="en-US" sz="2400" dirty="0"/>
          </a:p>
          <a:p>
            <a:pPr lvl="1"/>
            <a:r>
              <a:rPr lang="en-US" sz="2400" dirty="0"/>
              <a:t>	- </a:t>
            </a:r>
            <a:r>
              <a:rPr lang="en-US" sz="2400" dirty="0" err="1"/>
              <a:t>Edureka</a:t>
            </a:r>
            <a:endParaRPr lang="en-US" sz="2400" dirty="0"/>
          </a:p>
          <a:p>
            <a:pPr marL="342900" indent="-342900">
              <a:buAutoNum type="arabicPeriod"/>
            </a:pPr>
            <a:r>
              <a:rPr lang="en-US" sz="2400" dirty="0"/>
              <a:t>Text to speech</a:t>
            </a:r>
          </a:p>
        </p:txBody>
      </p:sp>
    </p:spTree>
    <p:extLst>
      <p:ext uri="{BB962C8B-B14F-4D97-AF65-F5344CB8AC3E}">
        <p14:creationId xmlns:p14="http://schemas.microsoft.com/office/powerpoint/2010/main" val="207691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760033" y="2110167"/>
            <a:ext cx="8607536" cy="3940400"/>
          </a:xfrm>
        </p:spPr>
        <p:txBody>
          <a:bodyPr>
            <a:normAutofit/>
          </a:bodyPr>
          <a:lstStyle/>
          <a:p>
            <a:pPr marL="152396" indent="0" algn="ctr">
              <a:buNone/>
            </a:pPr>
            <a:endParaRPr lang="en-US" sz="4000" b="1" u="sng" dirty="0"/>
          </a:p>
          <a:p>
            <a:pPr marL="152396" indent="0" algn="ctr">
              <a:buNone/>
            </a:pPr>
            <a:r>
              <a:rPr lang="en-US" sz="4000" b="1" u="sng" dirty="0"/>
              <a:t>THANK YOU! </a:t>
            </a:r>
            <a:r>
              <a:rPr lang="en-US" sz="4000" b="1" u="sng" dirty="0">
                <a:sym typeface="Wingdings" panose="05000000000000000000" pitchFamily="2" charset="2"/>
              </a:rPr>
              <a:t></a:t>
            </a:r>
            <a:endParaRPr lang="en-US" sz="4000" b="1" u="sng" dirty="0"/>
          </a:p>
        </p:txBody>
      </p:sp>
    </p:spTree>
    <p:extLst>
      <p:ext uri="{BB962C8B-B14F-4D97-AF65-F5344CB8AC3E}">
        <p14:creationId xmlns:p14="http://schemas.microsoft.com/office/powerpoint/2010/main" val="378196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608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Algerian</vt:lpstr>
      <vt:lpstr>Arial</vt:lpstr>
      <vt:lpstr>Calibri</vt:lpstr>
      <vt:lpstr>Calibri Light</vt:lpstr>
      <vt:lpstr>Rockwell</vt:lpstr>
      <vt:lpstr>Wingdings</vt:lpstr>
      <vt:lpstr>Office Theme</vt:lpstr>
      <vt:lpstr>Atlas</vt:lpstr>
      <vt:lpstr> SEMINAR SPEECH RECOGNITION </vt:lpstr>
      <vt:lpstr>ABSTRACT: </vt:lpstr>
      <vt:lpstr>The classes used are:-</vt:lpstr>
      <vt:lpstr>How speech recognition works?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RAKAM ARAVIND</dc:creator>
  <cp:lastModifiedBy>RAKAM ARAVIND</cp:lastModifiedBy>
  <cp:revision>21</cp:revision>
  <dcterms:created xsi:type="dcterms:W3CDTF">2019-12-13T09:33:11Z</dcterms:created>
  <dcterms:modified xsi:type="dcterms:W3CDTF">2020-01-31T07:17:50Z</dcterms:modified>
</cp:coreProperties>
</file>