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6" r:id="rId1"/>
  </p:sldMasterIdLst>
  <p:notesMasterIdLst>
    <p:notesMasterId r:id="rId18"/>
  </p:notesMasterIdLst>
  <p:handoutMasterIdLst>
    <p:handoutMasterId r:id="rId19"/>
  </p:handoutMasterIdLst>
  <p:sldIdLst>
    <p:sldId id="262" r:id="rId2"/>
    <p:sldId id="297" r:id="rId3"/>
    <p:sldId id="289" r:id="rId4"/>
    <p:sldId id="296" r:id="rId5"/>
    <p:sldId id="290" r:id="rId6"/>
    <p:sldId id="291" r:id="rId7"/>
    <p:sldId id="292" r:id="rId8"/>
    <p:sldId id="293" r:id="rId9"/>
    <p:sldId id="294" r:id="rId10"/>
    <p:sldId id="283" r:id="rId11"/>
    <p:sldId id="284" r:id="rId12"/>
    <p:sldId id="285" r:id="rId13"/>
    <p:sldId id="286" r:id="rId14"/>
    <p:sldId id="272" r:id="rId15"/>
    <p:sldId id="273" r:id="rId16"/>
    <p:sldId id="288" r:id="rId17"/>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05" userDrawn="1">
          <p15:clr>
            <a:srgbClr val="A4A3A4"/>
          </p15:clr>
        </p15:guide>
        <p15:guide id="2" pos="218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120" autoAdjust="0"/>
  </p:normalViewPr>
  <p:slideViewPr>
    <p:cSldViewPr snapToGrid="0" showGuides="1">
      <p:cViewPr varScale="1">
        <p:scale>
          <a:sx n="74" d="100"/>
          <a:sy n="74" d="100"/>
        </p:scale>
        <p:origin x="1290" y="72"/>
      </p:cViewPr>
      <p:guideLst>
        <p:guide pos="288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61" d="100"/>
        <a:sy n="161" d="100"/>
      </p:scale>
      <p:origin x="0" y="0"/>
    </p:cViewPr>
  </p:sorterViewPr>
  <p:notesViewPr>
    <p:cSldViewPr snapToGrid="0" showGuides="1">
      <p:cViewPr varScale="1">
        <p:scale>
          <a:sx n="53" d="100"/>
          <a:sy n="53" d="100"/>
        </p:scale>
        <p:origin x="3054" y="72"/>
      </p:cViewPr>
      <p:guideLst>
        <p:guide orient="horz" pos="2905"/>
        <p:guide pos="218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20796548839E-2"/>
          <c:y val="1.89567989913501E-2"/>
          <c:w val="0.89109005959433296"/>
          <c:h val="0.81558364095943003"/>
        </c:manualLayout>
      </c:layout>
      <c:lineChart>
        <c:grouping val="standard"/>
        <c:varyColors val="0"/>
        <c:ser>
          <c:idx val="0"/>
          <c:order val="0"/>
          <c:tx>
            <c:strRef>
              <c:f>Line!$C$6</c:f>
              <c:strCache>
                <c:ptCount val="1"/>
                <c:pt idx="0">
                  <c:v>Series 1</c:v>
                </c:pt>
              </c:strCache>
            </c:strRef>
          </c:tx>
          <c:spPr>
            <a:ln w="28575" cap="rnd">
              <a:solidFill>
                <a:schemeClr val="accent1"/>
              </a:solidFill>
              <a:round/>
            </a:ln>
            <a:effectLst/>
          </c:spPr>
          <c:marker>
            <c:symbol val="none"/>
          </c:marker>
          <c:cat>
            <c:numRef>
              <c:f>Line!$B$7:$B$32</c:f>
              <c:numCache>
                <c:formatCode>m/d/yyyy</c:formatCode>
                <c:ptCount val="26"/>
                <c:pt idx="0">
                  <c:v>32874</c:v>
                </c:pt>
                <c:pt idx="1">
                  <c:v>33239</c:v>
                </c:pt>
                <c:pt idx="2">
                  <c:v>33604</c:v>
                </c:pt>
                <c:pt idx="3">
                  <c:v>33970</c:v>
                </c:pt>
                <c:pt idx="4">
                  <c:v>34335</c:v>
                </c:pt>
                <c:pt idx="5">
                  <c:v>34700</c:v>
                </c:pt>
                <c:pt idx="6">
                  <c:v>35065</c:v>
                </c:pt>
                <c:pt idx="7">
                  <c:v>35431</c:v>
                </c:pt>
                <c:pt idx="8">
                  <c:v>35796</c:v>
                </c:pt>
                <c:pt idx="9">
                  <c:v>36161</c:v>
                </c:pt>
                <c:pt idx="10">
                  <c:v>36526</c:v>
                </c:pt>
                <c:pt idx="11">
                  <c:v>36892</c:v>
                </c:pt>
                <c:pt idx="12">
                  <c:v>37257</c:v>
                </c:pt>
                <c:pt idx="13">
                  <c:v>37622</c:v>
                </c:pt>
                <c:pt idx="14">
                  <c:v>37987</c:v>
                </c:pt>
                <c:pt idx="15">
                  <c:v>38353</c:v>
                </c:pt>
                <c:pt idx="16">
                  <c:v>38718</c:v>
                </c:pt>
                <c:pt idx="17">
                  <c:v>39083</c:v>
                </c:pt>
                <c:pt idx="18">
                  <c:v>39448</c:v>
                </c:pt>
                <c:pt idx="19">
                  <c:v>39814</c:v>
                </c:pt>
                <c:pt idx="20">
                  <c:v>40179</c:v>
                </c:pt>
                <c:pt idx="21">
                  <c:v>40544</c:v>
                </c:pt>
                <c:pt idx="22">
                  <c:v>40909</c:v>
                </c:pt>
                <c:pt idx="23">
                  <c:v>41275</c:v>
                </c:pt>
                <c:pt idx="24">
                  <c:v>41640</c:v>
                </c:pt>
                <c:pt idx="25">
                  <c:v>42005</c:v>
                </c:pt>
              </c:numCache>
            </c:numRef>
          </c:cat>
          <c:val>
            <c:numRef>
              <c:f>Line!$C$7:$C$32</c:f>
              <c:numCache>
                <c:formatCode>General</c:formatCode>
                <c:ptCount val="26"/>
                <c:pt idx="0">
                  <c:v>1.899</c:v>
                </c:pt>
                <c:pt idx="1">
                  <c:v>2.0609999999999999</c:v>
                </c:pt>
                <c:pt idx="2">
                  <c:v>2.29</c:v>
                </c:pt>
                <c:pt idx="3">
                  <c:v>2.4700000000000002</c:v>
                </c:pt>
                <c:pt idx="4">
                  <c:v>2.8519999999999981</c:v>
                </c:pt>
                <c:pt idx="5">
                  <c:v>2.9489999999999998</c:v>
                </c:pt>
                <c:pt idx="6">
                  <c:v>2.8679999999999999</c:v>
                </c:pt>
                <c:pt idx="7">
                  <c:v>3.3170000000000002</c:v>
                </c:pt>
                <c:pt idx="8">
                  <c:v>3.4089999999999998</c:v>
                </c:pt>
                <c:pt idx="9">
                  <c:v>3.4460000000000002</c:v>
                </c:pt>
                <c:pt idx="10">
                  <c:v>3.9140000000000001</c:v>
                </c:pt>
                <c:pt idx="11">
                  <c:v>4.3529999999999953</c:v>
                </c:pt>
                <c:pt idx="12">
                  <c:v>5.0730000000000004</c:v>
                </c:pt>
                <c:pt idx="13">
                  <c:v>5.843</c:v>
                </c:pt>
                <c:pt idx="14">
                  <c:v>6.5110000000000001</c:v>
                </c:pt>
                <c:pt idx="15">
                  <c:v>7.335</c:v>
                </c:pt>
                <c:pt idx="16">
                  <c:v>8.0680000000000014</c:v>
                </c:pt>
                <c:pt idx="17">
                  <c:v>8.7750000000000004</c:v>
                </c:pt>
                <c:pt idx="18">
                  <c:v>8.8940000000000001</c:v>
                </c:pt>
                <c:pt idx="19">
                  <c:v>9.7299999999999986</c:v>
                </c:pt>
                <c:pt idx="20">
                  <c:v>10.565</c:v>
                </c:pt>
                <c:pt idx="21">
                  <c:v>10.645</c:v>
                </c:pt>
                <c:pt idx="22">
                  <c:v>11.452999999999999</c:v>
                </c:pt>
                <c:pt idx="23">
                  <c:v>12.119</c:v>
                </c:pt>
                <c:pt idx="24">
                  <c:v>12.724</c:v>
                </c:pt>
                <c:pt idx="25">
                  <c:v>#N/A</c:v>
                </c:pt>
              </c:numCache>
            </c:numRef>
          </c:val>
          <c:smooth val="0"/>
          <c:extLst xmlns:c16r2="http://schemas.microsoft.com/office/drawing/2015/06/chart">
            <c:ext xmlns:c16="http://schemas.microsoft.com/office/drawing/2014/chart" uri="{C3380CC4-5D6E-409C-BE32-E72D297353CC}">
              <c16:uniqueId val="{00000000-0D7F-47A0-925D-A5DEB0CFBED5}"/>
            </c:ext>
          </c:extLst>
        </c:ser>
        <c:ser>
          <c:idx val="1"/>
          <c:order val="1"/>
          <c:tx>
            <c:strRef>
              <c:f>Line!$D$6</c:f>
              <c:strCache>
                <c:ptCount val="1"/>
                <c:pt idx="0">
                  <c:v>Series 2</c:v>
                </c:pt>
              </c:strCache>
            </c:strRef>
          </c:tx>
          <c:spPr>
            <a:ln w="28575" cap="rnd">
              <a:solidFill>
                <a:schemeClr val="accent2"/>
              </a:solidFill>
              <a:round/>
            </a:ln>
            <a:effectLst/>
          </c:spPr>
          <c:marker>
            <c:symbol val="none"/>
          </c:marker>
          <c:cat>
            <c:numRef>
              <c:f>Line!$B$7:$B$32</c:f>
              <c:numCache>
                <c:formatCode>m/d/yyyy</c:formatCode>
                <c:ptCount val="26"/>
                <c:pt idx="0">
                  <c:v>32874</c:v>
                </c:pt>
                <c:pt idx="1">
                  <c:v>33239</c:v>
                </c:pt>
                <c:pt idx="2">
                  <c:v>33604</c:v>
                </c:pt>
                <c:pt idx="3">
                  <c:v>33970</c:v>
                </c:pt>
                <c:pt idx="4">
                  <c:v>34335</c:v>
                </c:pt>
                <c:pt idx="5">
                  <c:v>34700</c:v>
                </c:pt>
                <c:pt idx="6">
                  <c:v>35065</c:v>
                </c:pt>
                <c:pt idx="7">
                  <c:v>35431</c:v>
                </c:pt>
                <c:pt idx="8">
                  <c:v>35796</c:v>
                </c:pt>
                <c:pt idx="9">
                  <c:v>36161</c:v>
                </c:pt>
                <c:pt idx="10">
                  <c:v>36526</c:v>
                </c:pt>
                <c:pt idx="11">
                  <c:v>36892</c:v>
                </c:pt>
                <c:pt idx="12">
                  <c:v>37257</c:v>
                </c:pt>
                <c:pt idx="13">
                  <c:v>37622</c:v>
                </c:pt>
                <c:pt idx="14">
                  <c:v>37987</c:v>
                </c:pt>
                <c:pt idx="15">
                  <c:v>38353</c:v>
                </c:pt>
                <c:pt idx="16">
                  <c:v>38718</c:v>
                </c:pt>
                <c:pt idx="17">
                  <c:v>39083</c:v>
                </c:pt>
                <c:pt idx="18">
                  <c:v>39448</c:v>
                </c:pt>
                <c:pt idx="19">
                  <c:v>39814</c:v>
                </c:pt>
                <c:pt idx="20">
                  <c:v>40179</c:v>
                </c:pt>
                <c:pt idx="21">
                  <c:v>40544</c:v>
                </c:pt>
                <c:pt idx="22">
                  <c:v>40909</c:v>
                </c:pt>
                <c:pt idx="23">
                  <c:v>41275</c:v>
                </c:pt>
                <c:pt idx="24">
                  <c:v>41640</c:v>
                </c:pt>
                <c:pt idx="25">
                  <c:v>42005</c:v>
                </c:pt>
              </c:numCache>
            </c:numRef>
          </c:cat>
          <c:val>
            <c:numRef>
              <c:f>Line!$D$7:$D$32</c:f>
              <c:numCache>
                <c:formatCode>General</c:formatCode>
                <c:ptCount val="26"/>
                <c:pt idx="0">
                  <c:v>11.586</c:v>
                </c:pt>
                <c:pt idx="1">
                  <c:v>12.084</c:v>
                </c:pt>
                <c:pt idx="2">
                  <c:v>11.967000000000001</c:v>
                </c:pt>
                <c:pt idx="3">
                  <c:v>12.542999999999999</c:v>
                </c:pt>
                <c:pt idx="4">
                  <c:v>12.093999999999999</c:v>
                </c:pt>
                <c:pt idx="5">
                  <c:v>11.554</c:v>
                </c:pt>
                <c:pt idx="6">
                  <c:v>11.821</c:v>
                </c:pt>
                <c:pt idx="7">
                  <c:v>12.47</c:v>
                </c:pt>
                <c:pt idx="8">
                  <c:v>12.625</c:v>
                </c:pt>
                <c:pt idx="9">
                  <c:v>12.215999999999999</c:v>
                </c:pt>
                <c:pt idx="10">
                  <c:v>12.124000000000001</c:v>
                </c:pt>
                <c:pt idx="11">
                  <c:v>11.93</c:v>
                </c:pt>
                <c:pt idx="12">
                  <c:v>10.795</c:v>
                </c:pt>
                <c:pt idx="13">
                  <c:v>9.6439999999999984</c:v>
                </c:pt>
                <c:pt idx="14">
                  <c:v>8.9560000000000048</c:v>
                </c:pt>
                <c:pt idx="15">
                  <c:v>8.7009999999999987</c:v>
                </c:pt>
                <c:pt idx="16">
                  <c:v>8.6319999999999997</c:v>
                </c:pt>
                <c:pt idx="17">
                  <c:v>8.375</c:v>
                </c:pt>
                <c:pt idx="18">
                  <c:v>8.0920000000000005</c:v>
                </c:pt>
                <c:pt idx="19">
                  <c:v>8.5549999999999997</c:v>
                </c:pt>
                <c:pt idx="20">
                  <c:v>8.5510000000000002</c:v>
                </c:pt>
                <c:pt idx="21">
                  <c:v>8.2979999999999983</c:v>
                </c:pt>
                <c:pt idx="22">
                  <c:v>8.6309999999999985</c:v>
                </c:pt>
                <c:pt idx="23">
                  <c:v>8.6549999999999994</c:v>
                </c:pt>
                <c:pt idx="24">
                  <c:v>8.8149999999999995</c:v>
                </c:pt>
                <c:pt idx="25">
                  <c:v>#N/A</c:v>
                </c:pt>
              </c:numCache>
            </c:numRef>
          </c:val>
          <c:smooth val="0"/>
          <c:extLst xmlns:c16r2="http://schemas.microsoft.com/office/drawing/2015/06/chart">
            <c:ext xmlns:c16="http://schemas.microsoft.com/office/drawing/2014/chart" uri="{C3380CC4-5D6E-409C-BE32-E72D297353CC}">
              <c16:uniqueId val="{00000001-0D7F-47A0-925D-A5DEB0CFBED5}"/>
            </c:ext>
          </c:extLst>
        </c:ser>
        <c:ser>
          <c:idx val="2"/>
          <c:order val="2"/>
          <c:tx>
            <c:strRef>
              <c:f>Line!$E$6</c:f>
              <c:strCache>
                <c:ptCount val="1"/>
                <c:pt idx="0">
                  <c:v>Series 3</c:v>
                </c:pt>
              </c:strCache>
            </c:strRef>
          </c:tx>
          <c:spPr>
            <a:ln w="28575" cap="rnd">
              <a:solidFill>
                <a:schemeClr val="accent3"/>
              </a:solidFill>
              <a:round/>
            </a:ln>
            <a:effectLst/>
          </c:spPr>
          <c:marker>
            <c:symbol val="none"/>
          </c:marker>
          <c:cat>
            <c:numRef>
              <c:f>Line!$B$7:$B$32</c:f>
              <c:numCache>
                <c:formatCode>m/d/yyyy</c:formatCode>
                <c:ptCount val="26"/>
                <c:pt idx="0">
                  <c:v>32874</c:v>
                </c:pt>
                <c:pt idx="1">
                  <c:v>33239</c:v>
                </c:pt>
                <c:pt idx="2">
                  <c:v>33604</c:v>
                </c:pt>
                <c:pt idx="3">
                  <c:v>33970</c:v>
                </c:pt>
                <c:pt idx="4">
                  <c:v>34335</c:v>
                </c:pt>
                <c:pt idx="5">
                  <c:v>34700</c:v>
                </c:pt>
                <c:pt idx="6">
                  <c:v>35065</c:v>
                </c:pt>
                <c:pt idx="7">
                  <c:v>35431</c:v>
                </c:pt>
                <c:pt idx="8">
                  <c:v>35796</c:v>
                </c:pt>
                <c:pt idx="9">
                  <c:v>36161</c:v>
                </c:pt>
                <c:pt idx="10">
                  <c:v>36526</c:v>
                </c:pt>
                <c:pt idx="11">
                  <c:v>36892</c:v>
                </c:pt>
                <c:pt idx="12">
                  <c:v>37257</c:v>
                </c:pt>
                <c:pt idx="13">
                  <c:v>37622</c:v>
                </c:pt>
                <c:pt idx="14">
                  <c:v>37987</c:v>
                </c:pt>
                <c:pt idx="15">
                  <c:v>38353</c:v>
                </c:pt>
                <c:pt idx="16">
                  <c:v>38718</c:v>
                </c:pt>
                <c:pt idx="17">
                  <c:v>39083</c:v>
                </c:pt>
                <c:pt idx="18">
                  <c:v>39448</c:v>
                </c:pt>
                <c:pt idx="19">
                  <c:v>39814</c:v>
                </c:pt>
                <c:pt idx="20">
                  <c:v>40179</c:v>
                </c:pt>
                <c:pt idx="21">
                  <c:v>40544</c:v>
                </c:pt>
                <c:pt idx="22">
                  <c:v>40909</c:v>
                </c:pt>
                <c:pt idx="23">
                  <c:v>41275</c:v>
                </c:pt>
                <c:pt idx="24">
                  <c:v>41640</c:v>
                </c:pt>
                <c:pt idx="25">
                  <c:v>42005</c:v>
                </c:pt>
              </c:numCache>
            </c:numRef>
          </c:cat>
          <c:val>
            <c:numRef>
              <c:f>Line!$E$7:$E$32</c:f>
              <c:numCache>
                <c:formatCode>General</c:formatCode>
                <c:ptCount val="26"/>
                <c:pt idx="0">
                  <c:v>12.061</c:v>
                </c:pt>
                <c:pt idx="1">
                  <c:v>11.548999999999999</c:v>
                </c:pt>
                <c:pt idx="2">
                  <c:v>11.483000000000001</c:v>
                </c:pt>
                <c:pt idx="3">
                  <c:v>9.8080000000000016</c:v>
                </c:pt>
                <c:pt idx="4">
                  <c:v>9.9450000000000003</c:v>
                </c:pt>
                <c:pt idx="5">
                  <c:v>10.084</c:v>
                </c:pt>
                <c:pt idx="6">
                  <c:v>9.7279999999999962</c:v>
                </c:pt>
                <c:pt idx="7">
                  <c:v>9.2750000000000004</c:v>
                </c:pt>
                <c:pt idx="8">
                  <c:v>10.032</c:v>
                </c:pt>
                <c:pt idx="9">
                  <c:v>9.4640000000000004</c:v>
                </c:pt>
                <c:pt idx="10">
                  <c:v>8.6179999999999986</c:v>
                </c:pt>
                <c:pt idx="11">
                  <c:v>9.31</c:v>
                </c:pt>
                <c:pt idx="12">
                  <c:v>9.5460000000000012</c:v>
                </c:pt>
                <c:pt idx="13">
                  <c:v>9.8889999999999993</c:v>
                </c:pt>
                <c:pt idx="14">
                  <c:v>10</c:v>
                </c:pt>
                <c:pt idx="15">
                  <c:v>9.4010000000000016</c:v>
                </c:pt>
                <c:pt idx="16">
                  <c:v>9.2299999999999986</c:v>
                </c:pt>
                <c:pt idx="17">
                  <c:v>9.5250000000000004</c:v>
                </c:pt>
                <c:pt idx="18">
                  <c:v>9.0210000000000008</c:v>
                </c:pt>
                <c:pt idx="19">
                  <c:v>9.07</c:v>
                </c:pt>
                <c:pt idx="20">
                  <c:v>8.0050000000000008</c:v>
                </c:pt>
                <c:pt idx="21">
                  <c:v>7.8129999999999953</c:v>
                </c:pt>
                <c:pt idx="22">
                  <c:v>7.3780000000000001</c:v>
                </c:pt>
                <c:pt idx="23">
                  <c:v>7.4870000000000001</c:v>
                </c:pt>
                <c:pt idx="24">
                  <c:v>7.7030000000000003</c:v>
                </c:pt>
                <c:pt idx="25">
                  <c:v>#N/A</c:v>
                </c:pt>
              </c:numCache>
            </c:numRef>
          </c:val>
          <c:smooth val="0"/>
          <c:extLst xmlns:c16r2="http://schemas.microsoft.com/office/drawing/2015/06/chart">
            <c:ext xmlns:c16="http://schemas.microsoft.com/office/drawing/2014/chart" uri="{C3380CC4-5D6E-409C-BE32-E72D297353CC}">
              <c16:uniqueId val="{00000002-0D7F-47A0-925D-A5DEB0CFBED5}"/>
            </c:ext>
          </c:extLst>
        </c:ser>
        <c:ser>
          <c:idx val="3"/>
          <c:order val="3"/>
          <c:tx>
            <c:strRef>
              <c:f>Line!$F$6</c:f>
              <c:strCache>
                <c:ptCount val="1"/>
                <c:pt idx="0">
                  <c:v>Series 4</c:v>
                </c:pt>
              </c:strCache>
            </c:strRef>
          </c:tx>
          <c:spPr>
            <a:ln w="28575" cap="rnd">
              <a:solidFill>
                <a:schemeClr val="accent4"/>
              </a:solidFill>
              <a:round/>
            </a:ln>
            <a:effectLst/>
          </c:spPr>
          <c:marker>
            <c:symbol val="none"/>
          </c:marker>
          <c:cat>
            <c:numRef>
              <c:f>Line!$B$7:$B$32</c:f>
              <c:numCache>
                <c:formatCode>m/d/yyyy</c:formatCode>
                <c:ptCount val="26"/>
                <c:pt idx="0">
                  <c:v>32874</c:v>
                </c:pt>
                <c:pt idx="1">
                  <c:v>33239</c:v>
                </c:pt>
                <c:pt idx="2">
                  <c:v>33604</c:v>
                </c:pt>
                <c:pt idx="3">
                  <c:v>33970</c:v>
                </c:pt>
                <c:pt idx="4">
                  <c:v>34335</c:v>
                </c:pt>
                <c:pt idx="5">
                  <c:v>34700</c:v>
                </c:pt>
                <c:pt idx="6">
                  <c:v>35065</c:v>
                </c:pt>
                <c:pt idx="7">
                  <c:v>35431</c:v>
                </c:pt>
                <c:pt idx="8">
                  <c:v>35796</c:v>
                </c:pt>
                <c:pt idx="9">
                  <c:v>36161</c:v>
                </c:pt>
                <c:pt idx="10">
                  <c:v>36526</c:v>
                </c:pt>
                <c:pt idx="11">
                  <c:v>36892</c:v>
                </c:pt>
                <c:pt idx="12">
                  <c:v>37257</c:v>
                </c:pt>
                <c:pt idx="13">
                  <c:v>37622</c:v>
                </c:pt>
                <c:pt idx="14">
                  <c:v>37987</c:v>
                </c:pt>
                <c:pt idx="15">
                  <c:v>38353</c:v>
                </c:pt>
                <c:pt idx="16">
                  <c:v>38718</c:v>
                </c:pt>
                <c:pt idx="17">
                  <c:v>39083</c:v>
                </c:pt>
                <c:pt idx="18">
                  <c:v>39448</c:v>
                </c:pt>
                <c:pt idx="19">
                  <c:v>39814</c:v>
                </c:pt>
                <c:pt idx="20">
                  <c:v>40179</c:v>
                </c:pt>
                <c:pt idx="21">
                  <c:v>40544</c:v>
                </c:pt>
                <c:pt idx="22">
                  <c:v>40909</c:v>
                </c:pt>
                <c:pt idx="23">
                  <c:v>41275</c:v>
                </c:pt>
                <c:pt idx="24">
                  <c:v>41640</c:v>
                </c:pt>
                <c:pt idx="25">
                  <c:v>42005</c:v>
                </c:pt>
              </c:numCache>
            </c:numRef>
          </c:cat>
          <c:val>
            <c:numRef>
              <c:f>Line!$F$7:$F$32</c:f>
              <c:numCache>
                <c:formatCode>General</c:formatCode>
                <c:ptCount val="26"/>
                <c:pt idx="0">
                  <c:v>8.4830000000000005</c:v>
                </c:pt>
                <c:pt idx="1">
                  <c:v>9.0230000000000015</c:v>
                </c:pt>
                <c:pt idx="2">
                  <c:v>9.093</c:v>
                </c:pt>
                <c:pt idx="3">
                  <c:v>9.7670000000000012</c:v>
                </c:pt>
                <c:pt idx="4">
                  <c:v>9.3280000000000012</c:v>
                </c:pt>
                <c:pt idx="5">
                  <c:v>8.7760000000000016</c:v>
                </c:pt>
                <c:pt idx="6">
                  <c:v>7.8079999999999954</c:v>
                </c:pt>
                <c:pt idx="7">
                  <c:v>7.6419999999999977</c:v>
                </c:pt>
                <c:pt idx="8">
                  <c:v>7.1989999999999954</c:v>
                </c:pt>
                <c:pt idx="9">
                  <c:v>7.4130000000000003</c:v>
                </c:pt>
                <c:pt idx="10">
                  <c:v>7.5110000000000001</c:v>
                </c:pt>
                <c:pt idx="11">
                  <c:v>6.585</c:v>
                </c:pt>
                <c:pt idx="12">
                  <c:v>6.49</c:v>
                </c:pt>
                <c:pt idx="13">
                  <c:v>6.2880000000000003</c:v>
                </c:pt>
                <c:pt idx="14">
                  <c:v>6.2060000000000004</c:v>
                </c:pt>
                <c:pt idx="15">
                  <c:v>5.7239999999999966</c:v>
                </c:pt>
                <c:pt idx="16">
                  <c:v>5.3839999999999986</c:v>
                </c:pt>
                <c:pt idx="17">
                  <c:v>5.1449999999999951</c:v>
                </c:pt>
                <c:pt idx="18">
                  <c:v>4.867999999999995</c:v>
                </c:pt>
                <c:pt idx="19">
                  <c:v>4.7</c:v>
                </c:pt>
                <c:pt idx="20">
                  <c:v>5.1519999999999966</c:v>
                </c:pt>
                <c:pt idx="21">
                  <c:v>4.6099999999999977</c:v>
                </c:pt>
                <c:pt idx="22">
                  <c:v>4.4619999999999997</c:v>
                </c:pt>
                <c:pt idx="23">
                  <c:v>3.9180000000000001</c:v>
                </c:pt>
                <c:pt idx="24">
                  <c:v>3.7480000000000002</c:v>
                </c:pt>
              </c:numCache>
            </c:numRef>
          </c:val>
          <c:smooth val="0"/>
          <c:extLst xmlns:c16r2="http://schemas.microsoft.com/office/drawing/2015/06/chart">
            <c:ext xmlns:c16="http://schemas.microsoft.com/office/drawing/2014/chart" uri="{C3380CC4-5D6E-409C-BE32-E72D297353CC}">
              <c16:uniqueId val="{00000003-0D7F-47A0-925D-A5DEB0CFBED5}"/>
            </c:ext>
          </c:extLst>
        </c:ser>
        <c:dLbls>
          <c:showLegendKey val="0"/>
          <c:showVal val="0"/>
          <c:showCatName val="0"/>
          <c:showSerName val="0"/>
          <c:showPercent val="0"/>
          <c:showBubbleSize val="0"/>
        </c:dLbls>
        <c:smooth val="0"/>
        <c:axId val="127915448"/>
        <c:axId val="66514160"/>
      </c:lineChart>
      <c:dateAx>
        <c:axId val="127915448"/>
        <c:scaling>
          <c:orientation val="minMax"/>
        </c:scaling>
        <c:delete val="0"/>
        <c:axPos val="b"/>
        <c:numFmt formatCode="yyyy" sourceLinked="0"/>
        <c:majorTickMark val="out"/>
        <c:minorTickMark val="none"/>
        <c:tickLblPos val="nextTo"/>
        <c:spPr>
          <a:noFill/>
          <a:ln w="19050" cap="flat" cmpd="sng" algn="ctr">
            <a:solidFill>
              <a:srgbClr val="868686"/>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6514160"/>
        <c:crosses val="autoZero"/>
        <c:auto val="1"/>
        <c:lblOffset val="100"/>
        <c:baseTimeUnit val="years"/>
        <c:majorUnit val="5"/>
        <c:majorTimeUnit val="years"/>
      </c:dateAx>
      <c:valAx>
        <c:axId val="66514160"/>
        <c:scaling>
          <c:orientation val="minMax"/>
          <c:max val="15"/>
        </c:scaling>
        <c:delete val="0"/>
        <c:axPos val="l"/>
        <c:majorGridlines>
          <c:spPr>
            <a:ln w="9525" cap="flat" cmpd="sng" algn="ctr">
              <a:solidFill>
                <a:srgbClr val="868686"/>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GB" b="1" dirty="0"/>
                  <a:t>Title</a:t>
                </a:r>
              </a:p>
            </c:rich>
          </c:tx>
          <c:layout>
            <c:manualLayout>
              <c:xMode val="edge"/>
              <c:yMode val="edge"/>
              <c:x val="4.37700848485101E-3"/>
              <c:y val="0.40052170046150398"/>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7915448"/>
        <c:crosses val="autoZero"/>
        <c:crossBetween val="midCat"/>
        <c:majorUnit val="5"/>
      </c:valAx>
      <c:spPr>
        <a:noFill/>
        <a:ln>
          <a:noFill/>
        </a:ln>
        <a:effectLst/>
      </c:spPr>
    </c:plotArea>
    <c:legend>
      <c:legendPos val="b"/>
      <c:layout>
        <c:manualLayout>
          <c:xMode val="edge"/>
          <c:yMode val="edge"/>
          <c:x val="0.41911771411656901"/>
          <c:y val="0.93239349318623299"/>
          <c:w val="0.58088228588343105"/>
          <c:h val="6.760650681376689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Sheet1!$C$15</c:f>
              <c:strCache>
                <c:ptCount val="1"/>
                <c:pt idx="0">
                  <c:v>Series 1</c:v>
                </c:pt>
              </c:strCache>
            </c:strRef>
          </c:tx>
          <c:spPr>
            <a:solidFill>
              <a:schemeClr val="accent1"/>
            </a:solidFill>
            <a:ln>
              <a:noFill/>
            </a:ln>
            <a:effectLst/>
          </c:spPr>
          <c:invertIfNegative val="0"/>
          <c:cat>
            <c:strRef>
              <c:f>Sheet1!$B$16:$B$20</c:f>
              <c:strCache>
                <c:ptCount val="5"/>
                <c:pt idx="0">
                  <c:v>Greece</c:v>
                </c:pt>
                <c:pt idx="1">
                  <c:v>Italy</c:v>
                </c:pt>
                <c:pt idx="2">
                  <c:v>Portugal</c:v>
                </c:pt>
                <c:pt idx="3">
                  <c:v>Ireland</c:v>
                </c:pt>
                <c:pt idx="4">
                  <c:v>Spain</c:v>
                </c:pt>
              </c:strCache>
            </c:strRef>
          </c:cat>
          <c:val>
            <c:numRef>
              <c:f>Sheet1!$C$16:$C$20</c:f>
              <c:numCache>
                <c:formatCode>General</c:formatCode>
                <c:ptCount val="5"/>
                <c:pt idx="0">
                  <c:v>102.926</c:v>
                </c:pt>
                <c:pt idx="1">
                  <c:v>102.51</c:v>
                </c:pt>
                <c:pt idx="2">
                  <c:v>61.619</c:v>
                </c:pt>
                <c:pt idx="3">
                  <c:v>23.776</c:v>
                </c:pt>
                <c:pt idx="4">
                  <c:v>38.906999999999996</c:v>
                </c:pt>
              </c:numCache>
            </c:numRef>
          </c:val>
          <c:extLst xmlns:c16r2="http://schemas.microsoft.com/office/drawing/2015/06/chart">
            <c:ext xmlns:c16="http://schemas.microsoft.com/office/drawing/2014/chart" uri="{C3380CC4-5D6E-409C-BE32-E72D297353CC}">
              <c16:uniqueId val="{00000000-73F1-42B2-A9E1-C80EE2F5BE19}"/>
            </c:ext>
          </c:extLst>
        </c:ser>
        <c:ser>
          <c:idx val="1"/>
          <c:order val="1"/>
          <c:tx>
            <c:strRef>
              <c:f>Sheet1!$D$15</c:f>
              <c:strCache>
                <c:ptCount val="1"/>
                <c:pt idx="0">
                  <c:v>Series 2</c:v>
                </c:pt>
              </c:strCache>
            </c:strRef>
          </c:tx>
          <c:spPr>
            <a:solidFill>
              <a:schemeClr val="accent2"/>
            </a:solidFill>
            <a:ln>
              <a:noFill/>
            </a:ln>
            <a:effectLst/>
          </c:spPr>
          <c:invertIfNegative val="0"/>
          <c:cat>
            <c:strRef>
              <c:f>Sheet1!$B$16:$B$20</c:f>
              <c:strCache>
                <c:ptCount val="5"/>
                <c:pt idx="0">
                  <c:v>Greece</c:v>
                </c:pt>
                <c:pt idx="1">
                  <c:v>Italy</c:v>
                </c:pt>
                <c:pt idx="2">
                  <c:v>Portugal</c:v>
                </c:pt>
                <c:pt idx="3">
                  <c:v>Ireland</c:v>
                </c:pt>
                <c:pt idx="4">
                  <c:v>Spain</c:v>
                </c:pt>
              </c:strCache>
            </c:strRef>
          </c:cat>
          <c:val>
            <c:numRef>
              <c:f>Sheet1!$D$16:$D$20</c:f>
              <c:numCache>
                <c:formatCode>General</c:formatCode>
                <c:ptCount val="5"/>
                <c:pt idx="0">
                  <c:v>172.726</c:v>
                </c:pt>
                <c:pt idx="1">
                  <c:v>133.76</c:v>
                </c:pt>
                <c:pt idx="2">
                  <c:v>126.34699999999999</c:v>
                </c:pt>
                <c:pt idx="3">
                  <c:v>107.745</c:v>
                </c:pt>
                <c:pt idx="4">
                  <c:v>99.438000000000002</c:v>
                </c:pt>
              </c:numCache>
            </c:numRef>
          </c:val>
          <c:extLst xmlns:c16r2="http://schemas.microsoft.com/office/drawing/2015/06/chart">
            <c:ext xmlns:c16="http://schemas.microsoft.com/office/drawing/2014/chart" uri="{C3380CC4-5D6E-409C-BE32-E72D297353CC}">
              <c16:uniqueId val="{00000001-73F1-42B2-A9E1-C80EE2F5BE19}"/>
            </c:ext>
          </c:extLst>
        </c:ser>
        <c:dLbls>
          <c:showLegendKey val="0"/>
          <c:showVal val="0"/>
          <c:showCatName val="0"/>
          <c:showSerName val="0"/>
          <c:showPercent val="0"/>
          <c:showBubbleSize val="0"/>
        </c:dLbls>
        <c:gapWidth val="111"/>
        <c:overlap val="-14"/>
        <c:axId val="18458088"/>
        <c:axId val="126566448"/>
      </c:barChart>
      <c:catAx>
        <c:axId val="18458088"/>
        <c:scaling>
          <c:orientation val="minMax"/>
        </c:scaling>
        <c:delete val="0"/>
        <c:axPos val="b"/>
        <c:numFmt formatCode="General" sourceLinked="1"/>
        <c:majorTickMark val="none"/>
        <c:minorTickMark val="none"/>
        <c:tickLblPos val="nextTo"/>
        <c:spPr>
          <a:noFill/>
          <a:ln w="19050" cap="flat" cmpd="sng" algn="ctr">
            <a:solidFill>
              <a:srgbClr val="868686"/>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6566448"/>
        <c:crosses val="autoZero"/>
        <c:auto val="1"/>
        <c:lblAlgn val="ctr"/>
        <c:lblOffset val="100"/>
        <c:noMultiLvlLbl val="0"/>
      </c:catAx>
      <c:valAx>
        <c:axId val="126566448"/>
        <c:scaling>
          <c:orientation val="minMax"/>
          <c:max val="200"/>
        </c:scaling>
        <c:delete val="0"/>
        <c:axPos val="l"/>
        <c:majorGridlines>
          <c:spPr>
            <a:ln w="9525" cap="flat" cmpd="sng" algn="ctr">
              <a:solidFill>
                <a:srgbClr val="868686"/>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GB" b="1" dirty="0"/>
                  <a:t>Title</a:t>
                </a:r>
              </a:p>
            </c:rich>
          </c:tx>
          <c:layout>
            <c:manualLayout>
              <c:xMode val="edge"/>
              <c:yMode val="edge"/>
              <c:x val="1.6546035078533999E-3"/>
              <c:y val="0.40602401605111099"/>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458088"/>
        <c:crosses val="autoZero"/>
        <c:crossBetween val="between"/>
        <c:majorUnit val="50"/>
      </c:valAx>
      <c:spPr>
        <a:noFill/>
        <a:ln>
          <a:noFill/>
        </a:ln>
        <a:effectLst/>
      </c:spPr>
    </c:plotArea>
    <c:legend>
      <c:legendPos val="b"/>
      <c:layout>
        <c:manualLayout>
          <c:xMode val="edge"/>
          <c:yMode val="edge"/>
          <c:x val="0.79243878223087305"/>
          <c:y val="0.91198826006206601"/>
          <c:w val="0.19237408184235699"/>
          <c:h val="5.100377059877819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1348974257411"/>
          <c:y val="4.1934951296021102E-2"/>
          <c:w val="0.75533677795183396"/>
          <c:h val="0.87419514611193705"/>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Pie!$B$38:$B$43</c:f>
              <c:strCache>
                <c:ptCount val="6"/>
                <c:pt idx="0">
                  <c:v>Category 1</c:v>
                </c:pt>
                <c:pt idx="1">
                  <c:v>Category 2</c:v>
                </c:pt>
                <c:pt idx="2">
                  <c:v>Category 3</c:v>
                </c:pt>
                <c:pt idx="3">
                  <c:v>Category 4</c:v>
                </c:pt>
                <c:pt idx="4">
                  <c:v>Category 5</c:v>
                </c:pt>
                <c:pt idx="5">
                  <c:v>Category 6</c:v>
                </c:pt>
              </c:strCache>
            </c:strRef>
          </c:cat>
          <c:val>
            <c:numRef>
              <c:f>Pie!$C$38:$C$43</c:f>
              <c:numCache>
                <c:formatCode>0.0%</c:formatCode>
                <c:ptCount val="6"/>
                <c:pt idx="0">
                  <c:v>2.5000000000000001E-2</c:v>
                </c:pt>
                <c:pt idx="1">
                  <c:v>7.5999999999999998E-2</c:v>
                </c:pt>
                <c:pt idx="2">
                  <c:v>9.0999999999999998E-2</c:v>
                </c:pt>
                <c:pt idx="3">
                  <c:v>0.13700000000000001</c:v>
                </c:pt>
                <c:pt idx="4">
                  <c:v>0.19400000000000001</c:v>
                </c:pt>
                <c:pt idx="5">
                  <c:v>0.47699999999999998</c:v>
                </c:pt>
              </c:numCache>
            </c:numRef>
          </c:val>
          <c:extLst xmlns:c16r2="http://schemas.microsoft.com/office/drawing/2015/06/chart">
            <c:ext xmlns:c16="http://schemas.microsoft.com/office/drawing/2014/chart" uri="{C3380CC4-5D6E-409C-BE32-E72D297353CC}">
              <c16:uniqueId val="{00000000-5E64-4B1F-ACF8-9C173E71027D}"/>
            </c:ext>
          </c:extLst>
        </c:ser>
        <c:dLbls>
          <c:showLegendKey val="0"/>
          <c:showVal val="0"/>
          <c:showCatName val="0"/>
          <c:showSerName val="0"/>
          <c:showPercent val="0"/>
          <c:showBubbleSize val="0"/>
        </c:dLbls>
        <c:gapWidth val="76"/>
        <c:axId val="128357664"/>
        <c:axId val="128365912"/>
      </c:barChart>
      <c:catAx>
        <c:axId val="128357664"/>
        <c:scaling>
          <c:orientation val="minMax"/>
        </c:scaling>
        <c:delete val="0"/>
        <c:axPos val="l"/>
        <c:numFmt formatCode="General" sourceLinked="1"/>
        <c:majorTickMark val="none"/>
        <c:minorTickMark val="none"/>
        <c:tickLblPos val="nextTo"/>
        <c:spPr>
          <a:noFill/>
          <a:ln w="19050" cap="flat" cmpd="sng" algn="ctr">
            <a:solidFill>
              <a:srgbClr val="868686"/>
            </a:solidFill>
            <a:round/>
          </a:ln>
          <a:effectLst/>
        </c:spPr>
        <c:txPr>
          <a:bodyPr rot="-6000000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crossAx val="128365912"/>
        <c:crosses val="autoZero"/>
        <c:auto val="1"/>
        <c:lblAlgn val="ctr"/>
        <c:lblOffset val="100"/>
        <c:noMultiLvlLbl val="0"/>
      </c:catAx>
      <c:valAx>
        <c:axId val="128365912"/>
        <c:scaling>
          <c:orientation val="minMax"/>
        </c:scaling>
        <c:delete val="1"/>
        <c:axPos val="b"/>
        <c:numFmt formatCode="0.0%" sourceLinked="1"/>
        <c:majorTickMark val="none"/>
        <c:minorTickMark val="none"/>
        <c:tickLblPos val="nextTo"/>
        <c:crossAx val="128357664"/>
        <c:crosses val="autoZero"/>
        <c:crossBetween val="between"/>
      </c:valAx>
      <c:spPr>
        <a:noFill/>
        <a:ln>
          <a:noFill/>
        </a:ln>
        <a:effectLst/>
      </c:spPr>
    </c:plotArea>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948338837266"/>
          <c:y val="0.13209277748471601"/>
          <c:w val="0.75024368009622899"/>
          <c:h val="0.68458734214431405"/>
        </c:manualLayout>
      </c:layout>
      <c:pieChart>
        <c:varyColors val="1"/>
        <c:ser>
          <c:idx val="0"/>
          <c:order val="0"/>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7EC4-4343-AB9C-3DC04B72A7DC}"/>
              </c:ext>
            </c:extLst>
          </c:dPt>
          <c:dPt>
            <c:idx val="1"/>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3-7EC4-4343-AB9C-3DC04B72A7D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EC4-4343-AB9C-3DC04B72A7DC}"/>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7EC4-4343-AB9C-3DC04B72A7DC}"/>
              </c:ext>
            </c:extLst>
          </c:dPt>
          <c:dLbls>
            <c:dLbl>
              <c:idx val="0"/>
              <c:layout>
                <c:manualLayout>
                  <c:x val="-1.14358666970471E-16"/>
                  <c:y val="0.12806831744449601"/>
                </c:manualLayout>
              </c:layout>
              <c:dLblPos val="bestFi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1-7EC4-4343-AB9C-3DC04B72A7DC}"/>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dLblPos val="outEnd"/>
            <c:showLegendKey val="0"/>
            <c:showVal val="1"/>
            <c:showCatName val="1"/>
            <c:showSerName val="0"/>
            <c:showPercent val="0"/>
            <c:showBubbleSize val="0"/>
            <c:separator>
            </c:separator>
            <c:showLeaderLines val="0"/>
            <c:extLst xmlns:c16r2="http://schemas.microsoft.com/office/drawing/2015/06/chart">
              <c:ext xmlns:c15="http://schemas.microsoft.com/office/drawing/2012/chart" uri="{CE6537A1-D6FC-4f65-9D91-7224C49458BB}"/>
            </c:extLst>
          </c:dLbls>
          <c:cat>
            <c:strRef>
              <c:f>Pie!$B$6:$B$9</c:f>
              <c:strCache>
                <c:ptCount val="4"/>
                <c:pt idx="0">
                  <c:v>Series 1</c:v>
                </c:pt>
                <c:pt idx="1">
                  <c:v>Series 2</c:v>
                </c:pt>
                <c:pt idx="2">
                  <c:v>Series 3</c:v>
                </c:pt>
                <c:pt idx="3">
                  <c:v>Series 4</c:v>
                </c:pt>
              </c:strCache>
            </c:strRef>
          </c:cat>
          <c:val>
            <c:numRef>
              <c:f>Pie!$C$6:$C$9</c:f>
              <c:numCache>
                <c:formatCode>0.0%</c:formatCode>
                <c:ptCount val="4"/>
                <c:pt idx="0">
                  <c:v>0.58144079258136305</c:v>
                </c:pt>
                <c:pt idx="1">
                  <c:v>8.8614239468419703E-2</c:v>
                </c:pt>
                <c:pt idx="2">
                  <c:v>7.7627086335269602E-2</c:v>
                </c:pt>
                <c:pt idx="3">
                  <c:v>0.252317881614948</c:v>
                </c:pt>
              </c:numCache>
            </c:numRef>
          </c:val>
          <c:extLst xmlns:c16r2="http://schemas.microsoft.com/office/drawing/2015/06/chart">
            <c:ext xmlns:c16="http://schemas.microsoft.com/office/drawing/2014/chart" uri="{C3380CC4-5D6E-409C-BE32-E72D297353CC}">
              <c16:uniqueId val="{00000008-7EC4-4343-AB9C-3DC04B72A7D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9"/>
            <a:ext cx="3004821" cy="460791"/>
          </a:xfrm>
          <a:prstGeom prst="rect">
            <a:avLst/>
          </a:prstGeom>
        </p:spPr>
        <p:txBody>
          <a:bodyPr vert="horz" lIns="88092" tIns="44045" rIns="88092" bIns="44045" rtlCol="0"/>
          <a:lstStyle>
            <a:lvl1pPr algn="l">
              <a:defRPr sz="1200"/>
            </a:lvl1pPr>
          </a:lstStyle>
          <a:p>
            <a:endParaRPr/>
          </a:p>
        </p:txBody>
      </p:sp>
      <p:sp>
        <p:nvSpPr>
          <p:cNvPr id="4" name="Footer Placeholder 3"/>
          <p:cNvSpPr>
            <a:spLocks noGrp="1"/>
          </p:cNvSpPr>
          <p:nvPr>
            <p:ph type="ftr" sz="quarter" idx="2"/>
          </p:nvPr>
        </p:nvSpPr>
        <p:spPr>
          <a:xfrm>
            <a:off x="6" y="8757944"/>
            <a:ext cx="3004821" cy="460790"/>
          </a:xfrm>
          <a:prstGeom prst="rect">
            <a:avLst/>
          </a:prstGeom>
        </p:spPr>
        <p:txBody>
          <a:bodyPr vert="horz" lIns="88092" tIns="44045" rIns="88092" bIns="44045" rtlCol="0" anchor="b"/>
          <a:lstStyle>
            <a:lvl1pPr algn="l">
              <a:defRPr sz="1200"/>
            </a:lvl1pPr>
          </a:lstStyle>
          <a:p>
            <a:endParaRPr/>
          </a:p>
        </p:txBody>
      </p:sp>
    </p:spTree>
    <p:extLst>
      <p:ext uri="{BB962C8B-B14F-4D97-AF65-F5344CB8AC3E}">
        <p14:creationId xmlns:p14="http://schemas.microsoft.com/office/powerpoint/2010/main"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9"/>
            <a:ext cx="3004821" cy="460791"/>
          </a:xfrm>
          <a:prstGeom prst="rect">
            <a:avLst/>
          </a:prstGeom>
        </p:spPr>
        <p:txBody>
          <a:bodyPr vert="horz" lIns="88092" tIns="44045" rIns="88092" bIns="44045" rtlCol="0"/>
          <a:lstStyle>
            <a:lvl1pPr algn="l">
              <a:defRPr sz="1200"/>
            </a:lvl1pPr>
          </a:lstStyle>
          <a:p>
            <a:endParaRPr/>
          </a:p>
        </p:txBody>
      </p:sp>
      <p:sp>
        <p:nvSpPr>
          <p:cNvPr id="3" name="Date Placeholder 2"/>
          <p:cNvSpPr>
            <a:spLocks noGrp="1"/>
          </p:cNvSpPr>
          <p:nvPr>
            <p:ph type="dt" idx="1"/>
          </p:nvPr>
        </p:nvSpPr>
        <p:spPr>
          <a:xfrm>
            <a:off x="3927770" y="9"/>
            <a:ext cx="3004821" cy="460791"/>
          </a:xfrm>
          <a:prstGeom prst="rect">
            <a:avLst/>
          </a:prstGeom>
        </p:spPr>
        <p:txBody>
          <a:bodyPr vert="horz" lIns="88092" tIns="44045" rIns="88092" bIns="44045" rtlCol="0"/>
          <a:lstStyle>
            <a:lvl1pPr algn="r">
              <a:defRPr sz="1200"/>
            </a:lvl1pPr>
          </a:lstStyle>
          <a:p>
            <a:fld id="{CA7B17E1-9691-4CF0-8878-002E44B3FE99}" type="datetimeFigureOut">
              <a:rPr lang="en-US"/>
              <a:t>2/21/2018</a:t>
            </a:fld>
            <a:endParaRPr/>
          </a:p>
        </p:txBody>
      </p:sp>
      <p:sp>
        <p:nvSpPr>
          <p:cNvPr id="4" name="Slide Image Placeholder 3"/>
          <p:cNvSpPr>
            <a:spLocks noGrp="1" noRot="1" noChangeAspect="1"/>
          </p:cNvSpPr>
          <p:nvPr>
            <p:ph type="sldImg" idx="2"/>
          </p:nvPr>
        </p:nvSpPr>
        <p:spPr>
          <a:xfrm>
            <a:off x="1163638" y="692150"/>
            <a:ext cx="4606925" cy="3455988"/>
          </a:xfrm>
          <a:prstGeom prst="rect">
            <a:avLst/>
          </a:prstGeom>
          <a:noFill/>
          <a:ln w="12700">
            <a:solidFill>
              <a:prstClr val="black"/>
            </a:solidFill>
          </a:ln>
        </p:spPr>
        <p:txBody>
          <a:bodyPr vert="horz" lIns="88092" tIns="44045" rIns="88092" bIns="44045" rtlCol="0" anchor="ctr"/>
          <a:lstStyle/>
          <a:p>
            <a:endParaRPr/>
          </a:p>
        </p:txBody>
      </p:sp>
      <p:sp>
        <p:nvSpPr>
          <p:cNvPr id="5" name="Notes Placeholder 4"/>
          <p:cNvSpPr>
            <a:spLocks noGrp="1"/>
          </p:cNvSpPr>
          <p:nvPr>
            <p:ph type="body" sz="quarter" idx="3"/>
          </p:nvPr>
        </p:nvSpPr>
        <p:spPr>
          <a:xfrm>
            <a:off x="693424" y="4379715"/>
            <a:ext cx="5547359" cy="4148576"/>
          </a:xfrm>
          <a:prstGeom prst="rect">
            <a:avLst/>
          </a:prstGeom>
        </p:spPr>
        <p:txBody>
          <a:bodyPr vert="horz" lIns="88092" tIns="44045" rIns="88092" bIns="44045"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6" y="8757944"/>
            <a:ext cx="3004821" cy="460790"/>
          </a:xfrm>
          <a:prstGeom prst="rect">
            <a:avLst/>
          </a:prstGeom>
        </p:spPr>
        <p:txBody>
          <a:bodyPr vert="horz" lIns="88092" tIns="44045" rIns="88092" bIns="44045" rtlCol="0" anchor="b"/>
          <a:lstStyle>
            <a:lvl1pPr algn="l">
              <a:defRPr sz="1200"/>
            </a:lvl1pPr>
          </a:lstStyle>
          <a:p>
            <a:endParaRPr/>
          </a:p>
        </p:txBody>
      </p:sp>
      <p:sp>
        <p:nvSpPr>
          <p:cNvPr id="7" name="Slide Number Placeholder 6"/>
          <p:cNvSpPr>
            <a:spLocks noGrp="1"/>
          </p:cNvSpPr>
          <p:nvPr>
            <p:ph type="sldNum" sz="quarter" idx="5"/>
          </p:nvPr>
        </p:nvSpPr>
        <p:spPr>
          <a:xfrm>
            <a:off x="3927770" y="8757944"/>
            <a:ext cx="3004821" cy="460790"/>
          </a:xfrm>
          <a:prstGeom prst="rect">
            <a:avLst/>
          </a:prstGeom>
        </p:spPr>
        <p:txBody>
          <a:bodyPr vert="horz" lIns="88092" tIns="44045" rIns="88092" bIns="44045" rtlCol="0" anchor="b"/>
          <a:lstStyle>
            <a:lvl1pPr algn="r">
              <a:defRPr sz="1200"/>
            </a:lvl1pPr>
          </a:lstStyle>
          <a:p>
            <a:fld id="{DC7191D3-4E4B-42E3-96E0-819975A3A0A6}" type="slidenum">
              <a:rPr/>
              <a:t>‹#›</a:t>
            </a:fld>
            <a:endParaRPr/>
          </a:p>
        </p:txBody>
      </p:sp>
    </p:spTree>
    <p:extLst>
      <p:ext uri="{BB962C8B-B14F-4D97-AF65-F5344CB8AC3E}">
        <p14:creationId xmlns:p14="http://schemas.microsoft.com/office/powerpoint/2010/main" val="286495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1</a:t>
            </a:fld>
            <a:endParaRPr lang="en-US"/>
          </a:p>
        </p:txBody>
      </p:sp>
    </p:spTree>
    <p:extLst>
      <p:ext uri="{BB962C8B-B14F-4D97-AF65-F5344CB8AC3E}">
        <p14:creationId xmlns:p14="http://schemas.microsoft.com/office/powerpoint/2010/main" val="336122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t>4</a:t>
            </a:fld>
            <a:endParaRPr lang="en-GB"/>
          </a:p>
        </p:txBody>
      </p:sp>
    </p:spTree>
    <p:extLst>
      <p:ext uri="{BB962C8B-B14F-4D97-AF65-F5344CB8AC3E}">
        <p14:creationId xmlns:p14="http://schemas.microsoft.com/office/powerpoint/2010/main" val="114957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5</a:t>
            </a:fld>
            <a:endParaRPr lang="en-US"/>
          </a:p>
        </p:txBody>
      </p:sp>
    </p:spTree>
    <p:extLst>
      <p:ext uri="{BB962C8B-B14F-4D97-AF65-F5344CB8AC3E}">
        <p14:creationId xmlns:p14="http://schemas.microsoft.com/office/powerpoint/2010/main" val="295457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t>6</a:t>
            </a:fld>
            <a:endParaRPr lang="en-GB"/>
          </a:p>
        </p:txBody>
      </p:sp>
    </p:spTree>
    <p:extLst>
      <p:ext uri="{BB962C8B-B14F-4D97-AF65-F5344CB8AC3E}">
        <p14:creationId xmlns:p14="http://schemas.microsoft.com/office/powerpoint/2010/main" val="33980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t>8</a:t>
            </a:fld>
            <a:endParaRPr lang="en-GB"/>
          </a:p>
        </p:txBody>
      </p:sp>
    </p:spTree>
    <p:extLst>
      <p:ext uri="{BB962C8B-B14F-4D97-AF65-F5344CB8AC3E}">
        <p14:creationId xmlns:p14="http://schemas.microsoft.com/office/powerpoint/2010/main" val="2294600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9</a:t>
            </a:fld>
            <a:endParaRPr lang="en-US"/>
          </a:p>
        </p:txBody>
      </p:sp>
    </p:spTree>
    <p:extLst>
      <p:ext uri="{BB962C8B-B14F-4D97-AF65-F5344CB8AC3E}">
        <p14:creationId xmlns:p14="http://schemas.microsoft.com/office/powerpoint/2010/main" val="261502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14</a:t>
            </a:fld>
            <a:endParaRPr lang="en-US"/>
          </a:p>
        </p:txBody>
      </p:sp>
    </p:spTree>
    <p:extLst>
      <p:ext uri="{BB962C8B-B14F-4D97-AF65-F5344CB8AC3E}">
        <p14:creationId xmlns:p14="http://schemas.microsoft.com/office/powerpoint/2010/main" val="4068735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15</a:t>
            </a:fld>
            <a:endParaRPr lang="en-US"/>
          </a:p>
        </p:txBody>
      </p:sp>
    </p:spTree>
    <p:extLst>
      <p:ext uri="{BB962C8B-B14F-4D97-AF65-F5344CB8AC3E}">
        <p14:creationId xmlns:p14="http://schemas.microsoft.com/office/powerpoint/2010/main" val="3286606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FFDC1-57CD-4468-A202-DEBAA39BA6D9}" type="slidenum">
              <a:rPr lang="en-US" smtClean="0"/>
              <a:pPr/>
              <a:t>16</a:t>
            </a:fld>
            <a:endParaRPr lang="en-US" dirty="0"/>
          </a:p>
        </p:txBody>
      </p:sp>
    </p:spTree>
    <p:extLst>
      <p:ext uri="{BB962C8B-B14F-4D97-AF65-F5344CB8AC3E}">
        <p14:creationId xmlns:p14="http://schemas.microsoft.com/office/powerpoint/2010/main" val="367115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BlackRock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1534258" y="1569015"/>
            <a:ext cx="6290866" cy="880241"/>
          </a:xfrm>
        </p:spPr>
        <p:txBody>
          <a:bodyPr lIns="0" tIns="0" rIns="0" bIns="0" anchor="b" anchorCtr="0">
            <a:noAutofit/>
          </a:bodyPr>
          <a:lstStyle>
            <a:lvl1pPr>
              <a:defRPr sz="2600" b="1" baseline="0">
                <a:solidFill>
                  <a:schemeClr val="bg1"/>
                </a:solidFill>
                <a:latin typeface="+mj-lt"/>
                <a:ea typeface="Tahoma" pitchFamily="34" charset="0"/>
                <a:cs typeface="Tahoma" pitchFamily="34" charset="0"/>
              </a:defRPr>
            </a:lvl1pPr>
          </a:lstStyle>
          <a:p>
            <a:r>
              <a:rPr dirty="0"/>
              <a:t>Presentation </a:t>
            </a:r>
            <a:r>
              <a:rPr lang="en-US" dirty="0" smtClean="0"/>
              <a:t>T</a:t>
            </a:r>
            <a:r>
              <a:rPr dirty="0" smtClean="0"/>
              <a:t>itle </a:t>
            </a:r>
            <a:r>
              <a:rPr lang="en-US" dirty="0" smtClean="0"/>
              <a:t>H</a:t>
            </a:r>
            <a:r>
              <a:rPr dirty="0" smtClean="0"/>
              <a:t>ere </a:t>
            </a:r>
            <a:r>
              <a:rPr dirty="0"/>
              <a:t>(26pt Bold)</a:t>
            </a:r>
          </a:p>
        </p:txBody>
      </p:sp>
      <p:sp>
        <p:nvSpPr>
          <p:cNvPr id="15" name="Text Placeholder 4"/>
          <p:cNvSpPr>
            <a:spLocks noGrp="1"/>
          </p:cNvSpPr>
          <p:nvPr>
            <p:ph type="body" sz="quarter" idx="11" hasCustomPrompt="1"/>
          </p:nvPr>
        </p:nvSpPr>
        <p:spPr>
          <a:xfrm>
            <a:off x="1534258" y="2556947"/>
            <a:ext cx="6290866" cy="276999"/>
          </a:xfrm>
          <a:prstGeom prst="rect">
            <a:avLst/>
          </a:prstGeom>
        </p:spPr>
        <p:txBody>
          <a:bodyPr lIns="0" tIns="0" rIns="0" bIns="0" anchor="t" anchorCtr="0">
            <a:noAutofit/>
          </a:bodyPr>
          <a:lstStyle>
            <a:lvl1pPr>
              <a:defRPr sz="1800" b="1">
                <a:solidFill>
                  <a:schemeClr val="bg1"/>
                </a:solidFill>
                <a:latin typeface="+mj-lt"/>
              </a:defRPr>
            </a:lvl1pPr>
          </a:lstStyle>
          <a:p>
            <a:pPr lvl="0"/>
            <a:r>
              <a:rPr/>
              <a:t>Presenter Name / Title here (18pt Bold)</a:t>
            </a:r>
          </a:p>
        </p:txBody>
      </p:sp>
      <p:sp>
        <p:nvSpPr>
          <p:cNvPr id="10" name="Footer Placeholder 3"/>
          <p:cNvSpPr>
            <a:spLocks noGrp="1"/>
          </p:cNvSpPr>
          <p:nvPr>
            <p:ph type="ftr" sz="quarter" idx="10"/>
          </p:nvPr>
        </p:nvSpPr>
        <p:spPr>
          <a:xfrm>
            <a:off x="912871" y="6100465"/>
            <a:ext cx="5678051" cy="224954"/>
          </a:xfrm>
          <a:prstGeom prst="rect">
            <a:avLst/>
          </a:prstGeom>
        </p:spPr>
        <p:txBody>
          <a:bodyPr lIns="0" rIns="0" anchor="b" anchorCtr="0"/>
          <a:lstStyle>
            <a:lvl1pPr algn="l">
              <a:defRPr>
                <a:solidFill>
                  <a:schemeClr val="tx2"/>
                </a:solidFill>
              </a:defRPr>
            </a:lvl1pPr>
          </a:lstStyle>
          <a:p>
            <a:r>
              <a:rPr lang="en-US" smtClean="0"/>
              <a:t>For professional clients / qualified investors only</a:t>
            </a:r>
            <a:endParaRPr/>
          </a:p>
        </p:txBody>
      </p:sp>
      <p:sp>
        <p:nvSpPr>
          <p:cNvPr id="9" name="Text Placeholder 3"/>
          <p:cNvSpPr>
            <a:spLocks noGrp="1"/>
          </p:cNvSpPr>
          <p:nvPr>
            <p:ph type="body" sz="quarter" idx="12" hasCustomPrompt="1"/>
          </p:nvPr>
        </p:nvSpPr>
        <p:spPr>
          <a:xfrm>
            <a:off x="1534258" y="4814913"/>
            <a:ext cx="4019471" cy="215444"/>
          </a:xfrm>
        </p:spPr>
        <p:txBody>
          <a:bodyPr>
            <a:spAutoFit/>
          </a:bodyPr>
          <a:lstStyle>
            <a:lvl1pPr>
              <a:defRPr b="0">
                <a:solidFill>
                  <a:schemeClr val="bg1"/>
                </a:solidFill>
                <a:latin typeface="+mn-lt"/>
              </a:defRPr>
            </a:lvl1pPr>
          </a:lstStyle>
          <a:p>
            <a:pPr lvl="0"/>
            <a:r>
              <a:rPr/>
              <a:t>Date (14 pt)</a:t>
            </a:r>
          </a:p>
        </p:txBody>
      </p:sp>
    </p:spTree>
    <p:extLst>
      <p:ext uri="{BB962C8B-B14F-4D97-AF65-F5344CB8AC3E}">
        <p14:creationId xmlns:p14="http://schemas.microsoft.com/office/powerpoint/2010/main" val="423470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67" y="2983196"/>
            <a:ext cx="6970822" cy="556929"/>
          </a:xfrm>
          <a:ln>
            <a:noFill/>
          </a:ln>
        </p:spPr>
        <p:txBody>
          <a:bodyPr lIns="0" tIns="0" rIns="0" bIns="0" anchor="b" anchorCtr="0"/>
          <a:lstStyle>
            <a:lvl1pPr algn="l" defTabSz="914400" rtl="0" eaLnBrk="1" latinLnBrk="0" hangingPunct="1">
              <a:spcBef>
                <a:spcPct val="0"/>
              </a:spcBef>
              <a:buNone/>
              <a:defRPr sz="2400" b="0" kern="1200" baseline="0">
                <a:solidFill>
                  <a:schemeClr val="accent1"/>
                </a:solidFill>
                <a:latin typeface="+mj-lt"/>
                <a:ea typeface="Tahoma" pitchFamily="34" charset="0"/>
                <a:cs typeface="Tahoma" pitchFamily="34" charset="0"/>
              </a:defRPr>
            </a:lvl1pPr>
          </a:lstStyle>
          <a:p>
            <a:r>
              <a:rPr/>
              <a:t>Divider title here – sentence case (24pt)</a:t>
            </a:r>
          </a:p>
        </p:txBody>
      </p:sp>
      <p:sp>
        <p:nvSpPr>
          <p:cNvPr id="3" name="Text Placeholder 2"/>
          <p:cNvSpPr>
            <a:spLocks noGrp="1"/>
          </p:cNvSpPr>
          <p:nvPr>
            <p:ph type="body" idx="1" hasCustomPrompt="1"/>
          </p:nvPr>
        </p:nvSpPr>
        <p:spPr>
          <a:xfrm>
            <a:off x="302641" y="3712081"/>
            <a:ext cx="6983983" cy="444500"/>
          </a:xfrm>
          <a:prstGeom prst="rect">
            <a:avLst/>
          </a:prstGeom>
        </p:spPr>
        <p:txBody>
          <a:bodyPr lIns="0" tIns="0" rIns="0" bIns="0" anchor="t" anchorCtr="0"/>
          <a:lstStyle>
            <a:lvl1pPr marL="0" indent="0">
              <a:buNone/>
              <a:defRPr kumimoji="0" sz="1600" b="0" i="0" u="none" strike="noStrike" kern="1200" cap="none" spc="0" normalizeH="0" baseline="0">
                <a:ln>
                  <a:noFill/>
                </a:ln>
                <a:solidFill>
                  <a:schemeClr val="accent1"/>
                </a:solidFill>
                <a:effectLst/>
                <a:uLnTx/>
                <a:uFillTx/>
                <a:latin typeface="+mj-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rPr/>
              <a:t>Subtitle here if required (16pt)</a:t>
            </a:r>
          </a:p>
        </p:txBody>
      </p:sp>
      <p:cxnSp>
        <p:nvCxnSpPr>
          <p:cNvPr id="5" name="Straight Connector 4"/>
          <p:cNvCxnSpPr/>
          <p:nvPr/>
        </p:nvCxnSpPr>
        <p:spPr>
          <a:xfrm>
            <a:off x="317499" y="3581400"/>
            <a:ext cx="655320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1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2" descr="N:\DATA\Global Sales and Marketing\MIG Presentations\Images\Corporate Logos\BlackRock® Logo (2011) DO NOT USE\BR_emf\BlackRock®_Printed_1000Pix.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45456" y="6525927"/>
            <a:ext cx="558134" cy="365125"/>
          </a:xfrm>
          <a:prstGeom prst="rect">
            <a:avLst/>
          </a:prstGeom>
        </p:spPr>
        <p:txBody>
          <a:bodyPr vert="horz" lIns="91440" tIns="45720" rIns="91440" bIns="45720" rtlCol="0" anchor="ctr"/>
          <a:lstStyle>
            <a:defPPr>
              <a:defRPr/>
            </a:defPPr>
            <a:lvl1pPr marL="0" algn="r" defTabSz="914400" rtl="0" eaLnBrk="1" latinLnBrk="0" hangingPunct="1">
              <a:defRPr sz="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2ABCE7-4F90-4141-BD08-6BF914717718}" type="slidenum">
              <a:rPr/>
              <a:pPr/>
              <a:t>‹#›</a:t>
            </a:fld>
            <a:endParaRPr/>
          </a:p>
        </p:txBody>
      </p:sp>
      <p:cxnSp>
        <p:nvCxnSpPr>
          <p:cNvPr id="7" name="Straight Connector 6"/>
          <p:cNvCxnSpPr/>
          <p:nvPr/>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smtClean="0"/>
              <a:t>For professional clients / qualified investors only</a:t>
            </a:r>
            <a:endParaRPr/>
          </a:p>
        </p:txBody>
      </p:sp>
    </p:spTree>
    <p:extLst>
      <p:ext uri="{BB962C8B-B14F-4D97-AF65-F5344CB8AC3E}">
        <p14:creationId xmlns:p14="http://schemas.microsoft.com/office/powerpoint/2010/main" val="108933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a:p>
        </p:txBody>
      </p:sp>
      <p:sp>
        <p:nvSpPr>
          <p:cNvPr id="2" name="Slide Number Placeholder 1"/>
          <p:cNvSpPr>
            <a:spLocks noGrp="1"/>
          </p:cNvSpPr>
          <p:nvPr>
            <p:ph type="sldNum" sz="quarter" idx="12"/>
          </p:nvPr>
        </p:nvSpPr>
        <p:spPr/>
        <p:txBody>
          <a:bodyPr/>
          <a:lstStyle/>
          <a:p>
            <a:fld id="{C0531ADF-2191-45C5-9D71-08764BF86A6F}" type="slidenum">
              <a:rPr/>
              <a:pPr/>
              <a:t>‹#›</a:t>
            </a:fld>
            <a:endParaRPr/>
          </a:p>
        </p:txBody>
      </p:sp>
      <p:sp>
        <p:nvSpPr>
          <p:cNvPr id="4" name="Footer Placeholder 3"/>
          <p:cNvSpPr>
            <a:spLocks noGrp="1"/>
          </p:cNvSpPr>
          <p:nvPr>
            <p:ph type="ftr" sz="quarter" idx="13"/>
          </p:nvPr>
        </p:nvSpPr>
        <p:spPr/>
        <p:txBody>
          <a:bodyPr/>
          <a:lstStyle/>
          <a:p>
            <a:r>
              <a:rPr lang="en-US" smtClean="0"/>
              <a:t>For professional clients / qualified investors only</a:t>
            </a:r>
            <a:endParaRPr/>
          </a:p>
        </p:txBody>
      </p:sp>
      <p:sp>
        <p:nvSpPr>
          <p:cNvPr id="15" name="Content Placeholder 14"/>
          <p:cNvSpPr>
            <a:spLocks noGrp="1"/>
          </p:cNvSpPr>
          <p:nvPr>
            <p:ph sz="quarter" idx="11" hasCustomPrompt="1"/>
          </p:nvPr>
        </p:nvSpPr>
        <p:spPr>
          <a:xfrm>
            <a:off x="304800" y="1090285"/>
            <a:ext cx="8534400" cy="4929515"/>
          </a:xfrm>
        </p:spPr>
        <p:txBody>
          <a:bodyPr/>
          <a:lstStyle>
            <a:lvl1pPr marL="361950" indent="-361950">
              <a:buFont typeface="+mj-lt"/>
              <a:buAutoNum type="arabicPeriod"/>
              <a:defRPr baseline="0"/>
            </a:lvl1pPr>
          </a:lstStyle>
          <a:p>
            <a:pPr lvl="0"/>
            <a:r>
              <a:rPr/>
              <a:t>Click to add text (14pt Bold) – each line has automatic numbering on this Table of Contents layout.</a:t>
            </a:r>
          </a:p>
          <a:p>
            <a:pPr lvl="1"/>
            <a:r>
              <a:rPr/>
              <a:t>Second level</a:t>
            </a:r>
          </a:p>
          <a:p>
            <a:pPr lvl="2"/>
            <a:r>
              <a:rPr/>
              <a:t>Third level</a:t>
            </a:r>
          </a:p>
          <a:p>
            <a:pPr lvl="3"/>
            <a:r>
              <a:rPr/>
              <a:t>Fourth level</a:t>
            </a:r>
          </a:p>
          <a:p>
            <a:pPr lvl="4"/>
            <a:r>
              <a:rPr/>
              <a:t>Fifth level</a:t>
            </a:r>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liance ">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531ADF-2191-45C5-9D71-08764BF86A6F}" type="slidenum">
              <a:rPr/>
              <a:pPr/>
              <a:t>‹#›</a:t>
            </a:fld>
            <a:endParaRPr/>
          </a:p>
        </p:txBody>
      </p:sp>
      <p:sp>
        <p:nvSpPr>
          <p:cNvPr id="4" name="Footer Placeholder 3"/>
          <p:cNvSpPr>
            <a:spLocks noGrp="1"/>
          </p:cNvSpPr>
          <p:nvPr>
            <p:ph type="ftr" sz="quarter" idx="13"/>
          </p:nvPr>
        </p:nvSpPr>
        <p:spPr/>
        <p:txBody>
          <a:bodyPr/>
          <a:lstStyle/>
          <a:p>
            <a:r>
              <a:rPr lang="en-US" smtClean="0"/>
              <a:t>For professional clients / qualified investors only</a:t>
            </a:r>
            <a:endParaRPr/>
          </a:p>
        </p:txBody>
      </p:sp>
      <p:sp>
        <p:nvSpPr>
          <p:cNvPr id="15" name="Content Placeholder 14"/>
          <p:cNvSpPr>
            <a:spLocks noGrp="1"/>
          </p:cNvSpPr>
          <p:nvPr>
            <p:ph sz="quarter" idx="11" hasCustomPrompt="1"/>
          </p:nvPr>
        </p:nvSpPr>
        <p:spPr>
          <a:xfrm>
            <a:off x="304800" y="1082675"/>
            <a:ext cx="8534400" cy="4846727"/>
          </a:xfrm>
        </p:spPr>
        <p:txBody>
          <a:bodyPr>
            <a:noAutofit/>
          </a:bodyPr>
          <a:lstStyle>
            <a:lvl1pPr>
              <a:defRPr sz="800" b="0" baseline="0"/>
            </a:lvl1pPr>
            <a:lvl2pPr>
              <a:defRPr sz="800"/>
            </a:lvl2pPr>
            <a:lvl3pPr>
              <a:defRPr sz="800"/>
            </a:lvl3pPr>
            <a:lvl4pPr>
              <a:defRPr sz="800"/>
            </a:lvl4pPr>
            <a:lvl5pPr>
              <a:defRPr sz="800"/>
            </a:lvl5pPr>
          </a:lstStyle>
          <a:p>
            <a:pPr lvl="0"/>
            <a:r>
              <a:rPr/>
              <a:t>Click to add text – (8pt). To apply bullets go to the increase / decrease list level button on the home tab.</a:t>
            </a:r>
          </a:p>
          <a:p>
            <a:pPr lvl="1"/>
            <a:r>
              <a:rPr/>
              <a:t>Second level</a:t>
            </a:r>
          </a:p>
          <a:p>
            <a:pPr lvl="2"/>
            <a:r>
              <a:rPr/>
              <a:t>Third level</a:t>
            </a:r>
          </a:p>
          <a:p>
            <a:pPr lvl="3"/>
            <a:r>
              <a:rPr/>
              <a:t>Fourth level</a:t>
            </a:r>
          </a:p>
          <a:p>
            <a:pPr lvl="4"/>
            <a:r>
              <a:rPr/>
              <a:t>Fifth level</a:t>
            </a:r>
          </a:p>
        </p:txBody>
      </p:sp>
      <p:sp>
        <p:nvSpPr>
          <p:cNvPr id="5" name="Title 4"/>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Shares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1534258" y="1569015"/>
            <a:ext cx="6290866" cy="880241"/>
          </a:xfrm>
        </p:spPr>
        <p:txBody>
          <a:bodyPr lIns="0" tIns="0" rIns="0" bIns="0" anchor="b" anchorCtr="0">
            <a:noAutofit/>
          </a:bodyPr>
          <a:lstStyle>
            <a:lvl1pPr>
              <a:defRPr sz="2600" b="1" baseline="0">
                <a:solidFill>
                  <a:schemeClr val="bg1"/>
                </a:solidFill>
                <a:latin typeface="+mj-lt"/>
                <a:ea typeface="Tahoma" pitchFamily="34" charset="0"/>
                <a:cs typeface="Tahoma" pitchFamily="34" charset="0"/>
              </a:defRPr>
            </a:lvl1pPr>
          </a:lstStyle>
          <a:p>
            <a:r>
              <a:rPr dirty="0"/>
              <a:t>Presentation </a:t>
            </a:r>
            <a:r>
              <a:rPr lang="en-US" dirty="0" smtClean="0"/>
              <a:t>T</a:t>
            </a:r>
            <a:r>
              <a:rPr dirty="0" smtClean="0"/>
              <a:t>itle </a:t>
            </a:r>
            <a:r>
              <a:rPr lang="en-US" dirty="0" smtClean="0"/>
              <a:t>H</a:t>
            </a:r>
            <a:r>
              <a:rPr dirty="0" smtClean="0"/>
              <a:t>ere </a:t>
            </a:r>
            <a:r>
              <a:rPr dirty="0"/>
              <a:t>(26pt Bold)</a:t>
            </a:r>
          </a:p>
        </p:txBody>
      </p:sp>
      <p:sp>
        <p:nvSpPr>
          <p:cNvPr id="15" name="Text Placeholder 4"/>
          <p:cNvSpPr>
            <a:spLocks noGrp="1"/>
          </p:cNvSpPr>
          <p:nvPr>
            <p:ph type="body" sz="quarter" idx="11" hasCustomPrompt="1"/>
          </p:nvPr>
        </p:nvSpPr>
        <p:spPr>
          <a:xfrm>
            <a:off x="1534258" y="2556947"/>
            <a:ext cx="6290866" cy="276999"/>
          </a:xfrm>
          <a:prstGeom prst="rect">
            <a:avLst/>
          </a:prstGeom>
        </p:spPr>
        <p:txBody>
          <a:bodyPr lIns="0" tIns="0" rIns="0" bIns="0" anchor="t" anchorCtr="0">
            <a:noAutofit/>
          </a:bodyPr>
          <a:lstStyle>
            <a:lvl1pPr>
              <a:defRPr sz="1800" b="1">
                <a:solidFill>
                  <a:schemeClr val="bg1"/>
                </a:solidFill>
                <a:latin typeface="+mj-lt"/>
              </a:defRPr>
            </a:lvl1pPr>
          </a:lstStyle>
          <a:p>
            <a:pPr lvl="0"/>
            <a:r>
              <a:rPr/>
              <a:t>Presenter Name / Title here (18pt Bold)</a:t>
            </a:r>
          </a:p>
        </p:txBody>
      </p:sp>
      <p:sp>
        <p:nvSpPr>
          <p:cNvPr id="10" name="Footer Placeholder 3"/>
          <p:cNvSpPr>
            <a:spLocks noGrp="1"/>
          </p:cNvSpPr>
          <p:nvPr>
            <p:ph type="ftr" sz="quarter" idx="10"/>
          </p:nvPr>
        </p:nvSpPr>
        <p:spPr>
          <a:xfrm>
            <a:off x="912871" y="6100465"/>
            <a:ext cx="5678051" cy="224954"/>
          </a:xfrm>
          <a:prstGeom prst="rect">
            <a:avLst/>
          </a:prstGeom>
        </p:spPr>
        <p:txBody>
          <a:bodyPr lIns="0" rIns="0" anchor="b" anchorCtr="0"/>
          <a:lstStyle>
            <a:lvl1pPr algn="l">
              <a:defRPr>
                <a:solidFill>
                  <a:schemeClr val="tx2"/>
                </a:solidFill>
              </a:defRPr>
            </a:lvl1pPr>
          </a:lstStyle>
          <a:p>
            <a:r>
              <a:rPr lang="en-US" smtClean="0"/>
              <a:t>For professional clients / qualified investors only</a:t>
            </a:r>
            <a:endParaRPr/>
          </a:p>
        </p:txBody>
      </p:sp>
      <p:sp>
        <p:nvSpPr>
          <p:cNvPr id="9" name="Text Placeholder 3"/>
          <p:cNvSpPr>
            <a:spLocks noGrp="1"/>
          </p:cNvSpPr>
          <p:nvPr>
            <p:ph type="body" sz="quarter" idx="12" hasCustomPrompt="1"/>
          </p:nvPr>
        </p:nvSpPr>
        <p:spPr>
          <a:xfrm>
            <a:off x="1534258" y="4814913"/>
            <a:ext cx="4019471" cy="215444"/>
          </a:xfrm>
        </p:spPr>
        <p:txBody>
          <a:bodyPr>
            <a:spAutoFit/>
          </a:bodyPr>
          <a:lstStyle>
            <a:lvl1pPr>
              <a:defRPr b="0">
                <a:solidFill>
                  <a:schemeClr val="bg1"/>
                </a:solidFill>
                <a:latin typeface="+mn-lt"/>
              </a:defRPr>
            </a:lvl1pPr>
          </a:lstStyle>
          <a:p>
            <a:pPr lvl="0"/>
            <a:r>
              <a:rPr/>
              <a:t>Date (14 pt)</a:t>
            </a:r>
          </a:p>
        </p:txBody>
      </p:sp>
    </p:spTree>
    <p:extLst>
      <p:ext uri="{BB962C8B-B14F-4D97-AF65-F5344CB8AC3E}">
        <p14:creationId xmlns:p14="http://schemas.microsoft.com/office/powerpoint/2010/main" val="73003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a:p>
        </p:txBody>
      </p:sp>
      <p:sp>
        <p:nvSpPr>
          <p:cNvPr id="2" name="Slide Number Placeholder 1"/>
          <p:cNvSpPr>
            <a:spLocks noGrp="1"/>
          </p:cNvSpPr>
          <p:nvPr>
            <p:ph type="sldNum" sz="quarter" idx="13"/>
          </p:nvPr>
        </p:nvSpPr>
        <p:spPr/>
        <p:txBody>
          <a:bodyPr/>
          <a:lstStyle/>
          <a:p>
            <a:fld id="{C0531ADF-2191-45C5-9D71-08764BF86A6F}" type="slidenum">
              <a:rPr/>
              <a:pPr/>
              <a:t>‹#›</a:t>
            </a:fld>
            <a:endParaRPr/>
          </a:p>
        </p:txBody>
      </p:sp>
      <p:sp>
        <p:nvSpPr>
          <p:cNvPr id="4" name="Footer Placeholder 3"/>
          <p:cNvSpPr>
            <a:spLocks noGrp="1"/>
          </p:cNvSpPr>
          <p:nvPr>
            <p:ph type="ftr" sz="quarter" idx="14"/>
          </p:nvPr>
        </p:nvSpPr>
        <p:spPr/>
        <p:txBody>
          <a:bodyPr/>
          <a:lstStyle/>
          <a:p>
            <a:r>
              <a:rPr lang="en-US" smtClean="0"/>
              <a:t>For professional clients / qualified investors only</a:t>
            </a:r>
            <a:endParaRPr/>
          </a:p>
        </p:txBody>
      </p:sp>
      <p:sp>
        <p:nvSpPr>
          <p:cNvPr id="6" name="Text Placeholder 5"/>
          <p:cNvSpPr>
            <a:spLocks noGrp="1"/>
          </p:cNvSpPr>
          <p:nvPr>
            <p:ph type="body" sz="quarter" idx="15" hasCustomPrompt="1"/>
          </p:nvPr>
        </p:nvSpPr>
        <p:spPr>
          <a:xfrm>
            <a:off x="304800" y="1090295"/>
            <a:ext cx="8534400" cy="4937125"/>
          </a:xfrm>
        </p:spPr>
        <p:txBody>
          <a:bodyPr/>
          <a:lstStyle>
            <a:lvl1pPr>
              <a:defRPr/>
            </a:lvl1pPr>
          </a:lstStyle>
          <a:p>
            <a:pPr lvl="0"/>
            <a:r>
              <a:rPr/>
              <a:t>Click to add text – (14pt Bold). To apply bullets go to the increase / decrease list level button on the home tab.</a:t>
            </a:r>
          </a:p>
          <a:p>
            <a:pPr lvl="1"/>
            <a:r>
              <a:rPr/>
              <a:t>Second level</a:t>
            </a:r>
          </a:p>
          <a:p>
            <a:pPr lvl="2"/>
            <a:r>
              <a:rPr/>
              <a:t>Third level</a:t>
            </a:r>
          </a:p>
          <a:p>
            <a:pPr lvl="3"/>
            <a:r>
              <a:rPr/>
              <a:t>Fourth level</a:t>
            </a:r>
          </a:p>
          <a:p>
            <a:pPr lvl="4"/>
            <a:r>
              <a:rPr/>
              <a:t>Fifth level</a:t>
            </a:r>
          </a:p>
        </p:txBody>
      </p:sp>
    </p:spTree>
    <p:extLst>
      <p:ext uri="{BB962C8B-B14F-4D97-AF65-F5344CB8AC3E}">
        <p14:creationId xmlns:p14="http://schemas.microsoft.com/office/powerpoint/2010/main" val="340382204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a:p>
        </p:txBody>
      </p:sp>
      <p:sp>
        <p:nvSpPr>
          <p:cNvPr id="2" name="Slide Number Placeholder 1"/>
          <p:cNvSpPr>
            <a:spLocks noGrp="1"/>
          </p:cNvSpPr>
          <p:nvPr>
            <p:ph type="sldNum" sz="quarter" idx="13"/>
          </p:nvPr>
        </p:nvSpPr>
        <p:spPr/>
        <p:txBody>
          <a:bodyPr/>
          <a:lstStyle/>
          <a:p>
            <a:fld id="{C0531ADF-2191-45C5-9D71-08764BF86A6F}" type="slidenum">
              <a:rPr/>
              <a:pPr/>
              <a:t>‹#›</a:t>
            </a:fld>
            <a:endParaRPr/>
          </a:p>
        </p:txBody>
      </p:sp>
      <p:sp>
        <p:nvSpPr>
          <p:cNvPr id="6" name="Footer Placeholder 5"/>
          <p:cNvSpPr>
            <a:spLocks noGrp="1"/>
          </p:cNvSpPr>
          <p:nvPr>
            <p:ph type="ftr" sz="quarter" idx="14"/>
          </p:nvPr>
        </p:nvSpPr>
        <p:spPr/>
        <p:txBody>
          <a:bodyPr/>
          <a:lstStyle/>
          <a:p>
            <a:r>
              <a:rPr lang="en-US" smtClean="0"/>
              <a:t>For professional clients / qualified investors only</a:t>
            </a:r>
            <a:endParaRPr/>
          </a:p>
        </p:txBody>
      </p:sp>
    </p:spTree>
    <p:extLst>
      <p:ext uri="{BB962C8B-B14F-4D97-AF65-F5344CB8AC3E}">
        <p14:creationId xmlns:p14="http://schemas.microsoft.com/office/powerpoint/2010/main" val="1495254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2" name="Slide Number Placeholder 1"/>
          <p:cNvSpPr>
            <a:spLocks noGrp="1"/>
          </p:cNvSpPr>
          <p:nvPr>
            <p:ph type="sldNum" sz="quarter" idx="18"/>
          </p:nvPr>
        </p:nvSpPr>
        <p:spPr/>
        <p:txBody>
          <a:bodyPr/>
          <a:lstStyle/>
          <a:p>
            <a:fld id="{C0531ADF-2191-45C5-9D71-08764BF86A6F}" type="slidenum">
              <a:rPr/>
              <a:pPr/>
              <a:t>‹#›</a:t>
            </a:fld>
            <a:endParaRPr/>
          </a:p>
        </p:txBody>
      </p:sp>
      <p:sp>
        <p:nvSpPr>
          <p:cNvPr id="4" name="Footer Placeholder 3"/>
          <p:cNvSpPr>
            <a:spLocks noGrp="1"/>
          </p:cNvSpPr>
          <p:nvPr>
            <p:ph type="ftr" sz="quarter" idx="19"/>
          </p:nvPr>
        </p:nvSpPr>
        <p:spPr/>
        <p:txBody>
          <a:bodyPr/>
          <a:lstStyle/>
          <a:p>
            <a:r>
              <a:rPr lang="en-US" smtClean="0"/>
              <a:t>For professional clients / qualified investors only</a:t>
            </a:r>
            <a:endParaRPr/>
          </a:p>
        </p:txBody>
      </p:sp>
      <p:sp>
        <p:nvSpPr>
          <p:cNvPr id="15" name="Content Placeholder 2"/>
          <p:cNvSpPr>
            <a:spLocks noGrp="1"/>
          </p:cNvSpPr>
          <p:nvPr>
            <p:ph sz="quarter" idx="16" hasCustomPrompt="1"/>
          </p:nvPr>
        </p:nvSpPr>
        <p:spPr>
          <a:xfrm>
            <a:off x="4760976" y="1085851"/>
            <a:ext cx="4078224" cy="4933949"/>
          </a:xfrm>
        </p:spPr>
        <p:txBody>
          <a:bodyPr/>
          <a:lstStyle/>
          <a:p>
            <a:pPr lvl="0"/>
            <a:r>
              <a:rPr/>
              <a:t>Click to add text – (14pt Bold). To apply bullets go to the increase / decrease list level button on the home tab.</a:t>
            </a:r>
          </a:p>
          <a:p>
            <a:pPr lvl="1"/>
            <a:r>
              <a:rPr/>
              <a:t>Second level</a:t>
            </a:r>
          </a:p>
          <a:p>
            <a:pPr lvl="2"/>
            <a:r>
              <a:rPr/>
              <a:t>Third level</a:t>
            </a:r>
          </a:p>
          <a:p>
            <a:pPr lvl="3"/>
            <a:r>
              <a:rPr/>
              <a:t>Fourth level</a:t>
            </a:r>
          </a:p>
          <a:p>
            <a:pPr lvl="4"/>
            <a:r>
              <a:rPr/>
              <a:t>Fifth level</a:t>
            </a:r>
          </a:p>
        </p:txBody>
      </p:sp>
      <p:sp>
        <p:nvSpPr>
          <p:cNvPr id="13" name="Content Placeholder 1"/>
          <p:cNvSpPr>
            <a:spLocks noGrp="1"/>
          </p:cNvSpPr>
          <p:nvPr>
            <p:ph sz="quarter" idx="15" hasCustomPrompt="1"/>
          </p:nvPr>
        </p:nvSpPr>
        <p:spPr>
          <a:xfrm>
            <a:off x="304800" y="1085851"/>
            <a:ext cx="4082300" cy="4933949"/>
          </a:xfrm>
        </p:spPr>
        <p:txBody>
          <a:bodyPr/>
          <a:lstStyle/>
          <a:p>
            <a:pPr lvl="0"/>
            <a:r>
              <a:rPr/>
              <a:t>Click to add text – (14pt Bold). To apply bullets go to the increase / decrease list level button on the home tab.</a:t>
            </a:r>
          </a:p>
          <a:p>
            <a:pPr lvl="1"/>
            <a:r>
              <a:rPr/>
              <a:t>Second level</a:t>
            </a:r>
          </a:p>
          <a:p>
            <a:pPr lvl="2"/>
            <a:r>
              <a:rPr/>
              <a:t>Third level</a:t>
            </a:r>
          </a:p>
          <a:p>
            <a:pPr lvl="3"/>
            <a:r>
              <a:rPr/>
              <a:t>Fourth level</a:t>
            </a:r>
          </a:p>
          <a:p>
            <a:pPr lvl="4"/>
            <a:r>
              <a:rPr/>
              <a:t>Fifth level</a:t>
            </a:r>
          </a:p>
        </p:txBody>
      </p:sp>
    </p:spTree>
    <p:extLst>
      <p:ext uri="{BB962C8B-B14F-4D97-AF65-F5344CB8AC3E}">
        <p14:creationId xmlns:p14="http://schemas.microsoft.com/office/powerpoint/2010/main" val="103665999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 table Layout">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smtClean="0"/>
              <a:t>Click to edit Master title style</a:t>
            </a:r>
            <a:endParaRPr/>
          </a:p>
        </p:txBody>
      </p:sp>
      <p:sp>
        <p:nvSpPr>
          <p:cNvPr id="4" name="Content Placeholder 3"/>
          <p:cNvSpPr>
            <a:spLocks noGrp="1"/>
          </p:cNvSpPr>
          <p:nvPr>
            <p:ph sz="quarter" idx="13" hasCustomPrompt="1"/>
          </p:nvPr>
        </p:nvSpPr>
        <p:spPr>
          <a:xfrm>
            <a:off x="733426" y="1895475"/>
            <a:ext cx="7662862" cy="4124325"/>
          </a:xfrm>
        </p:spPr>
        <p:txBody>
          <a:bodyPr/>
          <a:lstStyle>
            <a:lvl1pPr>
              <a:defRPr/>
            </a:lvl1pPr>
          </a:lstStyle>
          <a:p>
            <a:pPr lvl="0"/>
            <a:r>
              <a:rPr/>
              <a:t>Click on the icon to insert content</a:t>
            </a:r>
          </a:p>
        </p:txBody>
      </p:sp>
      <p:sp>
        <p:nvSpPr>
          <p:cNvPr id="11" name="Text Placeholder 6"/>
          <p:cNvSpPr>
            <a:spLocks noGrp="1"/>
          </p:cNvSpPr>
          <p:nvPr>
            <p:ph type="body" sz="quarter" idx="14" hasCustomPrompt="1"/>
          </p:nvPr>
        </p:nvSpPr>
        <p:spPr>
          <a:xfrm>
            <a:off x="304799" y="1082675"/>
            <a:ext cx="8531352" cy="324000"/>
          </a:xfrm>
          <a:solidFill>
            <a:srgbClr val="CFD4D8"/>
          </a:solidFill>
        </p:spPr>
        <p:txBody>
          <a:bodyPr lIns="90000" tIns="36000" rIns="90000" bIns="36000" anchor="ctr" anchorCtr="0"/>
          <a:lstStyle>
            <a:lvl1pPr>
              <a:defRPr baseline="0"/>
            </a:lvl1pPr>
          </a:lstStyle>
          <a:p>
            <a:pPr lvl="0"/>
            <a:r>
              <a:rPr/>
              <a:t>Enter your chart / table title here (14pt Bold)</a:t>
            </a:r>
          </a:p>
        </p:txBody>
      </p:sp>
      <p:sp>
        <p:nvSpPr>
          <p:cNvPr id="2" name="Slide Number Placeholder 1"/>
          <p:cNvSpPr>
            <a:spLocks noGrp="1"/>
          </p:cNvSpPr>
          <p:nvPr>
            <p:ph type="sldNum" sz="quarter" idx="15"/>
          </p:nvPr>
        </p:nvSpPr>
        <p:spPr/>
        <p:txBody>
          <a:bodyPr/>
          <a:lstStyle/>
          <a:p>
            <a:fld id="{C0531ADF-2191-45C5-9D71-08764BF86A6F}" type="slidenum">
              <a:rPr/>
              <a:pPr/>
              <a:t>‹#›</a:t>
            </a:fld>
            <a:endParaRPr/>
          </a:p>
        </p:txBody>
      </p:sp>
      <p:sp>
        <p:nvSpPr>
          <p:cNvPr id="5" name="Footer Placeholder 4"/>
          <p:cNvSpPr>
            <a:spLocks noGrp="1"/>
          </p:cNvSpPr>
          <p:nvPr>
            <p:ph type="ftr" sz="quarter" idx="16"/>
          </p:nvPr>
        </p:nvSpPr>
        <p:spPr/>
        <p:txBody>
          <a:bodyPr/>
          <a:lstStyle/>
          <a:p>
            <a:r>
              <a:rPr lang="en-US" smtClean="0"/>
              <a:t>For professional clients / qualified investors only</a:t>
            </a:r>
            <a:endParaRPr/>
          </a:p>
        </p:txBody>
      </p:sp>
    </p:spTree>
    <p:extLst>
      <p:ext uri="{BB962C8B-B14F-4D97-AF65-F5344CB8AC3E}">
        <p14:creationId xmlns:p14="http://schemas.microsoft.com/office/powerpoint/2010/main" val="84422304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hart / Table">
    <p:spTree>
      <p:nvGrpSpPr>
        <p:cNvPr id="1" name=""/>
        <p:cNvGrpSpPr/>
        <p:nvPr/>
      </p:nvGrpSpPr>
      <p:grpSpPr>
        <a:xfrm>
          <a:off x="0" y="0"/>
          <a:ext cx="0" cy="0"/>
          <a:chOff x="0" y="0"/>
          <a:chExt cx="0" cy="0"/>
        </a:xfrm>
      </p:grpSpPr>
      <p:sp>
        <p:nvSpPr>
          <p:cNvPr id="3" name="Title 2"/>
          <p:cNvSpPr>
            <a:spLocks noGrp="1"/>
          </p:cNvSpPr>
          <p:nvPr>
            <p:ph type="title"/>
          </p:nvPr>
        </p:nvSpPr>
        <p:spPr>
          <a:xfrm>
            <a:off x="304800" y="149369"/>
            <a:ext cx="8534400" cy="603179"/>
          </a:xfrm>
        </p:spPr>
        <p:txBody>
          <a:bodyPr/>
          <a:lstStyle/>
          <a:p>
            <a:r>
              <a:rPr lang="en-US" smtClean="0"/>
              <a:t>Click to edit Master title style</a:t>
            </a:r>
            <a:endParaRPr/>
          </a:p>
        </p:txBody>
      </p:sp>
      <p:sp>
        <p:nvSpPr>
          <p:cNvPr id="2" name="Slide Number Placeholder 1"/>
          <p:cNvSpPr>
            <a:spLocks noGrp="1"/>
          </p:cNvSpPr>
          <p:nvPr>
            <p:ph type="sldNum" sz="quarter" idx="34"/>
          </p:nvPr>
        </p:nvSpPr>
        <p:spPr/>
        <p:txBody>
          <a:bodyPr/>
          <a:lstStyle/>
          <a:p>
            <a:fld id="{C0531ADF-2191-45C5-9D71-08764BF86A6F}" type="slidenum">
              <a:rPr/>
              <a:pPr/>
              <a:t>‹#›</a:t>
            </a:fld>
            <a:endParaRPr/>
          </a:p>
        </p:txBody>
      </p:sp>
      <p:sp>
        <p:nvSpPr>
          <p:cNvPr id="5" name="Footer Placeholder 4"/>
          <p:cNvSpPr>
            <a:spLocks noGrp="1"/>
          </p:cNvSpPr>
          <p:nvPr>
            <p:ph type="ftr" sz="quarter" idx="35"/>
          </p:nvPr>
        </p:nvSpPr>
        <p:spPr/>
        <p:txBody>
          <a:bodyPr/>
          <a:lstStyle/>
          <a:p>
            <a:r>
              <a:rPr lang="en-US" smtClean="0"/>
              <a:t>For professional clients / qualified investors only</a:t>
            </a:r>
            <a:endParaRPr/>
          </a:p>
        </p:txBody>
      </p:sp>
      <p:sp>
        <p:nvSpPr>
          <p:cNvPr id="10" name="source 2"/>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15" name="Content Placeholder 2"/>
          <p:cNvSpPr>
            <a:spLocks noGrp="1"/>
          </p:cNvSpPr>
          <p:nvPr>
            <p:ph sz="quarter" idx="16" hasCustomPrompt="1"/>
          </p:nvPr>
        </p:nvSpPr>
        <p:spPr>
          <a:xfrm>
            <a:off x="4760976" y="1547178"/>
            <a:ext cx="4078224" cy="4472621"/>
          </a:xfrm>
        </p:spPr>
        <p:txBody>
          <a:bodyPr/>
          <a:lstStyle>
            <a:lvl1pPr>
              <a:defRPr sz="1200"/>
            </a:lvl1pPr>
          </a:lstStyle>
          <a:p>
            <a:pPr lvl="0"/>
            <a:r>
              <a:rPr/>
              <a:t>Click on the icon to insert content</a:t>
            </a:r>
          </a:p>
        </p:txBody>
      </p:sp>
      <p:sp>
        <p:nvSpPr>
          <p:cNvPr id="14" name="Text Placeholder 2"/>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13" name="Content Placeholder 1"/>
          <p:cNvSpPr>
            <a:spLocks noGrp="1"/>
          </p:cNvSpPr>
          <p:nvPr>
            <p:ph sz="quarter" idx="15" hasCustomPrompt="1"/>
          </p:nvPr>
        </p:nvSpPr>
        <p:spPr>
          <a:xfrm>
            <a:off x="304800" y="1085851"/>
            <a:ext cx="4082300" cy="4924568"/>
          </a:xfrm>
        </p:spPr>
        <p:txBody>
          <a:bodyPr/>
          <a:lstStyle/>
          <a:p>
            <a:pPr lvl="0"/>
            <a:r>
              <a:rPr/>
              <a:t>Click to add text – (14pt Bold). To apply bullets go to the increase / decrease list level button on the home tab.</a:t>
            </a:r>
          </a:p>
          <a:p>
            <a:pPr lvl="1"/>
            <a:r>
              <a:rPr/>
              <a:t>Second level</a:t>
            </a:r>
          </a:p>
          <a:p>
            <a:pPr lvl="2"/>
            <a:r>
              <a:rPr/>
              <a:t>Third level</a:t>
            </a:r>
          </a:p>
          <a:p>
            <a:pPr lvl="3"/>
            <a:r>
              <a:rPr/>
              <a:t>Fourth level</a:t>
            </a:r>
          </a:p>
          <a:p>
            <a:pPr lvl="4"/>
            <a:r>
              <a:rPr/>
              <a:t>Fifth level</a:t>
            </a:r>
          </a:p>
        </p:txBody>
      </p:sp>
    </p:spTree>
    <p:extLst>
      <p:ext uri="{BB962C8B-B14F-4D97-AF65-F5344CB8AC3E}">
        <p14:creationId xmlns:p14="http://schemas.microsoft.com/office/powerpoint/2010/main" val="399822237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and Chart / Table">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smtClean="0"/>
              <a:t>Click to edit Master title style</a:t>
            </a:r>
            <a:endParaRPr/>
          </a:p>
        </p:txBody>
      </p:sp>
      <p:sp>
        <p:nvSpPr>
          <p:cNvPr id="2" name="Slide Number Placeholder 1"/>
          <p:cNvSpPr>
            <a:spLocks noGrp="1"/>
          </p:cNvSpPr>
          <p:nvPr>
            <p:ph type="sldNum" sz="quarter" idx="34"/>
          </p:nvPr>
        </p:nvSpPr>
        <p:spPr/>
        <p:txBody>
          <a:bodyPr/>
          <a:lstStyle/>
          <a:p>
            <a:fld id="{C0531ADF-2191-45C5-9D71-08764BF86A6F}" type="slidenum">
              <a:rPr/>
              <a:pPr/>
              <a:t>‹#›</a:t>
            </a:fld>
            <a:endParaRPr/>
          </a:p>
        </p:txBody>
      </p:sp>
      <p:sp>
        <p:nvSpPr>
          <p:cNvPr id="5" name="Footer Placeholder 4"/>
          <p:cNvSpPr>
            <a:spLocks noGrp="1"/>
          </p:cNvSpPr>
          <p:nvPr>
            <p:ph type="ftr" sz="quarter" idx="35"/>
          </p:nvPr>
        </p:nvSpPr>
        <p:spPr/>
        <p:txBody>
          <a:bodyPr/>
          <a:lstStyle/>
          <a:p>
            <a:r>
              <a:rPr lang="en-US" smtClean="0"/>
              <a:t>For professional clients / qualified investors only</a:t>
            </a:r>
            <a:endParaRPr/>
          </a:p>
        </p:txBody>
      </p:sp>
      <p:sp>
        <p:nvSpPr>
          <p:cNvPr id="11" name="source 3"/>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15" name="Content Placeholder 3"/>
          <p:cNvSpPr>
            <a:spLocks noGrp="1"/>
          </p:cNvSpPr>
          <p:nvPr>
            <p:ph sz="quarter" idx="16" hasCustomPrompt="1"/>
          </p:nvPr>
        </p:nvSpPr>
        <p:spPr>
          <a:xfrm>
            <a:off x="4760976" y="1547178"/>
            <a:ext cx="4078224" cy="4472621"/>
          </a:xfrm>
        </p:spPr>
        <p:txBody>
          <a:bodyPr/>
          <a:lstStyle>
            <a:lvl1pPr>
              <a:defRPr sz="1200"/>
            </a:lvl1pPr>
          </a:lstStyle>
          <a:p>
            <a:pPr lvl="0"/>
            <a:r>
              <a:rPr/>
              <a:t>Click on the icon to insert content</a:t>
            </a:r>
          </a:p>
        </p:txBody>
      </p:sp>
      <p:sp>
        <p:nvSpPr>
          <p:cNvPr id="14" name="Text Placeholder 3"/>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12" name="source 2"/>
          <p:cNvSpPr>
            <a:spLocks noGrp="1"/>
          </p:cNvSpPr>
          <p:nvPr>
            <p:ph type="body" sz="quarter" idx="12" hasCustomPrompt="1"/>
          </p:nvPr>
        </p:nvSpPr>
        <p:spPr>
          <a:xfrm>
            <a:off x="304800"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13" name="Content Placeholder 2"/>
          <p:cNvSpPr>
            <a:spLocks noGrp="1"/>
          </p:cNvSpPr>
          <p:nvPr>
            <p:ph sz="quarter" idx="15" hasCustomPrompt="1"/>
          </p:nvPr>
        </p:nvSpPr>
        <p:spPr>
          <a:xfrm>
            <a:off x="304800" y="1547177"/>
            <a:ext cx="4082300" cy="4463241"/>
          </a:xfrm>
        </p:spPr>
        <p:txBody>
          <a:bodyPr vert="horz" lIns="0" tIns="0" rIns="0" bIns="0" rtlCol="0">
            <a:noAutofit/>
          </a:bodyPr>
          <a:lstStyle>
            <a:lvl1pPr>
              <a:defRPr sz="1200"/>
            </a:lvl1pPr>
            <a:lvl2pPr>
              <a:defRPr/>
            </a:lvl2pPr>
            <a:lvl3pPr>
              <a:defRPr/>
            </a:lvl3pPr>
            <a:lvl4pPr>
              <a:defRPr/>
            </a:lvl4pPr>
            <a:lvl5pPr>
              <a:defRPr/>
            </a:lvl5pPr>
          </a:lstStyle>
          <a:p>
            <a:pPr lvl="0"/>
            <a:r>
              <a:rPr/>
              <a:t>Click on the icon to insert content.</a:t>
            </a:r>
          </a:p>
          <a:p>
            <a:pPr lvl="1"/>
            <a:r>
              <a:rPr/>
              <a:t>Second level</a:t>
            </a:r>
          </a:p>
          <a:p>
            <a:pPr lvl="2"/>
            <a:r>
              <a:rPr/>
              <a:t>Third level</a:t>
            </a:r>
          </a:p>
          <a:p>
            <a:pPr lvl="3"/>
            <a:r>
              <a:rPr/>
              <a:t>Fourth level</a:t>
            </a:r>
          </a:p>
          <a:p>
            <a:pPr lvl="4"/>
            <a:r>
              <a:rPr/>
              <a:t>Fifth level</a:t>
            </a:r>
          </a:p>
        </p:txBody>
      </p:sp>
      <p:sp>
        <p:nvSpPr>
          <p:cNvPr id="9" name="Text Placeholder 2"/>
          <p:cNvSpPr>
            <a:spLocks noGrp="1"/>
          </p:cNvSpPr>
          <p:nvPr>
            <p:ph type="body" sz="quarter" idx="36" hasCustomPrompt="1"/>
          </p:nvPr>
        </p:nvSpPr>
        <p:spPr>
          <a:xfrm>
            <a:off x="304800"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Tree>
    <p:extLst>
      <p:ext uri="{BB962C8B-B14F-4D97-AF65-F5344CB8AC3E}">
        <p14:creationId xmlns:p14="http://schemas.microsoft.com/office/powerpoint/2010/main" val="392410581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smtClean="0"/>
              <a:t>Click to edit Master title style</a:t>
            </a:r>
            <a:endParaRPr/>
          </a:p>
        </p:txBody>
      </p:sp>
      <p:sp>
        <p:nvSpPr>
          <p:cNvPr id="2" name="Slide Number Placeholder 1"/>
          <p:cNvSpPr>
            <a:spLocks noGrp="1"/>
          </p:cNvSpPr>
          <p:nvPr>
            <p:ph type="sldNum" sz="quarter" idx="41"/>
          </p:nvPr>
        </p:nvSpPr>
        <p:spPr/>
        <p:txBody>
          <a:bodyPr/>
          <a:lstStyle/>
          <a:p>
            <a:fld id="{C0531ADF-2191-45C5-9D71-08764BF86A6F}" type="slidenum">
              <a:rPr/>
              <a:pPr/>
              <a:t>‹#›</a:t>
            </a:fld>
            <a:endParaRPr/>
          </a:p>
        </p:txBody>
      </p:sp>
      <p:sp>
        <p:nvSpPr>
          <p:cNvPr id="3" name="Footer Placeholder 2"/>
          <p:cNvSpPr>
            <a:spLocks noGrp="1"/>
          </p:cNvSpPr>
          <p:nvPr>
            <p:ph type="ftr" sz="quarter" idx="42"/>
          </p:nvPr>
        </p:nvSpPr>
        <p:spPr/>
        <p:txBody>
          <a:bodyPr/>
          <a:lstStyle/>
          <a:p>
            <a:r>
              <a:rPr lang="en-US" smtClean="0"/>
              <a:t>For professional clients / qualified investors only</a:t>
            </a:r>
            <a:endParaRPr/>
          </a:p>
        </p:txBody>
      </p:sp>
      <p:sp>
        <p:nvSpPr>
          <p:cNvPr id="23" name="source 4"/>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42" name="Content Placeholder 4"/>
          <p:cNvSpPr>
            <a:spLocks noGrp="1"/>
          </p:cNvSpPr>
          <p:nvPr>
            <p:ph sz="quarter" idx="40" hasCustomPrompt="1"/>
          </p:nvPr>
        </p:nvSpPr>
        <p:spPr>
          <a:xfrm>
            <a:off x="4760976" y="4225023"/>
            <a:ext cx="4078224" cy="1796365"/>
          </a:xfrm>
        </p:spPr>
        <p:txBody>
          <a:bodyPr/>
          <a:lstStyle>
            <a:lvl1pPr>
              <a:defRPr sz="1200" b="0" baseline="0"/>
            </a:lvl1pPr>
          </a:lstStyle>
          <a:p>
            <a:pPr lvl="0"/>
            <a:r>
              <a:rPr/>
              <a:t>Click on the icon to insert content</a:t>
            </a:r>
          </a:p>
        </p:txBody>
      </p:sp>
      <p:sp>
        <p:nvSpPr>
          <p:cNvPr id="41" name="Text Placeholder 4"/>
          <p:cNvSpPr>
            <a:spLocks noGrp="1"/>
          </p:cNvSpPr>
          <p:nvPr>
            <p:ph type="body" sz="quarter" idx="39" hasCustomPrompt="1"/>
          </p:nvPr>
        </p:nvSpPr>
        <p:spPr>
          <a:xfrm>
            <a:off x="4760976" y="3766323"/>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21" name="source 3"/>
          <p:cNvSpPr>
            <a:spLocks noGrp="1"/>
          </p:cNvSpPr>
          <p:nvPr>
            <p:ph type="body" sz="quarter" idx="12" hasCustomPrompt="1"/>
          </p:nvPr>
        </p:nvSpPr>
        <p:spPr>
          <a:xfrm>
            <a:off x="304800"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39" name="Content Placeholder 3"/>
          <p:cNvSpPr>
            <a:spLocks noGrp="1"/>
          </p:cNvSpPr>
          <p:nvPr>
            <p:ph sz="quarter" idx="37" hasCustomPrompt="1"/>
          </p:nvPr>
        </p:nvSpPr>
        <p:spPr>
          <a:xfrm>
            <a:off x="304800" y="4225023"/>
            <a:ext cx="4078224" cy="1796365"/>
          </a:xfrm>
        </p:spPr>
        <p:txBody>
          <a:bodyPr/>
          <a:lstStyle>
            <a:lvl1pPr>
              <a:defRPr sz="1200" b="0" baseline="0"/>
            </a:lvl1pPr>
          </a:lstStyle>
          <a:p>
            <a:pPr lvl="0"/>
            <a:r>
              <a:rPr/>
              <a:t>Click on the icon to insert content</a:t>
            </a:r>
          </a:p>
        </p:txBody>
      </p:sp>
      <p:sp>
        <p:nvSpPr>
          <p:cNvPr id="32" name="Text Placeholder 3"/>
          <p:cNvSpPr>
            <a:spLocks noGrp="1"/>
          </p:cNvSpPr>
          <p:nvPr>
            <p:ph type="body" sz="quarter" idx="36" hasCustomPrompt="1"/>
          </p:nvPr>
        </p:nvSpPr>
        <p:spPr>
          <a:xfrm>
            <a:off x="304800" y="3766323"/>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18" name="source 2"/>
          <p:cNvSpPr>
            <a:spLocks noGrp="1"/>
          </p:cNvSpPr>
          <p:nvPr>
            <p:ph type="body" sz="quarter" idx="32" hasCustomPrompt="1"/>
          </p:nvPr>
        </p:nvSpPr>
        <p:spPr>
          <a:xfrm>
            <a:off x="4760976" y="3514682"/>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20" name="Content Placeholder 2"/>
          <p:cNvSpPr>
            <a:spLocks noGrp="1"/>
          </p:cNvSpPr>
          <p:nvPr>
            <p:ph sz="quarter" idx="34" hasCustomPrompt="1"/>
          </p:nvPr>
        </p:nvSpPr>
        <p:spPr>
          <a:xfrm>
            <a:off x="4760976" y="1539557"/>
            <a:ext cx="4078224" cy="1796400"/>
          </a:xfrm>
        </p:spPr>
        <p:txBody>
          <a:bodyPr/>
          <a:lstStyle>
            <a:lvl1pPr>
              <a:defRPr sz="1200" b="0" baseline="0"/>
            </a:lvl1pPr>
          </a:lstStyle>
          <a:p>
            <a:pPr lvl="0"/>
            <a:r>
              <a:rPr/>
              <a:t>Click on the icon to insert content</a:t>
            </a:r>
          </a:p>
        </p:txBody>
      </p:sp>
      <p:sp>
        <p:nvSpPr>
          <p:cNvPr id="19" name="Text Placeholder 2"/>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15" name="source 1"/>
          <p:cNvSpPr>
            <a:spLocks noGrp="1"/>
          </p:cNvSpPr>
          <p:nvPr>
            <p:ph type="body" sz="quarter" idx="16" hasCustomPrompt="1"/>
          </p:nvPr>
        </p:nvSpPr>
        <p:spPr>
          <a:xfrm>
            <a:off x="304800" y="3514682"/>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5" name="Content Placeholder 1"/>
          <p:cNvSpPr>
            <a:spLocks noGrp="1"/>
          </p:cNvSpPr>
          <p:nvPr>
            <p:ph sz="quarter" idx="24" hasCustomPrompt="1"/>
          </p:nvPr>
        </p:nvSpPr>
        <p:spPr>
          <a:xfrm>
            <a:off x="304800" y="1539557"/>
            <a:ext cx="4078224" cy="1796400"/>
          </a:xfrm>
        </p:spPr>
        <p:txBody>
          <a:bodyPr/>
          <a:lstStyle>
            <a:lvl1pPr>
              <a:defRPr sz="1200" b="0" baseline="0"/>
            </a:lvl1pPr>
          </a:lstStyle>
          <a:p>
            <a:pPr lvl="0"/>
            <a:r>
              <a:rPr/>
              <a:t>Click on the icon to insert content</a:t>
            </a:r>
          </a:p>
        </p:txBody>
      </p:sp>
      <p:sp>
        <p:nvSpPr>
          <p:cNvPr id="22" name="Text Placeholder 1"/>
          <p:cNvSpPr>
            <a:spLocks noGrp="1"/>
          </p:cNvSpPr>
          <p:nvPr>
            <p:ph type="body" sz="quarter" idx="23" hasCustomPrompt="1"/>
          </p:nvPr>
        </p:nvSpPr>
        <p:spPr>
          <a:xfrm>
            <a:off x="304800"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Tree>
    <p:extLst>
      <p:ext uri="{BB962C8B-B14F-4D97-AF65-F5344CB8AC3E}">
        <p14:creationId xmlns:p14="http://schemas.microsoft.com/office/powerpoint/2010/main" val="231715797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Slide Number Placeholder 2"/>
          <p:cNvSpPr>
            <a:spLocks noGrp="1"/>
          </p:cNvSpPr>
          <p:nvPr>
            <p:ph type="sldNum" sz="quarter" idx="4"/>
          </p:nvPr>
        </p:nvSpPr>
        <p:spPr>
          <a:xfrm>
            <a:off x="8465338" y="6591242"/>
            <a:ext cx="373862" cy="222745"/>
          </a:xfrm>
          <a:prstGeom prst="rect">
            <a:avLst/>
          </a:prstGeom>
        </p:spPr>
        <p:txBody>
          <a:bodyPr vert="horz" lIns="0" tIns="0" rIns="0" bIns="0" rtlCol="0" anchor="ctr"/>
          <a:lstStyle>
            <a:lvl1pPr algn="r">
              <a:defRPr sz="800">
                <a:solidFill>
                  <a:schemeClr val="tx2"/>
                </a:solidFill>
              </a:defRPr>
            </a:lvl1pPr>
          </a:lstStyle>
          <a:p>
            <a:fld id="{C0531ADF-2191-45C5-9D71-08764BF86A6F}" type="slidenum">
              <a:rPr lang="en-GB"/>
              <a:pPr/>
              <a:t>‹#›</a:t>
            </a:fld>
            <a:endParaRPr lang="en-GB"/>
          </a:p>
        </p:txBody>
      </p:sp>
      <p:sp>
        <p:nvSpPr>
          <p:cNvPr id="8" name="Footer Placeholder 3"/>
          <p:cNvSpPr>
            <a:spLocks noGrp="1"/>
          </p:cNvSpPr>
          <p:nvPr>
            <p:ph type="ftr" sz="quarter" idx="10"/>
          </p:nvPr>
        </p:nvSpPr>
        <p:spPr>
          <a:xfrm>
            <a:off x="1501507" y="6593667"/>
            <a:ext cx="6134100" cy="219709"/>
          </a:xfrm>
          <a:prstGeom prst="rect">
            <a:avLst/>
          </a:prstGeom>
        </p:spPr>
        <p:txBody>
          <a:bodyPr/>
          <a:lstStyle>
            <a:lvl1pPr algn="ctr">
              <a:defRPr sz="800" cap="all" baseline="0">
                <a:solidFill>
                  <a:schemeClr val="tx2"/>
                </a:solidFill>
              </a:defRPr>
            </a:lvl1pPr>
          </a:lstStyle>
          <a:p>
            <a:r>
              <a:rPr lang="en-US" smtClean="0"/>
              <a:t>For professional clients / qualified investors only</a:t>
            </a:r>
            <a:endParaRPr lang="en-GB"/>
          </a:p>
        </p:txBody>
      </p:sp>
      <p:sp>
        <p:nvSpPr>
          <p:cNvPr id="5" name="Text Placeholder 4"/>
          <p:cNvSpPr>
            <a:spLocks noGrp="1"/>
          </p:cNvSpPr>
          <p:nvPr>
            <p:ph type="body" idx="1"/>
          </p:nvPr>
        </p:nvSpPr>
        <p:spPr>
          <a:xfrm>
            <a:off x="304800" y="1087211"/>
            <a:ext cx="8534400" cy="492157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Placeholder 1"/>
          <p:cNvSpPr>
            <a:spLocks noGrp="1"/>
          </p:cNvSpPr>
          <p:nvPr>
            <p:ph type="title"/>
          </p:nvPr>
        </p:nvSpPr>
        <p:spPr>
          <a:xfrm>
            <a:off x="304800" y="149369"/>
            <a:ext cx="8534400" cy="603179"/>
          </a:xfrm>
          <a:prstGeom prst="rect">
            <a:avLst/>
          </a:prstGeom>
        </p:spPr>
        <p:txBody>
          <a:bodyPr vert="horz" lIns="0" tIns="0" rIns="0" bIns="0" rtlCol="0" anchor="ctr" anchorCtr="0">
            <a:noAutofit/>
          </a:bodyPr>
          <a:lstStyle/>
          <a:p>
            <a:r>
              <a:rPr lang="en-US" smtClean="0"/>
              <a:t>Click to edit Master title style</a:t>
            </a:r>
            <a:endParaRPr/>
          </a:p>
        </p:txBody>
      </p:sp>
      <p:cxnSp>
        <p:nvCxnSpPr>
          <p:cNvPr id="10" name="Straight Connector 9"/>
          <p:cNvCxnSpPr/>
          <p:nvPr/>
        </p:nvCxnSpPr>
        <p:spPr>
          <a:xfrm>
            <a:off x="-9525" y="6439633"/>
            <a:ext cx="9151200" cy="0"/>
          </a:xfrm>
          <a:prstGeom prst="line">
            <a:avLst/>
          </a:prstGeom>
          <a:ln w="9525">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BlackRock logo" descr="N:\DATA\Global Sales and Marketing\MIG Presentations\Images\Corporate Logos\BlackRock® Logo (2011) DO NOT USE\BR_emf\BlackRock®_Printed_1000Pix.e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439785"/>
      </p:ext>
    </p:extLst>
  </p:cSld>
  <p:clrMap bg1="lt1" tx1="dk1" bg2="lt2" tx2="dk2" accent1="accent1" accent2="accent2" accent3="accent3" accent4="accent4" accent5="accent5" accent6="accent6" hlink="hlink" folHlink="folHlink"/>
  <p:sldLayoutIdLst>
    <p:sldLayoutId id="2147484063" r:id="rId1"/>
    <p:sldLayoutId id="2147484065" r:id="rId2"/>
    <p:sldLayoutId id="2147484020" r:id="rId3"/>
    <p:sldLayoutId id="2147484021" r:id="rId4"/>
    <p:sldLayoutId id="2147484024" r:id="rId5"/>
    <p:sldLayoutId id="2147484061" r:id="rId6"/>
    <p:sldLayoutId id="2147484062" r:id="rId7"/>
    <p:sldLayoutId id="2147484064" r:id="rId8"/>
    <p:sldLayoutId id="2147484025" r:id="rId9"/>
    <p:sldLayoutId id="2147484022" r:id="rId10"/>
    <p:sldLayoutId id="2147484026" r:id="rId11"/>
    <p:sldLayoutId id="2147484027" r:id="rId12"/>
    <p:sldLayoutId id="2147484028" r:id="rId13"/>
  </p:sldLayoutIdLst>
  <p:hf hdr="0" dt="0"/>
  <p:txStyles>
    <p:titleStyle>
      <a:lvl1pPr algn="l" defTabSz="914400" rtl="0" eaLnBrk="1" latinLnBrk="0" hangingPunct="1">
        <a:spcBef>
          <a:spcPct val="0"/>
        </a:spcBef>
        <a:buNone/>
        <a:defRPr sz="1800" b="1" kern="1200">
          <a:solidFill>
            <a:schemeClr val="accent1"/>
          </a:solidFill>
          <a:latin typeface="+mj-lt"/>
          <a:ea typeface="+mj-ea"/>
          <a:cs typeface="+mj-cs"/>
        </a:defRPr>
      </a:lvl1pPr>
    </p:titleStyle>
    <p:body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rgbClr val="4F4E50"/>
        </a:buClr>
        <a:buSzPct val="100000"/>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64592" algn="l" defTabSz="914400" rtl="0" eaLnBrk="1" fontAlgn="auto" latinLnBrk="0" hangingPunct="1">
        <a:lnSpc>
          <a:spcPct val="100000"/>
        </a:lnSpc>
        <a:spcBef>
          <a:spcPts val="700"/>
        </a:spcBef>
        <a:spcAft>
          <a:spcPts val="0"/>
        </a:spcAft>
        <a:buClr>
          <a:schemeClr val="tx2"/>
        </a:buClr>
        <a:buSzTx/>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64592" algn="l" defTabSz="914400" rtl="0" eaLnBrk="1" fontAlgn="auto" latinLnBrk="0" hangingPunct="1">
        <a:lnSpc>
          <a:spcPct val="100000"/>
        </a:lnSpc>
        <a:spcBef>
          <a:spcPts val="700"/>
        </a:spcBef>
        <a:spcAft>
          <a:spcPts val="0"/>
        </a:spcAft>
        <a:buClr>
          <a:srgbClr val="4F4E50"/>
        </a:buClr>
        <a:buSzPct val="100000"/>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64592" algn="l" defTabSz="914400" rtl="0" eaLnBrk="1" fontAlgn="auto" latinLnBrk="0" hangingPunct="1">
        <a:lnSpc>
          <a:spcPct val="100000"/>
        </a:lnSpc>
        <a:spcBef>
          <a:spcPts val="700"/>
        </a:spcBef>
        <a:spcAft>
          <a:spcPts val="0"/>
        </a:spcAft>
        <a:buClr>
          <a:schemeClr val="tx2"/>
        </a:buClr>
        <a:buSzTx/>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568">
          <p15:clr>
            <a:srgbClr val="547EBF"/>
          </p15:clr>
        </p15:guide>
        <p15:guide id="2" orient="horz" pos="792">
          <p15:clr>
            <a:srgbClr val="547EBF"/>
          </p15:clr>
        </p15:guide>
        <p15:guide id="3" orient="horz" pos="3960">
          <p15:clr>
            <a:srgbClr val="547EBF"/>
          </p15:clr>
        </p15:guide>
        <p15:guide id="4" pos="192">
          <p15:clr>
            <a:srgbClr val="547EBF"/>
          </p15:clr>
        </p15:guide>
        <p15:guide id="5" pos="2880">
          <p15:clr>
            <a:srgbClr val="547EBF"/>
          </p15:clr>
        </p15:guide>
        <p15:guide id="6" orient="horz" pos="336">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x/org/867/IntranetContent/Footer/Documents/Brand%20Library/PPT%20Templates/Create%20and%20manage%20your%20presentation.pdf" TargetMode="External"/><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hyperlink" Target="http://dox/org/867/IntranetContent/Footer/Documents/Brand%20Library/PPT%20Templates/PowerPoint%20Tips.pdf" TargetMode="External"/><Relationship Id="rId4" Type="http://schemas.openxmlformats.org/officeDocument/2006/relationships/hyperlink" Target="http://dox/org/867/IntranetContent/Footer/Documents/Brand%20Library/PPT%20Templates/Converting%20existing%20slides%20to%20the%20new%20template.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theblock.bfm.com/investments/bii_blackrock_investment_institute/blackrock_200/default.asp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US" dirty="0" smtClean="0"/>
              <a:t>Android App Development</a:t>
            </a:r>
            <a:endParaRPr lang="en-US" dirty="0"/>
          </a:p>
        </p:txBody>
      </p:sp>
      <p:sp>
        <p:nvSpPr>
          <p:cNvPr id="3" name="Text Placeholder 2"/>
          <p:cNvSpPr>
            <a:spLocks noGrp="1"/>
          </p:cNvSpPr>
          <p:nvPr>
            <p:ph type="body" sz="quarter" idx="11"/>
          </p:nvPr>
        </p:nvSpPr>
        <p:spPr/>
        <p:txBody>
          <a:bodyPr/>
          <a:lstStyle/>
          <a:p>
            <a:r>
              <a:rPr lang="en-US" dirty="0" err="1" smtClean="0"/>
              <a:t>Parth</a:t>
            </a:r>
            <a:r>
              <a:rPr lang="en-US" dirty="0" smtClean="0"/>
              <a:t> Mahajan – Intern</a:t>
            </a:r>
          </a:p>
          <a:p>
            <a:r>
              <a:rPr lang="en-US" dirty="0" err="1" smtClean="0"/>
              <a:t>Rajbirinder</a:t>
            </a:r>
            <a:r>
              <a:rPr lang="en-US" dirty="0" smtClean="0"/>
              <a:t> </a:t>
            </a:r>
            <a:r>
              <a:rPr lang="en-US" dirty="0" err="1" smtClean="0"/>
              <a:t>singh</a:t>
            </a:r>
            <a:r>
              <a:rPr lang="en-US" dirty="0" smtClean="0"/>
              <a:t> – Intern</a:t>
            </a:r>
          </a:p>
          <a:p>
            <a:r>
              <a:rPr lang="en-US" dirty="0" smtClean="0"/>
              <a:t>Rashi Gupta</a:t>
            </a:r>
            <a:r>
              <a:rPr lang="en-US" dirty="0"/>
              <a:t> </a:t>
            </a:r>
            <a:r>
              <a:rPr lang="en-US" dirty="0" smtClean="0"/>
              <a:t>– Intern</a:t>
            </a:r>
          </a:p>
          <a:p>
            <a:r>
              <a:rPr lang="en-US" dirty="0" smtClean="0"/>
              <a:t>Taniya Saini - Intern</a:t>
            </a:r>
          </a:p>
        </p:txBody>
      </p:sp>
      <p:sp>
        <p:nvSpPr>
          <p:cNvPr id="5" name="Footer Placeholder 4"/>
          <p:cNvSpPr>
            <a:spLocks noGrp="1"/>
          </p:cNvSpPr>
          <p:nvPr>
            <p:ph type="ftr" sz="quarter" idx="10"/>
          </p:nvPr>
        </p:nvSpPr>
        <p:spPr/>
        <p:txBody>
          <a:bodyPr/>
          <a:lstStyle/>
          <a:p>
            <a:r>
              <a:rPr lang="en-US" smtClean="0"/>
              <a:t>For professional clients / qualified investors only</a:t>
            </a:r>
            <a:endParaRPr lang="en-US" dirty="0"/>
          </a:p>
        </p:txBody>
      </p:sp>
      <p:sp>
        <p:nvSpPr>
          <p:cNvPr id="4" name="Text Placeholder 3"/>
          <p:cNvSpPr>
            <a:spLocks noGrp="1"/>
          </p:cNvSpPr>
          <p:nvPr>
            <p:ph type="body" sz="quarter" idx="12"/>
          </p:nvPr>
        </p:nvSpPr>
        <p:spPr/>
        <p:txBody>
          <a:bodyPr/>
          <a:lstStyle/>
          <a:p>
            <a:r>
              <a:rPr lang="en-US" smtClean="0"/>
              <a:t>22 Feb 2018</a:t>
            </a:r>
            <a:endParaRPr lang="en-US" dirty="0"/>
          </a:p>
        </p:txBody>
      </p:sp>
      <p:sp>
        <p:nvSpPr>
          <p:cNvPr id="6" name="TextBox 5"/>
          <p:cNvSpPr txBox="1"/>
          <p:nvPr/>
        </p:nvSpPr>
        <p:spPr>
          <a:xfrm>
            <a:off x="312738" y="6356564"/>
            <a:ext cx="8483600" cy="415498"/>
          </a:xfrm>
          <a:prstGeom prst="rect">
            <a:avLst/>
          </a:prstGeom>
          <a:solidFill>
            <a:srgbClr val="E31B23"/>
          </a:solidFill>
        </p:spPr>
        <p:txBody>
          <a:bodyPr wrap="square" rtlCol="0">
            <a:spAutoFit/>
          </a:bodyPr>
          <a:lstStyle/>
          <a:p>
            <a:pPr>
              <a:buClr>
                <a:schemeClr val="tx2"/>
              </a:buClr>
            </a:pPr>
            <a:r>
              <a:rPr lang="en-US" sz="1050" dirty="0">
                <a:solidFill>
                  <a:schemeClr val="bg2"/>
                </a:solidFill>
              </a:rPr>
              <a:t>The footer has suggested text only. Footer text should specify your external audience (example: For professional clients / qualified investors only) or make clear the presentation is for internal use only. To edit footer text, select INSERT, then Header &amp; Footer. </a:t>
            </a:r>
          </a:p>
        </p:txBody>
      </p:sp>
    </p:spTree>
    <p:extLst>
      <p:ext uri="{BB962C8B-B14F-4D97-AF65-F5344CB8AC3E}">
        <p14:creationId xmlns:p14="http://schemas.microsoft.com/office/powerpoint/2010/main" val="126794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3"/>
            <p:extLst>
              <p:ext uri="{D42A27DB-BD31-4B8C-83A1-F6EECF244321}">
                <p14:modId xmlns:p14="http://schemas.microsoft.com/office/powerpoint/2010/main" val="2596347129"/>
              </p:ext>
            </p:extLst>
          </p:nvPr>
        </p:nvGraphicFramePr>
        <p:xfrm>
          <a:off x="733425" y="1895475"/>
          <a:ext cx="7662863" cy="41243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p:cNvSpPr>
            <a:spLocks noGrp="1"/>
          </p:cNvSpPr>
          <p:nvPr>
            <p:ph type="body" sz="quarter" idx="14"/>
          </p:nvPr>
        </p:nvSpPr>
        <p:spPr/>
        <p:txBody>
          <a:bodyPr/>
          <a:lstStyle/>
          <a:p>
            <a:r>
              <a:rPr lang="en-US" dirty="0"/>
              <a:t>Chart title, Arial 14pt</a:t>
            </a:r>
          </a:p>
        </p:txBody>
      </p:sp>
      <p:sp>
        <p:nvSpPr>
          <p:cNvPr id="5" name="Title 4"/>
          <p:cNvSpPr>
            <a:spLocks noGrp="1"/>
          </p:cNvSpPr>
          <p:nvPr>
            <p:ph type="title"/>
          </p:nvPr>
        </p:nvSpPr>
        <p:spPr>
          <a:xfrm>
            <a:off x="315162" y="149369"/>
            <a:ext cx="8493876" cy="603179"/>
          </a:xfrm>
        </p:spPr>
        <p:txBody>
          <a:bodyPr/>
          <a:lstStyle/>
          <a:p>
            <a:r>
              <a:rPr lang="en-US" dirty="0" smtClean="0"/>
              <a:t>Use clear lines charts with a limited number of series</a:t>
            </a:r>
            <a:endParaRPr lang="en-US" dirty="0"/>
          </a:p>
        </p:txBody>
      </p:sp>
      <p:sp>
        <p:nvSpPr>
          <p:cNvPr id="6" name="Footer Placeholder 5"/>
          <p:cNvSpPr>
            <a:spLocks noGrp="1"/>
          </p:cNvSpPr>
          <p:nvPr>
            <p:ph type="ftr" sz="quarter" idx="16"/>
          </p:nvPr>
        </p:nvSpPr>
        <p:spPr/>
        <p:txBody>
          <a:bodyPr/>
          <a:lstStyle/>
          <a:p>
            <a:r>
              <a:rPr lang="en-US" smtClean="0"/>
              <a:t>For professional clients / qualified investors only</a:t>
            </a:r>
            <a:endParaRPr lang="en-US" dirty="0"/>
          </a:p>
        </p:txBody>
      </p:sp>
      <p:sp>
        <p:nvSpPr>
          <p:cNvPr id="22" name="Content Placeholder 15"/>
          <p:cNvSpPr txBox="1">
            <a:spLocks/>
          </p:cNvSpPr>
          <p:nvPr/>
        </p:nvSpPr>
        <p:spPr>
          <a:xfrm>
            <a:off x="4200425" y="1092200"/>
            <a:ext cx="4596750" cy="1802245"/>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When to use: Comparing series over time and/or between variables</a:t>
            </a:r>
          </a:p>
          <a:p>
            <a:pPr lvl="1">
              <a:buClr>
                <a:schemeClr val="tx2"/>
              </a:buClr>
              <a:buFont typeface="Arial" panose="020B0604020202020204" pitchFamily="34" charset="0"/>
              <a:buChar char="•"/>
            </a:pPr>
            <a:r>
              <a:rPr lang="en-US" dirty="0"/>
              <a:t>Avoid </a:t>
            </a:r>
            <a:r>
              <a:rPr lang="en-US" dirty="0" smtClean="0"/>
              <a:t>overlapping/tangled lines </a:t>
            </a:r>
            <a:r>
              <a:rPr lang="en-US" dirty="0"/>
              <a:t>by limiting the number of series (lines) to four or fewer.</a:t>
            </a:r>
          </a:p>
          <a:p>
            <a:pPr lvl="1">
              <a:buClr>
                <a:schemeClr val="tx2"/>
              </a:buClr>
              <a:buFont typeface="Arial" panose="020B0604020202020204" pitchFamily="34" charset="0"/>
              <a:buChar char="•"/>
            </a:pPr>
            <a:r>
              <a:rPr lang="en-US" dirty="0"/>
              <a:t>Label series directly </a:t>
            </a:r>
            <a:r>
              <a:rPr lang="en-US" dirty="0" smtClean="0"/>
              <a:t>when possible. </a:t>
            </a:r>
            <a:r>
              <a:rPr lang="en-US" dirty="0"/>
              <a:t>If not, put a clear legend at the bottom.</a:t>
            </a:r>
          </a:p>
          <a:p>
            <a:pPr lvl="1">
              <a:buClr>
                <a:schemeClr val="tx2"/>
              </a:buClr>
              <a:buFont typeface="Arial" panose="020B0604020202020204" pitchFamily="34" charset="0"/>
              <a:buChar char="•"/>
            </a:pPr>
            <a:r>
              <a:rPr lang="en-US" dirty="0"/>
              <a:t>If </a:t>
            </a:r>
            <a:r>
              <a:rPr lang="en-US" dirty="0" smtClean="0"/>
              <a:t>using both </a:t>
            </a:r>
            <a:r>
              <a:rPr lang="en-US" dirty="0"/>
              <a:t>left and right axes, make sure to use clear labels to avoid confusion.</a:t>
            </a:r>
          </a:p>
        </p:txBody>
      </p:sp>
      <p:sp>
        <p:nvSpPr>
          <p:cNvPr id="28" name="Text Placeholder 16"/>
          <p:cNvSpPr txBox="1">
            <a:spLocks/>
          </p:cNvSpPr>
          <p:nvPr/>
        </p:nvSpPr>
        <p:spPr>
          <a:xfrm>
            <a:off x="315162" y="6198235"/>
            <a:ext cx="8494713" cy="122238"/>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0" dirty="0"/>
              <a:t>Insert source or footnote text here – 8pt regular</a:t>
            </a:r>
          </a:p>
        </p:txBody>
      </p:sp>
      <p:grpSp>
        <p:nvGrpSpPr>
          <p:cNvPr id="41" name="Group 40"/>
          <p:cNvGrpSpPr/>
          <p:nvPr/>
        </p:nvGrpSpPr>
        <p:grpSpPr>
          <a:xfrm>
            <a:off x="397320" y="1136127"/>
            <a:ext cx="8517187" cy="5214830"/>
            <a:chOff x="397320" y="1136127"/>
            <a:chExt cx="8517187" cy="5214830"/>
          </a:xfrm>
        </p:grpSpPr>
        <p:grpSp>
          <p:nvGrpSpPr>
            <p:cNvPr id="30" name="Group 29"/>
            <p:cNvGrpSpPr/>
            <p:nvPr/>
          </p:nvGrpSpPr>
          <p:grpSpPr>
            <a:xfrm>
              <a:off x="397320" y="1136127"/>
              <a:ext cx="8517187" cy="5214830"/>
              <a:chOff x="397320" y="1136127"/>
              <a:chExt cx="8517187" cy="5214830"/>
            </a:xfrm>
          </p:grpSpPr>
          <p:sp>
            <p:nvSpPr>
              <p:cNvPr id="9" name="TextBox 8"/>
              <p:cNvSpPr txBox="1"/>
              <p:nvPr/>
            </p:nvSpPr>
            <p:spPr>
              <a:xfrm>
                <a:off x="2566008" y="6135513"/>
                <a:ext cx="1969121" cy="215444"/>
              </a:xfrm>
              <a:prstGeom prst="rect">
                <a:avLst/>
              </a:prstGeom>
              <a:solidFill>
                <a:srgbClr val="0079C1"/>
              </a:solidFill>
            </p:spPr>
            <p:txBody>
              <a:bodyPr wrap="square" rtlCol="0">
                <a:spAutoFit/>
              </a:bodyPr>
              <a:lstStyle/>
              <a:p>
                <a:pPr>
                  <a:buClr>
                    <a:schemeClr val="tx2"/>
                  </a:buClr>
                </a:pPr>
                <a:r>
                  <a:rPr lang="en-US" sz="800" dirty="0">
                    <a:solidFill>
                      <a:schemeClr val="bg2"/>
                    </a:solidFill>
                  </a:rPr>
                  <a:t>SOURCES AND NOTES: ARIAL, 8PT</a:t>
                </a:r>
              </a:p>
            </p:txBody>
          </p:sp>
          <p:grpSp>
            <p:nvGrpSpPr>
              <p:cNvPr id="25" name="Group 24"/>
              <p:cNvGrpSpPr/>
              <p:nvPr/>
            </p:nvGrpSpPr>
            <p:grpSpPr>
              <a:xfrm>
                <a:off x="8037871" y="3090916"/>
                <a:ext cx="876636" cy="591186"/>
                <a:chOff x="8037871" y="3651354"/>
                <a:chExt cx="876636" cy="591186"/>
              </a:xfrm>
            </p:grpSpPr>
            <p:sp>
              <p:nvSpPr>
                <p:cNvPr id="8" name="TextBox 7"/>
                <p:cNvSpPr txBox="1"/>
                <p:nvPr/>
              </p:nvSpPr>
              <p:spPr>
                <a:xfrm>
                  <a:off x="8208000" y="3657765"/>
                  <a:ext cx="706507" cy="584775"/>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0.75pt </a:t>
                  </a:r>
                </a:p>
                <a:p>
                  <a:pPr algn="ctr">
                    <a:buClr>
                      <a:schemeClr val="tx2"/>
                    </a:buClr>
                  </a:pPr>
                  <a:r>
                    <a:rPr lang="en-US" sz="800" dirty="0">
                      <a:solidFill>
                        <a:schemeClr val="bg1"/>
                      </a:solidFill>
                    </a:rPr>
                    <a:t>R:134 G:134 B:134</a:t>
                  </a:r>
                </a:p>
              </p:txBody>
            </p:sp>
            <p:cxnSp>
              <p:nvCxnSpPr>
                <p:cNvPr id="10" name="Straight Arrow Connector 9"/>
                <p:cNvCxnSpPr/>
                <p:nvPr/>
              </p:nvCxnSpPr>
              <p:spPr>
                <a:xfrm>
                  <a:off x="8037871" y="3651354"/>
                  <a:ext cx="876636" cy="0"/>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97320" y="2788315"/>
                <a:ext cx="473365" cy="731173"/>
                <a:chOff x="360450" y="2788315"/>
                <a:chExt cx="473365" cy="731173"/>
              </a:xfrm>
            </p:grpSpPr>
            <p:sp>
              <p:nvSpPr>
                <p:cNvPr id="11" name="TextBox 10"/>
                <p:cNvSpPr txBox="1"/>
                <p:nvPr/>
              </p:nvSpPr>
              <p:spPr>
                <a:xfrm>
                  <a:off x="360450" y="2790895"/>
                  <a:ext cx="473365" cy="461665"/>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a:p>
                  <a:pPr algn="r">
                    <a:buClr>
                      <a:schemeClr val="tx2"/>
                    </a:buClr>
                  </a:pPr>
                  <a:r>
                    <a:rPr lang="en-US" sz="800" dirty="0">
                      <a:solidFill>
                        <a:schemeClr val="bg1"/>
                      </a:solidFill>
                    </a:rPr>
                    <a:t>bold</a:t>
                  </a:r>
                </a:p>
              </p:txBody>
            </p:sp>
            <p:cxnSp>
              <p:nvCxnSpPr>
                <p:cNvPr id="12" name="Straight Arrow Connector 11"/>
                <p:cNvCxnSpPr/>
                <p:nvPr/>
              </p:nvCxnSpPr>
              <p:spPr>
                <a:xfrm flipV="1">
                  <a:off x="833815" y="2788315"/>
                  <a:ext cx="0" cy="731173"/>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7362825" y="4330043"/>
                <a:ext cx="1551682" cy="215444"/>
                <a:chOff x="7362825" y="4330043"/>
                <a:chExt cx="1551682" cy="215444"/>
              </a:xfrm>
            </p:grpSpPr>
            <p:cxnSp>
              <p:nvCxnSpPr>
                <p:cNvPr id="13" name="Straight Arrow Connector 12"/>
                <p:cNvCxnSpPr/>
                <p:nvPr/>
              </p:nvCxnSpPr>
              <p:spPr>
                <a:xfrm>
                  <a:off x="7362825" y="4331933"/>
                  <a:ext cx="1483408" cy="0"/>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8000" y="4330043"/>
                  <a:ext cx="706507" cy="215444"/>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2.25 </a:t>
                  </a:r>
                  <a:r>
                    <a:rPr lang="en-US" sz="800" dirty="0" err="1">
                      <a:solidFill>
                        <a:schemeClr val="bg1"/>
                      </a:solidFill>
                    </a:rPr>
                    <a:t>pt</a:t>
                  </a:r>
                  <a:r>
                    <a:rPr lang="en-US" sz="800" dirty="0">
                      <a:solidFill>
                        <a:schemeClr val="bg1"/>
                      </a:solidFill>
                    </a:rPr>
                    <a:t> </a:t>
                  </a:r>
                </a:p>
              </p:txBody>
            </p:sp>
          </p:grpSp>
          <p:grpSp>
            <p:nvGrpSpPr>
              <p:cNvPr id="29" name="Group 28"/>
              <p:cNvGrpSpPr/>
              <p:nvPr/>
            </p:nvGrpSpPr>
            <p:grpSpPr>
              <a:xfrm>
                <a:off x="2269512" y="5315698"/>
                <a:ext cx="1469524" cy="745940"/>
                <a:chOff x="1185717" y="5284337"/>
                <a:chExt cx="1469524" cy="745940"/>
              </a:xfrm>
            </p:grpSpPr>
            <p:cxnSp>
              <p:nvCxnSpPr>
                <p:cNvPr id="15" name="Straight Arrow Connector 14"/>
                <p:cNvCxnSpPr/>
                <p:nvPr/>
              </p:nvCxnSpPr>
              <p:spPr>
                <a:xfrm>
                  <a:off x="2655241" y="5284337"/>
                  <a:ext cx="0" cy="733005"/>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5717" y="5568612"/>
                  <a:ext cx="1469524" cy="461665"/>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1.5PT</a:t>
                  </a:r>
                </a:p>
                <a:p>
                  <a:pPr algn="r">
                    <a:buClr>
                      <a:schemeClr val="tx2"/>
                    </a:buClr>
                  </a:pPr>
                  <a:r>
                    <a:rPr lang="en-US" sz="800" dirty="0">
                      <a:solidFill>
                        <a:schemeClr val="bg2"/>
                      </a:solidFill>
                    </a:rPr>
                    <a:t>R:134, G: 134, B:134</a:t>
                  </a:r>
                </a:p>
                <a:p>
                  <a:pPr algn="r">
                    <a:buClr>
                      <a:schemeClr val="tx2"/>
                    </a:buClr>
                  </a:pPr>
                  <a:r>
                    <a:rPr lang="en-US" sz="800" dirty="0">
                      <a:solidFill>
                        <a:schemeClr val="bg2"/>
                      </a:solidFill>
                    </a:rPr>
                    <a:t>TICK MARKS on line chart </a:t>
                  </a:r>
                </a:p>
              </p:txBody>
            </p:sp>
          </p:grpSp>
          <p:sp>
            <p:nvSpPr>
              <p:cNvPr id="17" name="TextBox 16"/>
              <p:cNvSpPr txBox="1"/>
              <p:nvPr/>
            </p:nvSpPr>
            <p:spPr>
              <a:xfrm>
                <a:off x="2550466" y="1136127"/>
                <a:ext cx="1032598" cy="21544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 14pt, bold</a:t>
                </a:r>
              </a:p>
            </p:txBody>
          </p:sp>
          <p:grpSp>
            <p:nvGrpSpPr>
              <p:cNvPr id="24" name="Group 23"/>
              <p:cNvGrpSpPr/>
              <p:nvPr/>
            </p:nvGrpSpPr>
            <p:grpSpPr>
              <a:xfrm>
                <a:off x="397320" y="4402861"/>
                <a:ext cx="846689" cy="338554"/>
                <a:chOff x="397320" y="4402861"/>
                <a:chExt cx="846689" cy="338554"/>
              </a:xfrm>
            </p:grpSpPr>
            <p:cxnSp>
              <p:nvCxnSpPr>
                <p:cNvPr id="18" name="Straight Arrow Connector 17"/>
                <p:cNvCxnSpPr/>
                <p:nvPr/>
              </p:nvCxnSpPr>
              <p:spPr>
                <a:xfrm flipH="1">
                  <a:off x="536618" y="4731729"/>
                  <a:ext cx="707391" cy="1"/>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320" y="4402861"/>
                  <a:ext cx="455572"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No Y axis</a:t>
                  </a:r>
                </a:p>
              </p:txBody>
            </p:sp>
          </p:grpSp>
        </p:grpSp>
        <p:cxnSp>
          <p:nvCxnSpPr>
            <p:cNvPr id="36" name="Straight Arrow Connector 35"/>
            <p:cNvCxnSpPr/>
            <p:nvPr/>
          </p:nvCxnSpPr>
          <p:spPr>
            <a:xfrm>
              <a:off x="8364852" y="5713385"/>
              <a:ext cx="549655" cy="0"/>
            </a:xfrm>
            <a:prstGeom prst="straightConnector1">
              <a:avLst/>
            </a:prstGeom>
            <a:ln>
              <a:solidFill>
                <a:schemeClr val="accent4"/>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441142" y="5543629"/>
              <a:ext cx="473365"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p:txBody>
        </p:sp>
        <p:sp>
          <p:nvSpPr>
            <p:cNvPr id="38" name="Right Bracket 37"/>
            <p:cNvSpPr/>
            <p:nvPr/>
          </p:nvSpPr>
          <p:spPr>
            <a:xfrm>
              <a:off x="8319133" y="5499055"/>
              <a:ext cx="45719" cy="427703"/>
            </a:xfrm>
            <a:prstGeom prst="rightBracket">
              <a:avLst>
                <a:gd name="adj" fmla="val 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Slide Number Placeholder 1"/>
          <p:cNvSpPr>
            <a:spLocks noGrp="1"/>
          </p:cNvSpPr>
          <p:nvPr>
            <p:ph type="sldNum" sz="quarter" idx="15"/>
          </p:nvPr>
        </p:nvSpPr>
        <p:spPr/>
        <p:txBody>
          <a:bodyPr/>
          <a:lstStyle/>
          <a:p>
            <a:fld id="{C0531ADF-2191-45C5-9D71-08764BF86A6F}" type="slidenum">
              <a:rPr lang="en-US" smtClean="0"/>
              <a:pPr/>
              <a:t>10</a:t>
            </a:fld>
            <a:endParaRPr lang="en-US"/>
          </a:p>
        </p:txBody>
      </p:sp>
    </p:spTree>
    <p:extLst>
      <p:ext uri="{BB962C8B-B14F-4D97-AF65-F5344CB8AC3E}">
        <p14:creationId xmlns:p14="http://schemas.microsoft.com/office/powerpoint/2010/main" val="265769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ontent Placeholder 30"/>
          <p:cNvGraphicFramePr>
            <a:graphicFrameLocks noGrp="1"/>
          </p:cNvGraphicFramePr>
          <p:nvPr>
            <p:ph sz="quarter" idx="13"/>
            <p:extLst>
              <p:ext uri="{D42A27DB-BD31-4B8C-83A1-F6EECF244321}">
                <p14:modId xmlns:p14="http://schemas.microsoft.com/office/powerpoint/2010/main" val="688252340"/>
              </p:ext>
            </p:extLst>
          </p:nvPr>
        </p:nvGraphicFramePr>
        <p:xfrm>
          <a:off x="733425" y="1895475"/>
          <a:ext cx="7662863" cy="4124325"/>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a:off x="2655241" y="1136127"/>
            <a:ext cx="1032598" cy="215444"/>
          </a:xfrm>
          <a:prstGeom prst="rect">
            <a:avLst/>
          </a:prstGeom>
          <a:solidFill>
            <a:schemeClr val="accent4"/>
          </a:solidFill>
        </p:spPr>
        <p:txBody>
          <a:bodyPr wrap="square" rtlCol="0">
            <a:spAutoFit/>
          </a:bodyPr>
          <a:lstStyle/>
          <a:p>
            <a:pPr algn="r">
              <a:buClr>
                <a:schemeClr val="tx2"/>
              </a:buClr>
            </a:pPr>
            <a:r>
              <a:rPr lang="en-US" sz="800" dirty="0">
                <a:solidFill>
                  <a:schemeClr val="bg1"/>
                </a:solidFill>
              </a:rPr>
              <a:t>Arial, 14pt, bold</a:t>
            </a:r>
          </a:p>
        </p:txBody>
      </p:sp>
      <p:sp>
        <p:nvSpPr>
          <p:cNvPr id="3" name="Text Placeholder 2"/>
          <p:cNvSpPr>
            <a:spLocks noGrp="1"/>
          </p:cNvSpPr>
          <p:nvPr>
            <p:ph type="body" sz="quarter" idx="14"/>
          </p:nvPr>
        </p:nvSpPr>
        <p:spPr/>
        <p:txBody>
          <a:bodyPr/>
          <a:lstStyle/>
          <a:p>
            <a:r>
              <a:rPr lang="en-US" dirty="0"/>
              <a:t>Chart title, Arial 14pt</a:t>
            </a:r>
          </a:p>
        </p:txBody>
      </p:sp>
      <p:sp>
        <p:nvSpPr>
          <p:cNvPr id="5" name="Title 4"/>
          <p:cNvSpPr>
            <a:spLocks noGrp="1"/>
          </p:cNvSpPr>
          <p:nvPr>
            <p:ph type="title"/>
          </p:nvPr>
        </p:nvSpPr>
        <p:spPr>
          <a:xfrm>
            <a:off x="315162" y="149369"/>
            <a:ext cx="8493876" cy="603179"/>
          </a:xfrm>
        </p:spPr>
        <p:txBody>
          <a:bodyPr/>
          <a:lstStyle/>
          <a:p>
            <a:r>
              <a:rPr lang="en-US" dirty="0" smtClean="0"/>
              <a:t>Use simple, uncomplicated bar charts </a:t>
            </a:r>
            <a:endParaRPr lang="en-US" dirty="0"/>
          </a:p>
        </p:txBody>
      </p:sp>
      <p:sp>
        <p:nvSpPr>
          <p:cNvPr id="6" name="Footer Placeholder 5"/>
          <p:cNvSpPr>
            <a:spLocks noGrp="1"/>
          </p:cNvSpPr>
          <p:nvPr>
            <p:ph type="ftr" sz="quarter" idx="16"/>
          </p:nvPr>
        </p:nvSpPr>
        <p:spPr/>
        <p:txBody>
          <a:bodyPr/>
          <a:lstStyle/>
          <a:p>
            <a:r>
              <a:rPr lang="en-US" smtClean="0"/>
              <a:t>For professional clients / qualified investors only</a:t>
            </a:r>
            <a:endParaRPr lang="en-US" dirty="0"/>
          </a:p>
        </p:txBody>
      </p:sp>
      <p:sp>
        <p:nvSpPr>
          <p:cNvPr id="22" name="Content Placeholder 15"/>
          <p:cNvSpPr txBox="1">
            <a:spLocks/>
          </p:cNvSpPr>
          <p:nvPr/>
        </p:nvSpPr>
        <p:spPr>
          <a:xfrm>
            <a:off x="4811644" y="1098348"/>
            <a:ext cx="3997394" cy="1292413"/>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When to use: Comparing magnitude (size) or a small number of time periods</a:t>
            </a:r>
          </a:p>
          <a:p>
            <a:pPr lvl="1">
              <a:buClr>
                <a:schemeClr val="tx2"/>
              </a:buClr>
              <a:buFont typeface="Arial" panose="020B0604020202020204" pitchFamily="34" charset="0"/>
              <a:buChar char="•"/>
            </a:pPr>
            <a:r>
              <a:rPr lang="en-US" dirty="0"/>
              <a:t>Always start the </a:t>
            </a:r>
            <a:r>
              <a:rPr lang="en-US" dirty="0" smtClean="0"/>
              <a:t>vertical axis </a:t>
            </a:r>
            <a:r>
              <a:rPr lang="en-US" dirty="0"/>
              <a:t>at zero.</a:t>
            </a:r>
          </a:p>
          <a:p>
            <a:pPr lvl="1">
              <a:buClr>
                <a:schemeClr val="tx2"/>
              </a:buClr>
              <a:buFont typeface="Arial" panose="020B0604020202020204" pitchFamily="34" charset="0"/>
              <a:buChar char="•"/>
            </a:pPr>
            <a:r>
              <a:rPr lang="en-US" dirty="0"/>
              <a:t>Avoid using columns for multiple series unless you have fewer than four.</a:t>
            </a:r>
          </a:p>
        </p:txBody>
      </p:sp>
      <p:sp>
        <p:nvSpPr>
          <p:cNvPr id="28" name="Text Placeholder 16"/>
          <p:cNvSpPr txBox="1">
            <a:spLocks/>
          </p:cNvSpPr>
          <p:nvPr/>
        </p:nvSpPr>
        <p:spPr>
          <a:xfrm>
            <a:off x="315162" y="6198235"/>
            <a:ext cx="8494713" cy="122238"/>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0" dirty="0"/>
              <a:t>Insert source or footnote text here – 8pt regular</a:t>
            </a:r>
          </a:p>
        </p:txBody>
      </p:sp>
      <p:sp>
        <p:nvSpPr>
          <p:cNvPr id="9" name="TextBox 8"/>
          <p:cNvSpPr txBox="1"/>
          <p:nvPr/>
        </p:nvSpPr>
        <p:spPr>
          <a:xfrm>
            <a:off x="2566008" y="6135513"/>
            <a:ext cx="1969121" cy="215444"/>
          </a:xfrm>
          <a:prstGeom prst="rect">
            <a:avLst/>
          </a:prstGeom>
          <a:solidFill>
            <a:srgbClr val="0079C1"/>
          </a:solidFill>
        </p:spPr>
        <p:txBody>
          <a:bodyPr wrap="square" rtlCol="0">
            <a:spAutoFit/>
          </a:bodyPr>
          <a:lstStyle/>
          <a:p>
            <a:pPr>
              <a:buClr>
                <a:schemeClr val="tx2"/>
              </a:buClr>
            </a:pPr>
            <a:r>
              <a:rPr lang="en-US" sz="800" dirty="0">
                <a:solidFill>
                  <a:schemeClr val="bg2"/>
                </a:solidFill>
              </a:rPr>
              <a:t>SOURCES AND NOTES: ARIAL, 8PT</a:t>
            </a:r>
          </a:p>
        </p:txBody>
      </p:sp>
      <p:sp>
        <p:nvSpPr>
          <p:cNvPr id="8" name="TextBox 7"/>
          <p:cNvSpPr txBox="1"/>
          <p:nvPr/>
        </p:nvSpPr>
        <p:spPr>
          <a:xfrm>
            <a:off x="8208000" y="2873286"/>
            <a:ext cx="706507" cy="584775"/>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0.75pt </a:t>
            </a:r>
          </a:p>
          <a:p>
            <a:pPr algn="ctr">
              <a:buClr>
                <a:schemeClr val="tx2"/>
              </a:buClr>
            </a:pPr>
            <a:r>
              <a:rPr lang="en-US" sz="800" dirty="0">
                <a:solidFill>
                  <a:schemeClr val="bg1"/>
                </a:solidFill>
              </a:rPr>
              <a:t>R:134 G:134 B:134</a:t>
            </a:r>
          </a:p>
        </p:txBody>
      </p:sp>
      <p:cxnSp>
        <p:nvCxnSpPr>
          <p:cNvPr id="10" name="Straight Arrow Connector 9"/>
          <p:cNvCxnSpPr/>
          <p:nvPr/>
        </p:nvCxnSpPr>
        <p:spPr>
          <a:xfrm>
            <a:off x="8037871" y="2867480"/>
            <a:ext cx="876636" cy="0"/>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7320" y="2790895"/>
            <a:ext cx="473365" cy="461665"/>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a:p>
            <a:pPr algn="r">
              <a:buClr>
                <a:schemeClr val="tx2"/>
              </a:buClr>
            </a:pPr>
            <a:r>
              <a:rPr lang="en-US" sz="800" dirty="0">
                <a:solidFill>
                  <a:schemeClr val="bg1"/>
                </a:solidFill>
              </a:rPr>
              <a:t>bold</a:t>
            </a:r>
          </a:p>
        </p:txBody>
      </p:sp>
      <p:cxnSp>
        <p:nvCxnSpPr>
          <p:cNvPr id="12" name="Straight Arrow Connector 11"/>
          <p:cNvCxnSpPr/>
          <p:nvPr/>
        </p:nvCxnSpPr>
        <p:spPr>
          <a:xfrm flipV="1">
            <a:off x="870685" y="2788315"/>
            <a:ext cx="0" cy="731173"/>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79045" y="5358943"/>
            <a:ext cx="0" cy="733005"/>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66008" y="5643218"/>
            <a:ext cx="1613037" cy="461665"/>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1.5PT</a:t>
            </a:r>
          </a:p>
          <a:p>
            <a:pPr algn="r">
              <a:buClr>
                <a:schemeClr val="tx2"/>
              </a:buClr>
            </a:pPr>
            <a:r>
              <a:rPr lang="en-US" sz="800" dirty="0">
                <a:solidFill>
                  <a:schemeClr val="bg2"/>
                </a:solidFill>
              </a:rPr>
              <a:t>R:134, G: 134, B:134</a:t>
            </a:r>
          </a:p>
          <a:p>
            <a:pPr algn="r">
              <a:buClr>
                <a:schemeClr val="tx2"/>
              </a:buClr>
            </a:pPr>
            <a:r>
              <a:rPr lang="en-US" sz="800" dirty="0">
                <a:solidFill>
                  <a:schemeClr val="bg2"/>
                </a:solidFill>
              </a:rPr>
              <a:t>NO TICK MARKS on bar chart </a:t>
            </a:r>
          </a:p>
        </p:txBody>
      </p:sp>
      <p:cxnSp>
        <p:nvCxnSpPr>
          <p:cNvPr id="18" name="Straight Arrow Connector 17"/>
          <p:cNvCxnSpPr/>
          <p:nvPr/>
        </p:nvCxnSpPr>
        <p:spPr>
          <a:xfrm flipH="1">
            <a:off x="673611" y="4728146"/>
            <a:ext cx="707391" cy="1"/>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6929" y="4402861"/>
            <a:ext cx="552956"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No Y axis</a:t>
            </a:r>
          </a:p>
        </p:txBody>
      </p:sp>
      <p:sp>
        <p:nvSpPr>
          <p:cNvPr id="26" name="TextBox 25"/>
          <p:cNvSpPr txBox="1"/>
          <p:nvPr/>
        </p:nvSpPr>
        <p:spPr>
          <a:xfrm>
            <a:off x="2556608" y="1136127"/>
            <a:ext cx="1032598" cy="21544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 14pt, bold</a:t>
            </a:r>
          </a:p>
        </p:txBody>
      </p:sp>
      <p:cxnSp>
        <p:nvCxnSpPr>
          <p:cNvPr id="32" name="Straight Arrow Connector 31"/>
          <p:cNvCxnSpPr/>
          <p:nvPr/>
        </p:nvCxnSpPr>
        <p:spPr>
          <a:xfrm>
            <a:off x="8288594" y="5649111"/>
            <a:ext cx="595374" cy="0"/>
          </a:xfrm>
          <a:prstGeom prst="straightConnector1">
            <a:avLst/>
          </a:prstGeom>
          <a:ln>
            <a:solidFill>
              <a:srgbClr val="0079C1"/>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10603" y="5473941"/>
            <a:ext cx="473365"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p:txBody>
      </p:sp>
      <p:sp>
        <p:nvSpPr>
          <p:cNvPr id="7" name="Right Bracket 6"/>
          <p:cNvSpPr/>
          <p:nvPr/>
        </p:nvSpPr>
        <p:spPr>
          <a:xfrm>
            <a:off x="8242874" y="5434781"/>
            <a:ext cx="45719" cy="427703"/>
          </a:xfrm>
          <a:prstGeom prst="rightBracket">
            <a:avLst>
              <a:gd name="adj" fmla="val 0"/>
            </a:avLst>
          </a:prstGeom>
          <a:ln>
            <a:solidFill>
              <a:srgbClr val="0079C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Slide Number Placeholder 1"/>
          <p:cNvSpPr>
            <a:spLocks noGrp="1"/>
          </p:cNvSpPr>
          <p:nvPr>
            <p:ph type="sldNum" sz="quarter" idx="15"/>
          </p:nvPr>
        </p:nvSpPr>
        <p:spPr/>
        <p:txBody>
          <a:bodyPr/>
          <a:lstStyle/>
          <a:p>
            <a:fld id="{C0531ADF-2191-45C5-9D71-08764BF86A6F}" type="slidenum">
              <a:rPr lang="en-US" smtClean="0"/>
              <a:pPr/>
              <a:t>11</a:t>
            </a:fld>
            <a:endParaRPr lang="en-US"/>
          </a:p>
        </p:txBody>
      </p:sp>
    </p:spTree>
    <p:extLst>
      <p:ext uri="{BB962C8B-B14F-4D97-AF65-F5344CB8AC3E}">
        <p14:creationId xmlns:p14="http://schemas.microsoft.com/office/powerpoint/2010/main" val="152442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5"/>
          </p:nvPr>
        </p:nvSpPr>
        <p:spPr/>
        <p:txBody>
          <a:bodyPr/>
          <a:lstStyle/>
          <a:p>
            <a:r>
              <a:rPr lang="en-US" smtClean="0"/>
              <a:t>For professional clients / qualified investors only</a:t>
            </a:r>
            <a:endParaRPr lang="en-US" dirty="0"/>
          </a:p>
        </p:txBody>
      </p:sp>
      <p:sp>
        <p:nvSpPr>
          <p:cNvPr id="43" name="Text Placeholder 42"/>
          <p:cNvSpPr>
            <a:spLocks noGrp="1"/>
          </p:cNvSpPr>
          <p:nvPr>
            <p:ph type="body" sz="quarter" idx="17"/>
          </p:nvPr>
        </p:nvSpPr>
        <p:spPr/>
        <p:txBody>
          <a:bodyPr/>
          <a:lstStyle/>
          <a:p>
            <a:r>
              <a:rPr lang="en-US"/>
              <a:t>Insert source or footnote text here – 8 pt regular</a:t>
            </a:r>
            <a:endParaRPr lang="en-US" dirty="0"/>
          </a:p>
        </p:txBody>
      </p:sp>
      <p:graphicFrame>
        <p:nvGraphicFramePr>
          <p:cNvPr id="36" name="Content Placeholder 35"/>
          <p:cNvGraphicFramePr>
            <a:graphicFrameLocks noGrp="1"/>
          </p:cNvGraphicFramePr>
          <p:nvPr>
            <p:ph sz="quarter" idx="16"/>
            <p:extLst>
              <p:ext uri="{D42A27DB-BD31-4B8C-83A1-F6EECF244321}">
                <p14:modId xmlns:p14="http://schemas.microsoft.com/office/powerpoint/2010/main" val="312431720"/>
              </p:ext>
            </p:extLst>
          </p:nvPr>
        </p:nvGraphicFramePr>
        <p:xfrm>
          <a:off x="4741863" y="1547813"/>
          <a:ext cx="4067175" cy="4471987"/>
        </p:xfrm>
        <a:graphic>
          <a:graphicData uri="http://schemas.openxmlformats.org/drawingml/2006/chart">
            <c:chart xmlns:c="http://schemas.openxmlformats.org/drawingml/2006/chart" xmlns:r="http://schemas.openxmlformats.org/officeDocument/2006/relationships" r:id="rId2"/>
          </a:graphicData>
        </a:graphic>
      </p:graphicFrame>
      <p:sp>
        <p:nvSpPr>
          <p:cNvPr id="44" name="Text Placeholder 43"/>
          <p:cNvSpPr>
            <a:spLocks noGrp="1"/>
          </p:cNvSpPr>
          <p:nvPr>
            <p:ph type="body" sz="quarter" idx="33"/>
          </p:nvPr>
        </p:nvSpPr>
        <p:spPr/>
        <p:txBody>
          <a:bodyPr/>
          <a:lstStyle/>
          <a:p>
            <a:r>
              <a:rPr lang="en-US" dirty="0"/>
              <a:t>Chart title, Arial 12pt</a:t>
            </a:r>
          </a:p>
        </p:txBody>
      </p:sp>
      <p:sp>
        <p:nvSpPr>
          <p:cNvPr id="3" name="Text Placeholder 2"/>
          <p:cNvSpPr>
            <a:spLocks noGrp="1"/>
          </p:cNvSpPr>
          <p:nvPr>
            <p:ph type="body" sz="quarter" idx="12"/>
          </p:nvPr>
        </p:nvSpPr>
        <p:spPr/>
        <p:txBody>
          <a:bodyPr/>
          <a:lstStyle/>
          <a:p>
            <a:r>
              <a:rPr lang="en-US" dirty="0"/>
              <a:t>Insert source or footnote text here – 8pt regular</a:t>
            </a:r>
          </a:p>
        </p:txBody>
      </p:sp>
      <p:graphicFrame>
        <p:nvGraphicFramePr>
          <p:cNvPr id="35" name="Content Placeholder 34"/>
          <p:cNvGraphicFramePr>
            <a:graphicFrameLocks noGrp="1"/>
          </p:cNvGraphicFramePr>
          <p:nvPr>
            <p:ph sz="quarter" idx="15"/>
            <p:extLst>
              <p:ext uri="{D42A27DB-BD31-4B8C-83A1-F6EECF244321}">
                <p14:modId xmlns:p14="http://schemas.microsoft.com/office/powerpoint/2010/main" val="2591278179"/>
              </p:ext>
            </p:extLst>
          </p:nvPr>
        </p:nvGraphicFramePr>
        <p:xfrm>
          <a:off x="315913" y="1547813"/>
          <a:ext cx="4071937" cy="4462462"/>
        </p:xfrm>
        <a:graphic>
          <a:graphicData uri="http://schemas.openxmlformats.org/drawingml/2006/chart">
            <c:chart xmlns:c="http://schemas.openxmlformats.org/drawingml/2006/chart" xmlns:r="http://schemas.openxmlformats.org/officeDocument/2006/relationships" r:id="rId3"/>
          </a:graphicData>
        </a:graphic>
      </p:graphicFrame>
      <p:sp>
        <p:nvSpPr>
          <p:cNvPr id="45" name="Text Placeholder 44"/>
          <p:cNvSpPr>
            <a:spLocks noGrp="1"/>
          </p:cNvSpPr>
          <p:nvPr>
            <p:ph type="body" sz="quarter" idx="36"/>
          </p:nvPr>
        </p:nvSpPr>
        <p:spPr/>
        <p:txBody>
          <a:bodyPr/>
          <a:lstStyle/>
          <a:p>
            <a:r>
              <a:rPr lang="en-US" dirty="0"/>
              <a:t>Chart title, Arial 12pt</a:t>
            </a:r>
          </a:p>
        </p:txBody>
      </p:sp>
      <p:sp>
        <p:nvSpPr>
          <p:cNvPr id="5" name="Title 4"/>
          <p:cNvSpPr>
            <a:spLocks noGrp="1"/>
          </p:cNvSpPr>
          <p:nvPr>
            <p:ph type="title"/>
          </p:nvPr>
        </p:nvSpPr>
        <p:spPr>
          <a:xfrm>
            <a:off x="315162" y="149369"/>
            <a:ext cx="8493876" cy="603179"/>
          </a:xfrm>
        </p:spPr>
        <p:txBody>
          <a:bodyPr/>
          <a:lstStyle/>
          <a:p>
            <a:r>
              <a:rPr lang="en-US" dirty="0" smtClean="0"/>
              <a:t>Always choose the chart type that is easiest to read</a:t>
            </a:r>
            <a:endParaRPr lang="en-US" dirty="0"/>
          </a:p>
        </p:txBody>
      </p:sp>
      <p:sp>
        <p:nvSpPr>
          <p:cNvPr id="17" name="TextBox 16"/>
          <p:cNvSpPr txBox="1"/>
          <p:nvPr/>
        </p:nvSpPr>
        <p:spPr>
          <a:xfrm>
            <a:off x="2655241" y="1136127"/>
            <a:ext cx="1032598" cy="215444"/>
          </a:xfrm>
          <a:prstGeom prst="rect">
            <a:avLst/>
          </a:prstGeom>
          <a:solidFill>
            <a:schemeClr val="accent4"/>
          </a:solidFill>
        </p:spPr>
        <p:txBody>
          <a:bodyPr wrap="square" rtlCol="0">
            <a:spAutoFit/>
          </a:bodyPr>
          <a:lstStyle/>
          <a:p>
            <a:pPr algn="r">
              <a:buClr>
                <a:schemeClr val="tx2"/>
              </a:buClr>
            </a:pPr>
            <a:r>
              <a:rPr lang="en-US" sz="800" dirty="0">
                <a:solidFill>
                  <a:schemeClr val="bg1"/>
                </a:solidFill>
              </a:rPr>
              <a:t>Arial, 14pt, bold</a:t>
            </a:r>
          </a:p>
        </p:txBody>
      </p:sp>
      <p:sp>
        <p:nvSpPr>
          <p:cNvPr id="26" name="TextBox 25"/>
          <p:cNvSpPr txBox="1"/>
          <p:nvPr/>
        </p:nvSpPr>
        <p:spPr>
          <a:xfrm>
            <a:off x="2556608" y="1136127"/>
            <a:ext cx="1032598" cy="215444"/>
          </a:xfrm>
          <a:prstGeom prst="rect">
            <a:avLst/>
          </a:prstGeom>
          <a:solidFill>
            <a:schemeClr val="accent4"/>
          </a:solidFill>
        </p:spPr>
        <p:txBody>
          <a:bodyPr wrap="square" rtlCol="0">
            <a:spAutoFit/>
          </a:bodyPr>
          <a:lstStyle/>
          <a:p>
            <a:pPr algn="r">
              <a:buClr>
                <a:schemeClr val="tx2"/>
              </a:buClr>
            </a:pPr>
            <a:r>
              <a:rPr lang="en-US" sz="800" dirty="0">
                <a:solidFill>
                  <a:schemeClr val="bg1"/>
                </a:solidFill>
              </a:rPr>
              <a:t>Arial, 12pt, bold</a:t>
            </a:r>
          </a:p>
        </p:txBody>
      </p:sp>
      <p:sp>
        <p:nvSpPr>
          <p:cNvPr id="9" name="TextBox 8"/>
          <p:cNvSpPr txBox="1"/>
          <p:nvPr/>
        </p:nvSpPr>
        <p:spPr>
          <a:xfrm>
            <a:off x="2655241" y="6135513"/>
            <a:ext cx="1969121" cy="215444"/>
          </a:xfrm>
          <a:prstGeom prst="rect">
            <a:avLst/>
          </a:prstGeom>
          <a:solidFill>
            <a:srgbClr val="0079C1"/>
          </a:solidFill>
        </p:spPr>
        <p:txBody>
          <a:bodyPr wrap="square" rtlCol="0">
            <a:spAutoFit/>
          </a:bodyPr>
          <a:lstStyle/>
          <a:p>
            <a:pPr>
              <a:buClr>
                <a:schemeClr val="tx2"/>
              </a:buClr>
            </a:pPr>
            <a:r>
              <a:rPr lang="en-US" sz="800" dirty="0">
                <a:solidFill>
                  <a:schemeClr val="bg2"/>
                </a:solidFill>
              </a:rPr>
              <a:t>SOURCES AND NOTES: ARIAL, 8PT</a:t>
            </a:r>
          </a:p>
        </p:txBody>
      </p:sp>
      <p:sp>
        <p:nvSpPr>
          <p:cNvPr id="8" name="TextBox 7"/>
          <p:cNvSpPr txBox="1"/>
          <p:nvPr/>
        </p:nvSpPr>
        <p:spPr>
          <a:xfrm>
            <a:off x="6793048" y="5023074"/>
            <a:ext cx="706507" cy="584775"/>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1.5pt </a:t>
            </a:r>
          </a:p>
          <a:p>
            <a:pPr algn="ctr">
              <a:buClr>
                <a:schemeClr val="tx2"/>
              </a:buClr>
            </a:pPr>
            <a:r>
              <a:rPr lang="en-US" sz="800" dirty="0">
                <a:solidFill>
                  <a:schemeClr val="bg1"/>
                </a:solidFill>
              </a:rPr>
              <a:t>R:134 G:134 B:134</a:t>
            </a:r>
          </a:p>
        </p:txBody>
      </p:sp>
      <p:cxnSp>
        <p:nvCxnSpPr>
          <p:cNvPr id="32" name="Straight Arrow Connector 31"/>
          <p:cNvCxnSpPr/>
          <p:nvPr/>
        </p:nvCxnSpPr>
        <p:spPr>
          <a:xfrm>
            <a:off x="5603748" y="5604058"/>
            <a:ext cx="1895807" cy="0"/>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759298" y="5258402"/>
            <a:ext cx="473365" cy="661050"/>
            <a:chOff x="3871208" y="1223659"/>
            <a:chExt cx="473365" cy="661050"/>
          </a:xfrm>
        </p:grpSpPr>
        <p:cxnSp>
          <p:nvCxnSpPr>
            <p:cNvPr id="10" name="Straight Arrow Connector 9"/>
            <p:cNvCxnSpPr>
              <a:stCxn id="7" idx="2"/>
              <a:endCxn id="20" idx="0"/>
            </p:cNvCxnSpPr>
            <p:nvPr/>
          </p:nvCxnSpPr>
          <p:spPr>
            <a:xfrm>
              <a:off x="4107890" y="1269378"/>
              <a:ext cx="1" cy="276777"/>
            </a:xfrm>
            <a:prstGeom prst="straightConnector1">
              <a:avLst/>
            </a:prstGeom>
            <a:ln>
              <a:solidFill>
                <a:srgbClr val="0079C1"/>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71208" y="1546155"/>
              <a:ext cx="473365" cy="338554"/>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Arial</a:t>
              </a:r>
            </a:p>
            <a:p>
              <a:pPr algn="ctr">
                <a:buClr>
                  <a:schemeClr val="tx2"/>
                </a:buClr>
              </a:pPr>
              <a:r>
                <a:rPr lang="en-US" sz="800" dirty="0">
                  <a:solidFill>
                    <a:schemeClr val="bg1"/>
                  </a:solidFill>
                </a:rPr>
                <a:t>11pt</a:t>
              </a:r>
            </a:p>
          </p:txBody>
        </p:sp>
        <p:sp>
          <p:nvSpPr>
            <p:cNvPr id="7" name="Right Bracket 6"/>
            <p:cNvSpPr/>
            <p:nvPr/>
          </p:nvSpPr>
          <p:spPr>
            <a:xfrm rot="5400000">
              <a:off x="4085031" y="1032667"/>
              <a:ext cx="45719" cy="427703"/>
            </a:xfrm>
            <a:prstGeom prst="rightBracket">
              <a:avLst>
                <a:gd name="adj" fmla="val 0"/>
              </a:avLst>
            </a:prstGeom>
            <a:ln>
              <a:solidFill>
                <a:srgbClr val="0079C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2" name="Content Placeholder 15"/>
          <p:cNvSpPr txBox="1">
            <a:spLocks/>
          </p:cNvSpPr>
          <p:nvPr/>
        </p:nvSpPr>
        <p:spPr>
          <a:xfrm>
            <a:off x="1981200" y="1093125"/>
            <a:ext cx="2384888" cy="2135849"/>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When to use: Rarely. </a:t>
            </a:r>
          </a:p>
          <a:p>
            <a:pPr lvl="1">
              <a:buClr>
                <a:schemeClr val="tx2"/>
              </a:buClr>
              <a:buFont typeface="Arial" panose="020B0604020202020204" pitchFamily="34" charset="0"/>
              <a:buChar char="•"/>
            </a:pPr>
            <a:r>
              <a:rPr lang="en-US" dirty="0"/>
              <a:t>If you </a:t>
            </a:r>
            <a:r>
              <a:rPr lang="en-US" dirty="0" smtClean="0"/>
              <a:t>must use a </a:t>
            </a:r>
            <a:r>
              <a:rPr lang="en-US" dirty="0"/>
              <a:t>pie chart, </a:t>
            </a:r>
            <a:r>
              <a:rPr lang="en-US" dirty="0" smtClean="0"/>
              <a:t>use five </a:t>
            </a:r>
            <a:r>
              <a:rPr lang="en-US" dirty="0"/>
              <a:t>categories or fewer  for clarity (see left chart).</a:t>
            </a:r>
          </a:p>
          <a:p>
            <a:pPr lvl="1">
              <a:buClr>
                <a:schemeClr val="tx2"/>
              </a:buClr>
              <a:buFont typeface="Arial" panose="020B0604020202020204" pitchFamily="34" charset="0"/>
              <a:buChar char="•"/>
            </a:pPr>
            <a:r>
              <a:rPr lang="en-US" dirty="0"/>
              <a:t>Go from big to small clockwise, ending on a sum of smaller categories into an “other” bucket. </a:t>
            </a:r>
          </a:p>
          <a:p>
            <a:pPr lvl="1">
              <a:buClr>
                <a:schemeClr val="tx2"/>
              </a:buClr>
              <a:buFont typeface="Arial" panose="020B0604020202020204" pitchFamily="34" charset="0"/>
              <a:buChar char="•"/>
            </a:pPr>
            <a:r>
              <a:rPr lang="en-US" dirty="0"/>
              <a:t>Make sure everything adds up to 100.</a:t>
            </a:r>
          </a:p>
        </p:txBody>
      </p:sp>
      <p:sp>
        <p:nvSpPr>
          <p:cNvPr id="63" name="Content Placeholder 15"/>
          <p:cNvSpPr txBox="1">
            <a:spLocks/>
          </p:cNvSpPr>
          <p:nvPr/>
        </p:nvSpPr>
        <p:spPr>
          <a:xfrm>
            <a:off x="6713035" y="1094679"/>
            <a:ext cx="2083528" cy="823332"/>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solidFill>
                  <a:schemeClr val="accent3"/>
                </a:solidFill>
              </a:rPr>
              <a:t>A horizontal bar chart is easier to read and often a better fit</a:t>
            </a:r>
          </a:p>
        </p:txBody>
      </p:sp>
      <p:sp>
        <p:nvSpPr>
          <p:cNvPr id="2" name="Slide Number Placeholder 1"/>
          <p:cNvSpPr>
            <a:spLocks noGrp="1"/>
          </p:cNvSpPr>
          <p:nvPr>
            <p:ph type="sldNum" sz="quarter" idx="34"/>
          </p:nvPr>
        </p:nvSpPr>
        <p:spPr/>
        <p:txBody>
          <a:bodyPr/>
          <a:lstStyle/>
          <a:p>
            <a:fld id="{C0531ADF-2191-45C5-9D71-08764BF86A6F}" type="slidenum">
              <a:rPr lang="en-US" smtClean="0"/>
              <a:pPr/>
              <a:t>12</a:t>
            </a:fld>
            <a:endParaRPr lang="en-US"/>
          </a:p>
        </p:txBody>
      </p:sp>
    </p:spTree>
    <p:extLst>
      <p:ext uri="{BB962C8B-B14F-4D97-AF65-F5344CB8AC3E}">
        <p14:creationId xmlns:p14="http://schemas.microsoft.com/office/powerpoint/2010/main" val="147071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8"/>
          <p:cNvGraphicFramePr>
            <a:graphicFrameLocks/>
          </p:cNvGraphicFramePr>
          <p:nvPr>
            <p:extLst>
              <p:ext uri="{D42A27DB-BD31-4B8C-83A1-F6EECF244321}">
                <p14:modId xmlns:p14="http://schemas.microsoft.com/office/powerpoint/2010/main" val="698454247"/>
              </p:ext>
            </p:extLst>
          </p:nvPr>
        </p:nvGraphicFramePr>
        <p:xfrm>
          <a:off x="733427" y="1900384"/>
          <a:ext cx="7654922" cy="3129984"/>
        </p:xfrm>
        <a:graphic>
          <a:graphicData uri="http://schemas.openxmlformats.org/drawingml/2006/table">
            <a:tbl>
              <a:tblPr firstRow="1" bandRow="1"/>
              <a:tblGrid>
                <a:gridCol w="2316945">
                  <a:extLst>
                    <a:ext uri="{9D8B030D-6E8A-4147-A177-3AD203B41FA5}">
                      <a16:colId xmlns:a16="http://schemas.microsoft.com/office/drawing/2014/main" xmlns="" val="20000"/>
                    </a:ext>
                  </a:extLst>
                </a:gridCol>
                <a:gridCol w="1370073">
                  <a:extLst>
                    <a:ext uri="{9D8B030D-6E8A-4147-A177-3AD203B41FA5}">
                      <a16:colId xmlns:a16="http://schemas.microsoft.com/office/drawing/2014/main" xmlns="" val="20001"/>
                    </a:ext>
                  </a:extLst>
                </a:gridCol>
                <a:gridCol w="1213903">
                  <a:extLst>
                    <a:ext uri="{9D8B030D-6E8A-4147-A177-3AD203B41FA5}">
                      <a16:colId xmlns:a16="http://schemas.microsoft.com/office/drawing/2014/main" xmlns="" val="20002"/>
                    </a:ext>
                  </a:extLst>
                </a:gridCol>
                <a:gridCol w="1420226">
                  <a:extLst>
                    <a:ext uri="{9D8B030D-6E8A-4147-A177-3AD203B41FA5}">
                      <a16:colId xmlns:a16="http://schemas.microsoft.com/office/drawing/2014/main" xmlns="" val="20003"/>
                    </a:ext>
                  </a:extLst>
                </a:gridCol>
                <a:gridCol w="1333775">
                  <a:extLst>
                    <a:ext uri="{9D8B030D-6E8A-4147-A177-3AD203B41FA5}">
                      <a16:colId xmlns:a16="http://schemas.microsoft.com/office/drawing/2014/main" xmlns="" val="20004"/>
                    </a:ext>
                  </a:extLst>
                </a:gridCol>
              </a:tblGrid>
              <a:tr h="347776">
                <a:tc>
                  <a:txBody>
                    <a:bodyPr/>
                    <a:lstStyle/>
                    <a:p>
                      <a:endParaRPr lang="en-US" sz="1100" b="1" dirty="0">
                        <a:solidFill>
                          <a:schemeClr val="bg1"/>
                        </a:solidFill>
                        <a:latin typeface="+mn-lt"/>
                      </a:endParaRPr>
                    </a:p>
                  </a:txBody>
                  <a:tcPr marL="91459" marR="91459"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3175" cap="flat" cmpd="sng" algn="ctr">
                      <a:solidFill>
                        <a:srgbClr val="EFE9E5"/>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7F7F7F"/>
                    </a:solidFill>
                  </a:tcPr>
                </a:tc>
                <a:tc gridSpan="2">
                  <a:txBody>
                    <a:bodyPr/>
                    <a:lstStyle/>
                    <a:p>
                      <a:pPr algn="ctr"/>
                      <a:r>
                        <a:rPr lang="en-US" sz="1100" b="1" dirty="0">
                          <a:solidFill>
                            <a:schemeClr val="bg1"/>
                          </a:solidFill>
                          <a:latin typeface="+mn-lt"/>
                        </a:rPr>
                        <a:t>Performance</a:t>
                      </a:r>
                    </a:p>
                  </a:txBody>
                  <a:tcPr marL="91459" marR="91459"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3175" cap="flat" cmpd="sng" algn="ctr">
                      <a:solidFill>
                        <a:srgbClr val="EFE9E5"/>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endParaRPr lang="en-US" sz="800" dirty="0">
                        <a:latin typeface="+mn-lt"/>
                      </a:endParaRPr>
                    </a:p>
                  </a:txBody>
                  <a:tcPr>
                    <a:solidFill>
                      <a:schemeClr val="accent2"/>
                    </a:solidFill>
                  </a:tcPr>
                </a:tc>
                <a:tc gridSpan="2">
                  <a:txBody>
                    <a:bodyPr/>
                    <a:lstStyle/>
                    <a:p>
                      <a:pPr algn="ctr"/>
                      <a:r>
                        <a:rPr lang="en-US" sz="1100" b="1" dirty="0">
                          <a:solidFill>
                            <a:schemeClr val="bg1"/>
                          </a:solidFill>
                          <a:latin typeface="+mn-lt"/>
                        </a:rPr>
                        <a:t>Valuation</a:t>
                      </a:r>
                    </a:p>
                  </a:txBody>
                  <a:tcPr marL="91459" marR="91459"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EFE9E5"/>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endParaRPr lang="en-US" sz="800" dirty="0">
                        <a:latin typeface="+mn-lt"/>
                      </a:endParaRPr>
                    </a:p>
                  </a:txBody>
                  <a:tcPr>
                    <a:lnR w="12700" cap="flat" cmpd="sng" algn="ctr">
                      <a:noFill/>
                      <a:prstDash val="solid"/>
                      <a:round/>
                      <a:headEnd type="none" w="med" len="med"/>
                      <a:tailEnd type="none" w="med" len="med"/>
                    </a:lnR>
                    <a:solidFill>
                      <a:schemeClr val="accent2"/>
                    </a:solidFill>
                  </a:tcPr>
                </a:tc>
                <a:extLst>
                  <a:ext uri="{0D108BD9-81ED-4DB2-BD59-A6C34878D82A}">
                    <a16:rowId xmlns:a16="http://schemas.microsoft.com/office/drawing/2014/main" xmlns="" val="10000"/>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Equity Index</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Q2 2015</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Last 12-Months</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P/E Ratio</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Dividend Yield</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xmlns="" val="10001"/>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U.S. S&amp;P 500</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0.3%</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chemeClr val="tx2"/>
                          </a:solidFill>
                          <a:effectLst/>
                          <a:latin typeface="Arial" panose="020B0604020202020204" pitchFamily="34" charset="0"/>
                        </a:rPr>
                        <a:t>7.4%</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16.9</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2.1%</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Euro </a:t>
                      </a:r>
                      <a:r>
                        <a:rPr kumimoji="0" lang="en-US" sz="1100" b="1" u="none" strike="noStrike" cap="none" normalizeH="0" baseline="0" dirty="0" err="1">
                          <a:ln>
                            <a:noFill/>
                          </a:ln>
                          <a:solidFill>
                            <a:schemeClr val="tx2"/>
                          </a:solidFill>
                          <a:effectLst/>
                        </a:rPr>
                        <a:t>Stoxx</a:t>
                      </a:r>
                      <a:r>
                        <a:rPr kumimoji="0" lang="en-US" sz="1100" b="1" u="none" strike="noStrike" cap="none" normalizeH="0" baseline="0" dirty="0">
                          <a:ln>
                            <a:noFill/>
                          </a:ln>
                          <a:solidFill>
                            <a:schemeClr val="tx2"/>
                          </a:solidFill>
                          <a:effectLst/>
                        </a:rPr>
                        <a:t>                          </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Arial" panose="020B0604020202020204" pitchFamily="34" charset="0"/>
                        </a:rPr>
                        <a:t>-4.2%</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Arial" panose="020B0604020202020204" pitchFamily="34" charset="0"/>
                        </a:rPr>
                        <a:t>12.1%</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Arial" panose="020B0604020202020204" pitchFamily="34" charset="0"/>
                        </a:rPr>
                        <a:t>15.8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Arial" panose="020B0604020202020204" pitchFamily="34" charset="0"/>
                        </a:rPr>
                        <a:t>2.5%</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xmlns="" val="10003"/>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UK FTSE 100</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-2.8%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0.2%</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15.6</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3.7%</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Japan </a:t>
                      </a:r>
                      <a:r>
                        <a:rPr kumimoji="0" lang="en-US" sz="1100" b="1" i="0" u="none" strike="noStrike" cap="none" normalizeH="0" baseline="0" dirty="0" err="1">
                          <a:ln>
                            <a:noFill/>
                          </a:ln>
                          <a:solidFill>
                            <a:schemeClr val="tx2"/>
                          </a:solidFill>
                          <a:effectLst/>
                          <a:latin typeface="+mn-lt"/>
                          <a:cs typeface="+mn-cs"/>
                        </a:rPr>
                        <a:t>Topix</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5.8%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31.6%</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15.7</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1.6%</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MSCI China</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6.2%</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25.0%</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11.1</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2.6%</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Arial" pitchFamily="34" charset="0"/>
                        </a:rPr>
                        <a:t>MSCI World</a:t>
                      </a: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2"/>
                          </a:solidFill>
                          <a:effectLst/>
                          <a:latin typeface="Arial" panose="020B0604020202020204" pitchFamily="34" charset="0"/>
                        </a:rPr>
                        <a:t>0.5%</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2"/>
                          </a:solidFill>
                          <a:effectLst/>
                          <a:latin typeface="Arial" panose="020B0604020202020204" pitchFamily="34" charset="0"/>
                        </a:rPr>
                        <a:t>2.0%</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16.6</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2.5%</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MSCI Emerging</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0.8%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-4.8%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11.9</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2.6%</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bl>
          </a:graphicData>
        </a:graphic>
      </p:graphicFrame>
      <p:sp>
        <p:nvSpPr>
          <p:cNvPr id="3" name="Text Placeholder 2"/>
          <p:cNvSpPr>
            <a:spLocks noGrp="1"/>
          </p:cNvSpPr>
          <p:nvPr>
            <p:ph type="body" sz="quarter" idx="14"/>
          </p:nvPr>
        </p:nvSpPr>
        <p:spPr/>
        <p:txBody>
          <a:bodyPr/>
          <a:lstStyle/>
          <a:p>
            <a:r>
              <a:rPr lang="en-US" dirty="0"/>
              <a:t>Chart title, Arial 14pt</a:t>
            </a:r>
          </a:p>
        </p:txBody>
      </p:sp>
      <p:sp>
        <p:nvSpPr>
          <p:cNvPr id="5" name="Title 4"/>
          <p:cNvSpPr>
            <a:spLocks noGrp="1"/>
          </p:cNvSpPr>
          <p:nvPr>
            <p:ph type="title"/>
          </p:nvPr>
        </p:nvSpPr>
        <p:spPr>
          <a:xfrm>
            <a:off x="315162" y="149369"/>
            <a:ext cx="8493876" cy="603179"/>
          </a:xfrm>
        </p:spPr>
        <p:txBody>
          <a:bodyPr/>
          <a:lstStyle/>
          <a:p>
            <a:r>
              <a:rPr lang="en-US" dirty="0" smtClean="0"/>
              <a:t>Simple, clean tables are most effective</a:t>
            </a:r>
            <a:endParaRPr lang="en-US" dirty="0"/>
          </a:p>
        </p:txBody>
      </p:sp>
      <p:sp>
        <p:nvSpPr>
          <p:cNvPr id="6" name="Footer Placeholder 5"/>
          <p:cNvSpPr>
            <a:spLocks noGrp="1"/>
          </p:cNvSpPr>
          <p:nvPr>
            <p:ph type="ftr" sz="quarter" idx="16"/>
          </p:nvPr>
        </p:nvSpPr>
        <p:spPr/>
        <p:txBody>
          <a:bodyPr/>
          <a:lstStyle/>
          <a:p>
            <a:r>
              <a:rPr lang="en-US" smtClean="0"/>
              <a:t>For professional clients / qualified investors only</a:t>
            </a:r>
            <a:endParaRPr lang="en-US" dirty="0"/>
          </a:p>
        </p:txBody>
      </p:sp>
      <p:sp>
        <p:nvSpPr>
          <p:cNvPr id="28" name="Text Placeholder 16"/>
          <p:cNvSpPr txBox="1">
            <a:spLocks/>
          </p:cNvSpPr>
          <p:nvPr/>
        </p:nvSpPr>
        <p:spPr>
          <a:xfrm>
            <a:off x="315162" y="6198235"/>
            <a:ext cx="8494713" cy="122238"/>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0" dirty="0"/>
              <a:t>Insert source or footnote text here – 8pt regular</a:t>
            </a:r>
          </a:p>
        </p:txBody>
      </p:sp>
      <p:sp>
        <p:nvSpPr>
          <p:cNvPr id="22" name="Content Placeholder 15"/>
          <p:cNvSpPr txBox="1">
            <a:spLocks/>
          </p:cNvSpPr>
          <p:nvPr/>
        </p:nvSpPr>
        <p:spPr>
          <a:xfrm>
            <a:off x="4793417" y="1090974"/>
            <a:ext cx="3997394" cy="1761408"/>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spcBef>
                <a:spcPts val="700"/>
              </a:spcBef>
            </a:pPr>
            <a:r>
              <a:rPr lang="en-US" dirty="0">
                <a:solidFill>
                  <a:srgbClr val="4F4E50"/>
                </a:solidFill>
              </a:rPr>
              <a:t>When to use: Comparing specific valuations, performance or indicators at one or two points in time</a:t>
            </a:r>
          </a:p>
          <a:p>
            <a:pPr lvl="1">
              <a:spcBef>
                <a:spcPts val="700"/>
              </a:spcBef>
              <a:buClr>
                <a:srgbClr val="7F7F7F"/>
              </a:buClr>
              <a:buFont typeface="Arial" panose="020B0604020202020204" pitchFamily="34" charset="0"/>
              <a:buChar char="•"/>
            </a:pPr>
            <a:r>
              <a:rPr lang="en-US" dirty="0">
                <a:solidFill>
                  <a:srgbClr val="4F4E50"/>
                </a:solidFill>
              </a:rPr>
              <a:t>Clearly separate rows and columns by using shading and headers, and do not overload with data.</a:t>
            </a:r>
          </a:p>
          <a:p>
            <a:pPr lvl="1">
              <a:spcBef>
                <a:spcPts val="700"/>
              </a:spcBef>
              <a:buClr>
                <a:srgbClr val="7F7F7F"/>
              </a:buClr>
              <a:buFont typeface="Arial" panose="020B0604020202020204" pitchFamily="34" charset="0"/>
              <a:buChar char="•"/>
            </a:pPr>
            <a:r>
              <a:rPr lang="en-US" dirty="0">
                <a:solidFill>
                  <a:srgbClr val="4F4E50"/>
                </a:solidFill>
              </a:rPr>
              <a:t>Use proper symbols for individual data points; % if we mean a percentage, $ if we mean a dollar value. </a:t>
            </a:r>
          </a:p>
        </p:txBody>
      </p:sp>
      <p:sp>
        <p:nvSpPr>
          <p:cNvPr id="26" name="TextBox 25"/>
          <p:cNvSpPr txBox="1"/>
          <p:nvPr/>
        </p:nvSpPr>
        <p:spPr>
          <a:xfrm>
            <a:off x="2556608" y="1136127"/>
            <a:ext cx="1032598" cy="21544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 14pt, bold</a:t>
            </a:r>
          </a:p>
        </p:txBody>
      </p:sp>
      <p:grpSp>
        <p:nvGrpSpPr>
          <p:cNvPr id="50" name="Group 49"/>
          <p:cNvGrpSpPr/>
          <p:nvPr/>
        </p:nvGrpSpPr>
        <p:grpSpPr>
          <a:xfrm>
            <a:off x="733427" y="1136127"/>
            <a:ext cx="7655528" cy="5214830"/>
            <a:chOff x="733427" y="1136127"/>
            <a:chExt cx="7655528" cy="5214830"/>
          </a:xfrm>
        </p:grpSpPr>
        <p:grpSp>
          <p:nvGrpSpPr>
            <p:cNvPr id="30" name="Group 29"/>
            <p:cNvGrpSpPr/>
            <p:nvPr/>
          </p:nvGrpSpPr>
          <p:grpSpPr>
            <a:xfrm>
              <a:off x="733427" y="1136127"/>
              <a:ext cx="7655528" cy="5214830"/>
              <a:chOff x="733427" y="1136127"/>
              <a:chExt cx="7655528" cy="5214830"/>
            </a:xfrm>
          </p:grpSpPr>
          <p:sp>
            <p:nvSpPr>
              <p:cNvPr id="9" name="TextBox 8"/>
              <p:cNvSpPr txBox="1"/>
              <p:nvPr/>
            </p:nvSpPr>
            <p:spPr>
              <a:xfrm>
                <a:off x="2566008" y="6135513"/>
                <a:ext cx="1969121" cy="215444"/>
              </a:xfrm>
              <a:prstGeom prst="rect">
                <a:avLst/>
              </a:prstGeom>
              <a:solidFill>
                <a:srgbClr val="0079C1"/>
              </a:solidFill>
            </p:spPr>
            <p:txBody>
              <a:bodyPr wrap="square" rtlCol="0">
                <a:spAutoFit/>
              </a:bodyPr>
              <a:lstStyle/>
              <a:p>
                <a:pPr>
                  <a:buClr>
                    <a:schemeClr val="tx2"/>
                  </a:buClr>
                </a:pPr>
                <a:r>
                  <a:rPr lang="en-US" sz="800" dirty="0">
                    <a:solidFill>
                      <a:schemeClr val="bg2"/>
                    </a:solidFill>
                  </a:rPr>
                  <a:t>SOURCES AND NOTES: ARIAL, 8PT</a:t>
                </a:r>
              </a:p>
            </p:txBody>
          </p:sp>
          <p:sp>
            <p:nvSpPr>
              <p:cNvPr id="11" name="TextBox 10"/>
              <p:cNvSpPr txBox="1"/>
              <p:nvPr/>
            </p:nvSpPr>
            <p:spPr>
              <a:xfrm>
                <a:off x="4734896" y="5194762"/>
                <a:ext cx="400049"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p:txBody>
          </p:sp>
          <p:grpSp>
            <p:nvGrpSpPr>
              <p:cNvPr id="29" name="Group 28"/>
              <p:cNvGrpSpPr/>
              <p:nvPr/>
            </p:nvGrpSpPr>
            <p:grpSpPr>
              <a:xfrm>
                <a:off x="733427" y="4893869"/>
                <a:ext cx="7655528" cy="639447"/>
                <a:chOff x="-350368" y="4862508"/>
                <a:chExt cx="7655528" cy="639447"/>
              </a:xfrm>
            </p:grpSpPr>
            <p:cxnSp>
              <p:nvCxnSpPr>
                <p:cNvPr id="15" name="Straight Arrow Connector 14"/>
                <p:cNvCxnSpPr/>
                <p:nvPr/>
              </p:nvCxnSpPr>
              <p:spPr>
                <a:xfrm>
                  <a:off x="3095250" y="4994921"/>
                  <a:ext cx="0" cy="499719"/>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28114" y="5163401"/>
                  <a:ext cx="1067135" cy="338554"/>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3/4pt, </a:t>
                  </a:r>
                  <a:br>
                    <a:rPr lang="en-US" sz="800" dirty="0">
                      <a:solidFill>
                        <a:schemeClr val="bg2"/>
                      </a:solidFill>
                    </a:rPr>
                  </a:br>
                  <a:r>
                    <a:rPr lang="en-US" sz="800" dirty="0">
                      <a:solidFill>
                        <a:schemeClr val="bg2"/>
                      </a:solidFill>
                    </a:rPr>
                    <a:t>G1 (127,127,127)</a:t>
                  </a:r>
                </a:p>
              </p:txBody>
            </p:sp>
            <p:cxnSp>
              <p:nvCxnSpPr>
                <p:cNvPr id="46" name="Straight Arrow Connector 45"/>
                <p:cNvCxnSpPr/>
                <p:nvPr/>
              </p:nvCxnSpPr>
              <p:spPr>
                <a:xfrm>
                  <a:off x="3851126" y="4862508"/>
                  <a:ext cx="0" cy="632132"/>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0368" y="5286511"/>
                  <a:ext cx="1067135" cy="215444"/>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No outside border</a:t>
                  </a:r>
                </a:p>
              </p:txBody>
            </p:sp>
            <p:cxnSp>
              <p:nvCxnSpPr>
                <p:cNvPr id="52" name="Straight Arrow Connector 51"/>
                <p:cNvCxnSpPr/>
                <p:nvPr/>
              </p:nvCxnSpPr>
              <p:spPr>
                <a:xfrm>
                  <a:off x="-350368" y="4862508"/>
                  <a:ext cx="0" cy="632132"/>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238025" y="5286511"/>
                  <a:ext cx="1067135" cy="215444"/>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No outside border</a:t>
                  </a:r>
                </a:p>
              </p:txBody>
            </p:sp>
            <p:cxnSp>
              <p:nvCxnSpPr>
                <p:cNvPr id="54" name="Straight Arrow Connector 53"/>
                <p:cNvCxnSpPr/>
                <p:nvPr/>
              </p:nvCxnSpPr>
              <p:spPr>
                <a:xfrm>
                  <a:off x="7304554" y="4862508"/>
                  <a:ext cx="0" cy="632132"/>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2655241" y="1136127"/>
                <a:ext cx="1032598" cy="21544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 14pt, bold</a:t>
                </a:r>
              </a:p>
            </p:txBody>
          </p:sp>
        </p:grpSp>
        <p:sp>
          <p:nvSpPr>
            <p:cNvPr id="35" name="TextBox 34"/>
            <p:cNvSpPr txBox="1"/>
            <p:nvPr/>
          </p:nvSpPr>
          <p:spPr>
            <a:xfrm>
              <a:off x="1844407" y="1791673"/>
              <a:ext cx="1032598"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Header</a:t>
              </a:r>
            </a:p>
            <a:p>
              <a:pPr algn="r">
                <a:buClr>
                  <a:schemeClr val="tx2"/>
                </a:buClr>
              </a:pPr>
              <a:r>
                <a:rPr lang="en-US" sz="800" dirty="0">
                  <a:solidFill>
                    <a:schemeClr val="bg1"/>
                  </a:solidFill>
                </a:rPr>
                <a:t>G1 (127,127,127)</a:t>
              </a:r>
            </a:p>
          </p:txBody>
        </p:sp>
        <p:sp>
          <p:nvSpPr>
            <p:cNvPr id="36" name="TextBox 35"/>
            <p:cNvSpPr txBox="1"/>
            <p:nvPr/>
          </p:nvSpPr>
          <p:spPr>
            <a:xfrm>
              <a:off x="1844407" y="2318407"/>
              <a:ext cx="1032598"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Subhead</a:t>
              </a:r>
            </a:p>
            <a:p>
              <a:pPr algn="r">
                <a:buClr>
                  <a:schemeClr val="tx2"/>
                </a:buClr>
              </a:pPr>
              <a:r>
                <a:rPr lang="en-US" sz="800" dirty="0">
                  <a:solidFill>
                    <a:schemeClr val="bg1"/>
                  </a:solidFill>
                </a:rPr>
                <a:t>G2 (217,217,217)</a:t>
              </a:r>
            </a:p>
          </p:txBody>
        </p:sp>
        <p:sp>
          <p:nvSpPr>
            <p:cNvPr id="37" name="TextBox 36"/>
            <p:cNvSpPr txBox="1"/>
            <p:nvPr/>
          </p:nvSpPr>
          <p:spPr>
            <a:xfrm>
              <a:off x="1844407" y="3040256"/>
              <a:ext cx="1032598"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Highlights</a:t>
              </a:r>
            </a:p>
            <a:p>
              <a:pPr algn="r">
                <a:buClr>
                  <a:schemeClr val="tx2"/>
                </a:buClr>
              </a:pPr>
              <a:r>
                <a:rPr lang="en-US" sz="800" dirty="0">
                  <a:solidFill>
                    <a:schemeClr val="bg1"/>
                  </a:solidFill>
                </a:rPr>
                <a:t>G3 (242,242,242)</a:t>
              </a:r>
            </a:p>
          </p:txBody>
        </p:sp>
      </p:grpSp>
      <p:sp>
        <p:nvSpPr>
          <p:cNvPr id="2" name="Slide Number Placeholder 1"/>
          <p:cNvSpPr>
            <a:spLocks noGrp="1"/>
          </p:cNvSpPr>
          <p:nvPr>
            <p:ph type="sldNum" sz="quarter" idx="15"/>
          </p:nvPr>
        </p:nvSpPr>
        <p:spPr/>
        <p:txBody>
          <a:bodyPr/>
          <a:lstStyle/>
          <a:p>
            <a:fld id="{C0531ADF-2191-45C5-9D71-08764BF86A6F}" type="slidenum">
              <a:rPr lang="en-US" smtClean="0"/>
              <a:pPr/>
              <a:t>13</a:t>
            </a:fld>
            <a:endParaRPr lang="en-US"/>
          </a:p>
        </p:txBody>
      </p:sp>
    </p:spTree>
    <p:extLst>
      <p:ext uri="{BB962C8B-B14F-4D97-AF65-F5344CB8AC3E}">
        <p14:creationId xmlns:p14="http://schemas.microsoft.com/office/powerpoint/2010/main" val="391601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9369"/>
            <a:ext cx="8534400" cy="603179"/>
          </a:xfrm>
        </p:spPr>
        <p:txBody>
          <a:bodyPr/>
          <a:lstStyle/>
          <a:p>
            <a:r>
              <a:rPr lang="en-US" dirty="0" smtClean="0"/>
              <a:t>Sample Org Chart layout using tints of PMS 661 blue</a:t>
            </a:r>
            <a:endParaRPr lang="en-US" dirty="0"/>
          </a:p>
        </p:txBody>
      </p:sp>
      <p:sp>
        <p:nvSpPr>
          <p:cNvPr id="9" name="Footer Placeholder 8"/>
          <p:cNvSpPr>
            <a:spLocks noGrp="1"/>
          </p:cNvSpPr>
          <p:nvPr>
            <p:ph type="ftr" sz="quarter" idx="14"/>
          </p:nvPr>
        </p:nvSpPr>
        <p:spPr/>
        <p:txBody>
          <a:bodyPr/>
          <a:lstStyle/>
          <a:p>
            <a:r>
              <a:rPr lang="en-US" smtClean="0"/>
              <a:t>For professional clients / qualified investors only</a:t>
            </a:r>
            <a:endParaRPr lang="en-US" dirty="0"/>
          </a:p>
        </p:txBody>
      </p:sp>
      <p:sp>
        <p:nvSpPr>
          <p:cNvPr id="82" name="Rectangle 81"/>
          <p:cNvSpPr/>
          <p:nvPr/>
        </p:nvSpPr>
        <p:spPr>
          <a:xfrm>
            <a:off x="3623860" y="1251103"/>
            <a:ext cx="1850937" cy="320993"/>
          </a:xfrm>
          <a:prstGeom prst="rect">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3" name="Rectangle 82"/>
          <p:cNvSpPr/>
          <p:nvPr/>
        </p:nvSpPr>
        <p:spPr>
          <a:xfrm>
            <a:off x="2521354" y="2153474"/>
            <a:ext cx="1850937" cy="320993"/>
          </a:xfrm>
          <a:prstGeom prst="rect">
            <a:avLst/>
          </a:prstGeom>
          <a:solidFill>
            <a:srgbClr val="6686BF"/>
          </a:solid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4" name="Rectangle 83"/>
          <p:cNvSpPr/>
          <p:nvPr/>
        </p:nvSpPr>
        <p:spPr>
          <a:xfrm>
            <a:off x="310996" y="2153474"/>
            <a:ext cx="1850937" cy="320993"/>
          </a:xfrm>
          <a:prstGeom prst="rect">
            <a:avLst/>
          </a:prstGeom>
          <a:solidFill>
            <a:srgbClr val="6686BF"/>
          </a:solid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5" name="Rectangle 84"/>
          <p:cNvSpPr/>
          <p:nvPr/>
        </p:nvSpPr>
        <p:spPr>
          <a:xfrm>
            <a:off x="310996" y="2474467"/>
            <a:ext cx="1850937" cy="320993"/>
          </a:xfrm>
          <a:prstGeom prst="rect">
            <a:avLst/>
          </a:prstGeom>
          <a:no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86" name="Rectangle 85"/>
          <p:cNvSpPr/>
          <p:nvPr/>
        </p:nvSpPr>
        <p:spPr>
          <a:xfrm>
            <a:off x="4731714" y="2153474"/>
            <a:ext cx="1850937" cy="320993"/>
          </a:xfrm>
          <a:prstGeom prst="rect">
            <a:avLst/>
          </a:prstGeom>
          <a:solidFill>
            <a:srgbClr val="6686BF"/>
          </a:solid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7" name="Rectangle 86"/>
          <p:cNvSpPr/>
          <p:nvPr/>
        </p:nvSpPr>
        <p:spPr>
          <a:xfrm>
            <a:off x="4731714" y="2474467"/>
            <a:ext cx="1850937" cy="320993"/>
          </a:xfrm>
          <a:prstGeom prst="rect">
            <a:avLst/>
          </a:prstGeom>
          <a:no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88" name="Rectangle 87"/>
          <p:cNvSpPr/>
          <p:nvPr/>
        </p:nvSpPr>
        <p:spPr>
          <a:xfrm>
            <a:off x="6942072" y="2153474"/>
            <a:ext cx="1850937" cy="320993"/>
          </a:xfrm>
          <a:prstGeom prst="rect">
            <a:avLst/>
          </a:prstGeom>
          <a:solidFill>
            <a:srgbClr val="6686BF"/>
          </a:solid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9" name="Rectangle 88"/>
          <p:cNvSpPr/>
          <p:nvPr/>
        </p:nvSpPr>
        <p:spPr>
          <a:xfrm>
            <a:off x="3538019" y="3100703"/>
            <a:ext cx="1850937" cy="320993"/>
          </a:xfrm>
          <a:prstGeom prst="rect">
            <a:avLst/>
          </a:prstGeom>
          <a:solidFill>
            <a:srgbClr val="CCD7EA"/>
          </a:solid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Name</a:t>
            </a:r>
          </a:p>
        </p:txBody>
      </p:sp>
      <p:sp>
        <p:nvSpPr>
          <p:cNvPr id="90" name="Rectangle 89"/>
          <p:cNvSpPr/>
          <p:nvPr/>
        </p:nvSpPr>
        <p:spPr>
          <a:xfrm>
            <a:off x="1507863" y="3100703"/>
            <a:ext cx="1850937" cy="320993"/>
          </a:xfrm>
          <a:prstGeom prst="rect">
            <a:avLst/>
          </a:prstGeom>
          <a:solidFill>
            <a:srgbClr val="CCD7EA"/>
          </a:solid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Name</a:t>
            </a:r>
          </a:p>
        </p:txBody>
      </p:sp>
      <p:sp>
        <p:nvSpPr>
          <p:cNvPr id="91" name="Rectangle 90"/>
          <p:cNvSpPr/>
          <p:nvPr/>
        </p:nvSpPr>
        <p:spPr>
          <a:xfrm>
            <a:off x="1507863" y="3421696"/>
            <a:ext cx="1850937" cy="320993"/>
          </a:xfrm>
          <a:prstGeom prst="rect">
            <a:avLst/>
          </a:prstGeom>
          <a:no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92" name="Rectangle 91"/>
          <p:cNvSpPr/>
          <p:nvPr/>
        </p:nvSpPr>
        <p:spPr>
          <a:xfrm>
            <a:off x="6942072" y="3100703"/>
            <a:ext cx="1850937" cy="320993"/>
          </a:xfrm>
          <a:prstGeom prst="rect">
            <a:avLst/>
          </a:prstGeom>
          <a:solidFill>
            <a:srgbClr val="CCD7EA"/>
          </a:solid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Name</a:t>
            </a:r>
          </a:p>
        </p:txBody>
      </p:sp>
      <p:sp>
        <p:nvSpPr>
          <p:cNvPr id="93" name="Rectangle 92"/>
          <p:cNvSpPr/>
          <p:nvPr/>
        </p:nvSpPr>
        <p:spPr>
          <a:xfrm>
            <a:off x="6942072" y="3421696"/>
            <a:ext cx="1850937" cy="320993"/>
          </a:xfrm>
          <a:prstGeom prst="rect">
            <a:avLst/>
          </a:prstGeom>
          <a:no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94" name="Rectangle 93"/>
          <p:cNvSpPr/>
          <p:nvPr/>
        </p:nvSpPr>
        <p:spPr>
          <a:xfrm>
            <a:off x="4596698" y="3874511"/>
            <a:ext cx="1850937" cy="320993"/>
          </a:xfrm>
          <a:prstGeom prst="rect">
            <a:avLst/>
          </a:prstGeom>
          <a:solidFill>
            <a:srgbClr val="7F7F7F"/>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95" name="Rectangle 94"/>
          <p:cNvSpPr/>
          <p:nvPr/>
        </p:nvSpPr>
        <p:spPr>
          <a:xfrm>
            <a:off x="4596698" y="4195504"/>
            <a:ext cx="1850937" cy="320993"/>
          </a:xfrm>
          <a:prstGeom prst="rect">
            <a:avLst/>
          </a:pr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96" name="Rectangle 95"/>
          <p:cNvSpPr/>
          <p:nvPr/>
        </p:nvSpPr>
        <p:spPr>
          <a:xfrm>
            <a:off x="4596698" y="4641338"/>
            <a:ext cx="1850937" cy="320993"/>
          </a:xfrm>
          <a:prstGeom prst="rect">
            <a:avLst/>
          </a:prstGeom>
          <a:solidFill>
            <a:srgbClr val="7F7F7F"/>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97" name="Rectangle 96"/>
          <p:cNvSpPr/>
          <p:nvPr/>
        </p:nvSpPr>
        <p:spPr>
          <a:xfrm>
            <a:off x="4596698" y="4962331"/>
            <a:ext cx="1850937" cy="320993"/>
          </a:xfrm>
          <a:prstGeom prst="rect">
            <a:avLst/>
          </a:pr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98" name="Rectangle 97"/>
          <p:cNvSpPr/>
          <p:nvPr/>
        </p:nvSpPr>
        <p:spPr>
          <a:xfrm>
            <a:off x="4596698" y="5408164"/>
            <a:ext cx="1850937" cy="320993"/>
          </a:xfrm>
          <a:prstGeom prst="rect">
            <a:avLst/>
          </a:prstGeom>
          <a:solidFill>
            <a:srgbClr val="7F7F7F"/>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99" name="Rectangle 98"/>
          <p:cNvSpPr/>
          <p:nvPr/>
        </p:nvSpPr>
        <p:spPr>
          <a:xfrm>
            <a:off x="4596698" y="5729157"/>
            <a:ext cx="1850937" cy="320993"/>
          </a:xfrm>
          <a:prstGeom prst="rect">
            <a:avLst/>
          </a:pr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101" name="Left Bracket 100"/>
          <p:cNvSpPr/>
          <p:nvPr/>
        </p:nvSpPr>
        <p:spPr>
          <a:xfrm rot="5400000">
            <a:off x="4479798" y="976093"/>
            <a:ext cx="144405" cy="2210360"/>
          </a:xfrm>
          <a:prstGeom prst="leftBracket">
            <a:avLst>
              <a:gd name="adj" fmla="val 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sp>
        <p:nvSpPr>
          <p:cNvPr id="102" name="Left Bracket 101"/>
          <p:cNvSpPr/>
          <p:nvPr/>
        </p:nvSpPr>
        <p:spPr>
          <a:xfrm rot="5400000">
            <a:off x="3378753" y="2019336"/>
            <a:ext cx="136139" cy="2026599"/>
          </a:xfrm>
          <a:prstGeom prst="leftBracket">
            <a:avLst>
              <a:gd name="adj" fmla="val 0"/>
            </a:avLst>
          </a:prstGeom>
          <a:ln>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sp>
        <p:nvSpPr>
          <p:cNvPr id="103" name="Left Bracket 102"/>
          <p:cNvSpPr/>
          <p:nvPr/>
        </p:nvSpPr>
        <p:spPr>
          <a:xfrm>
            <a:off x="4460123" y="4109549"/>
            <a:ext cx="136142" cy="1493758"/>
          </a:xfrm>
          <a:prstGeom prst="leftBracket">
            <a:avLst>
              <a:gd name="adj" fmla="val 0"/>
            </a:avLst>
          </a:prstGeom>
          <a:ln>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cxnSp>
        <p:nvCxnSpPr>
          <p:cNvPr id="104" name="Straight Connector 103"/>
          <p:cNvCxnSpPr/>
          <p:nvPr/>
        </p:nvCxnSpPr>
        <p:spPr>
          <a:xfrm>
            <a:off x="4460123" y="4828704"/>
            <a:ext cx="13657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a:off x="4489578" y="1952839"/>
            <a:ext cx="1195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2" idx="1"/>
            <a:endCxn id="111" idx="2"/>
          </p:cNvCxnSpPr>
          <p:nvPr/>
        </p:nvCxnSpPr>
        <p:spPr>
          <a:xfrm flipV="1">
            <a:off x="3446823" y="2795460"/>
            <a:ext cx="0" cy="169106"/>
          </a:xfrm>
          <a:prstGeom prst="line">
            <a:avLst/>
          </a:prstGeom>
          <a:ln>
            <a:solidFill>
              <a:srgbClr val="6686B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2" idx="0"/>
          </p:cNvCxnSpPr>
          <p:nvPr/>
        </p:nvCxnSpPr>
        <p:spPr>
          <a:xfrm flipH="1" flipV="1">
            <a:off x="7867539" y="2795460"/>
            <a:ext cx="3" cy="30524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460123" y="3742688"/>
            <a:ext cx="0" cy="3668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623860" y="1572096"/>
            <a:ext cx="1850937" cy="3209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110" name="Rectangle 109"/>
          <p:cNvSpPr/>
          <p:nvPr/>
        </p:nvSpPr>
        <p:spPr>
          <a:xfrm>
            <a:off x="3538019" y="3421696"/>
            <a:ext cx="1850937" cy="320993"/>
          </a:xfrm>
          <a:prstGeom prst="rect">
            <a:avLst/>
          </a:prstGeom>
          <a:no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111" name="Rectangle 110"/>
          <p:cNvSpPr/>
          <p:nvPr/>
        </p:nvSpPr>
        <p:spPr>
          <a:xfrm>
            <a:off x="2521354" y="2474467"/>
            <a:ext cx="1850937" cy="320993"/>
          </a:xfrm>
          <a:prstGeom prst="rect">
            <a:avLst/>
          </a:prstGeom>
          <a:no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112" name="Rectangle 111"/>
          <p:cNvSpPr/>
          <p:nvPr/>
        </p:nvSpPr>
        <p:spPr>
          <a:xfrm>
            <a:off x="6942072" y="2474467"/>
            <a:ext cx="1850937" cy="320993"/>
          </a:xfrm>
          <a:prstGeom prst="rect">
            <a:avLst/>
          </a:prstGeom>
          <a:no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cxnSp>
        <p:nvCxnSpPr>
          <p:cNvPr id="6" name="Elbow Connector 5"/>
          <p:cNvCxnSpPr>
            <a:stCxn id="84" idx="0"/>
            <a:endCxn id="88" idx="0"/>
          </p:cNvCxnSpPr>
          <p:nvPr/>
        </p:nvCxnSpPr>
        <p:spPr>
          <a:xfrm rot="5400000" flipH="1" flipV="1">
            <a:off x="4552003" y="-1162064"/>
            <a:ext cx="12700" cy="6631076"/>
          </a:xfrm>
          <a:prstGeom prst="bentConnector3">
            <a:avLst>
              <a:gd name="adj1" fmla="val 1175000"/>
            </a:avLst>
          </a:prstGeom>
          <a:ln>
            <a:solidFill>
              <a:srgbClr val="6686BF"/>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4800" y="4019416"/>
            <a:ext cx="3782569" cy="2030734"/>
          </a:xfrm>
          <a:prstGeom prst="rect">
            <a:avLst/>
          </a:prstGeom>
          <a:solidFill>
            <a:schemeClr val="accent3"/>
          </a:solidFill>
        </p:spPr>
        <p:txBody>
          <a:bodyPr wrap="square" rtlCol="0" anchor="ctr">
            <a:noAutofit/>
          </a:bodyPr>
          <a:lstStyle/>
          <a:p>
            <a:pPr algn="ctr">
              <a:buClr>
                <a:schemeClr val="tx2"/>
              </a:buClr>
              <a:buSzPct val="110000"/>
            </a:pPr>
            <a:r>
              <a:rPr lang="en-US" sz="1600" dirty="0" smtClean="0">
                <a:solidFill>
                  <a:schemeClr val="bg1"/>
                </a:solidFill>
              </a:rPr>
              <a:t>Using tints of a single color with a neutral gray is a sophisticated application of color that visually emphasizes the structure of the chart</a:t>
            </a:r>
            <a:endParaRPr lang="en-US" sz="1600" dirty="0">
              <a:solidFill>
                <a:schemeClr val="bg1"/>
              </a:solidFill>
            </a:endParaRPr>
          </a:p>
        </p:txBody>
      </p:sp>
      <p:sp>
        <p:nvSpPr>
          <p:cNvPr id="3" name="Slide Number Placeholder 2"/>
          <p:cNvSpPr>
            <a:spLocks noGrp="1"/>
          </p:cNvSpPr>
          <p:nvPr>
            <p:ph type="sldNum" sz="quarter" idx="13"/>
          </p:nvPr>
        </p:nvSpPr>
        <p:spPr/>
        <p:txBody>
          <a:bodyPr/>
          <a:lstStyle/>
          <a:p>
            <a:fld id="{C0531ADF-2191-45C5-9D71-08764BF86A6F}" type="slidenum">
              <a:rPr lang="en-US" smtClean="0"/>
              <a:pPr/>
              <a:t>14</a:t>
            </a:fld>
            <a:endParaRPr lang="en-US"/>
          </a:p>
        </p:txBody>
      </p:sp>
    </p:spTree>
    <p:extLst>
      <p:ext uri="{BB962C8B-B14F-4D97-AF65-F5344CB8AC3E}">
        <p14:creationId xmlns:p14="http://schemas.microsoft.com/office/powerpoint/2010/main" val="274006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Divider title here – sentence case (24pt)</a:t>
            </a:r>
          </a:p>
        </p:txBody>
      </p:sp>
      <p:sp>
        <p:nvSpPr>
          <p:cNvPr id="3" name="Text Placeholder 2"/>
          <p:cNvSpPr>
            <a:spLocks noGrp="1"/>
          </p:cNvSpPr>
          <p:nvPr>
            <p:ph type="body" idx="1"/>
          </p:nvPr>
        </p:nvSpPr>
        <p:spPr/>
        <p:txBody>
          <a:bodyPr/>
          <a:lstStyle/>
          <a:p>
            <a:pPr lvl="0">
              <a:spcBef>
                <a:spcPts val="0"/>
              </a:spcBef>
              <a:spcAft>
                <a:spcPts val="400"/>
              </a:spcAft>
            </a:pPr>
            <a:r>
              <a:rPr lang="en-US" dirty="0"/>
              <a:t>Subtitle here if required (16pt)</a:t>
            </a:r>
          </a:p>
        </p:txBody>
      </p:sp>
    </p:spTree>
    <p:extLst>
      <p:ext uri="{BB962C8B-B14F-4D97-AF65-F5344CB8AC3E}">
        <p14:creationId xmlns:p14="http://schemas.microsoft.com/office/powerpoint/2010/main" val="342599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following notes should be read in conjunction with the attached document: </a:t>
            </a:r>
          </a:p>
          <a:p>
            <a:pPr lvl="1"/>
            <a:r>
              <a:rPr lang="en-US" dirty="0"/>
              <a:t>Issued by BlackRock Investment Management (UK) Limited, authorised and regulated by the Financial Conduct Authority.  Registered office: 12 </a:t>
            </a:r>
            <a:r>
              <a:rPr lang="en-US" dirty="0" err="1"/>
              <a:t>Throgmorton</a:t>
            </a:r>
            <a:r>
              <a:rPr lang="en-US" dirty="0"/>
              <a:t> Avenue, London, EC2N 2DL.  Tel: 020 7743 3000.  Registered in England No. 2020394.  For your protection telephone calls are usually recorded.  BlackRock is a trading name of BlackRock Investment Management (UK) Limited.</a:t>
            </a:r>
          </a:p>
          <a:p>
            <a:pPr lvl="1"/>
            <a:r>
              <a:rPr lang="en-US" dirty="0"/>
              <a:t>Past performance is not a guide to future performance and should not be the sole factor of consideration when selecting a product. All financial investments involve an element of risk. Therefore, the value of your investment and the income from it will vary and your initial investment amount cannot be guaranteed.  Changes in the rates of exchange between currencies may cause the value of investments to go up and down.  Fluctuation may be particularly marked in the case of a higher volatility fund and the value of an investment may fall suddenly and substantially.  Levels and basis of taxation may change from time to time.</a:t>
            </a:r>
          </a:p>
          <a:p>
            <a:pPr lvl="1"/>
            <a:r>
              <a:rPr lang="en-US" dirty="0"/>
              <a:t>Mandates we manage may be exposed to finance sector companies, as a service provider or as counterparty for financial contracts.  In recent months, liquidity in the financial markets has become severely restricted, causing a number of firms to withdrawn from the market, or in some extreme cases, becoming insolvent.  This may have an adverse affect on the mandates we manage.</a:t>
            </a:r>
          </a:p>
          <a:p>
            <a:pPr lvl="1"/>
            <a:r>
              <a:rPr lang="en-US" dirty="0"/>
              <a:t>Any research in this document has been procured and may have been acted on by BlackRock for its own purpose.  The results of such research are being made available only incidentally.  The views expressed do not constitute investment or any other advice and are subject to change.  They do not necessarily reflect the views of any company in the BlackRock Group or any part thereof and no assurances are made as to their accuracy.</a:t>
            </a:r>
          </a:p>
          <a:p>
            <a:pPr lvl="1"/>
            <a:r>
              <a:rPr lang="en-US" dirty="0"/>
              <a:t>This document is for information purposes only and does not constitute an offer or invitation to anyone to invest in any BlackRock funds and has not been prepared in connection with any such offer.</a:t>
            </a:r>
          </a:p>
          <a:p>
            <a:pPr lvl="1"/>
            <a:r>
              <a:rPr lang="en-US" dirty="0"/>
              <a:t>This material is for distribution to Professional Clients (as defined by the FCA Rules) and should not be relied upon by any other persons.</a:t>
            </a:r>
          </a:p>
          <a:p>
            <a:pPr lvl="1"/>
            <a:r>
              <a:rPr lang="en-US" dirty="0"/>
              <a:t>Subject to the express requirements of any client-specific investment management agreement or provisions relating to the management of a fund, we will not provide notice of any changes to our personnel, structure, policies, process, objectives or, without limitation, any other matter contained in this document.</a:t>
            </a:r>
          </a:p>
          <a:p>
            <a:pPr lvl="1"/>
            <a:r>
              <a:rPr lang="en-US" dirty="0"/>
              <a:t>No part of this material may be reproduced, stored in retrieval system or transmitted in any form or by any means, electronic, mechanical, recording or otherwise, without the prior written consent of BlackRock.</a:t>
            </a:r>
          </a:p>
          <a:p>
            <a:pPr lvl="2"/>
            <a:r>
              <a:rPr lang="en-US" dirty="0"/>
              <a:t>UNLESS OTHERWISE SPECIFIED, ALL INFORMATION CONTAINED IN THIS DOCUMENT IS CURRENT AS OF {DATE</a:t>
            </a:r>
            <a:r>
              <a:rPr lang="en-US" dirty="0" smtClean="0"/>
              <a:t>].</a:t>
            </a:r>
            <a:endParaRPr lang="en-US" dirty="0"/>
          </a:p>
        </p:txBody>
      </p:sp>
      <p:sp>
        <p:nvSpPr>
          <p:cNvPr id="7" name="Rectangle 6"/>
          <p:cNvSpPr/>
          <p:nvPr/>
        </p:nvSpPr>
        <p:spPr>
          <a:xfrm>
            <a:off x="9284678" y="0"/>
            <a:ext cx="1336431" cy="6858000"/>
          </a:xfrm>
          <a:prstGeom prst="rect">
            <a:avLst/>
          </a:prstGeom>
          <a:solidFill>
            <a:srgbClr val="E31B23"/>
          </a:solidFill>
          <a:ln>
            <a:solidFill>
              <a:srgbClr val="E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1" dirty="0">
                <a:solidFill>
                  <a:srgbClr val="FFFFFF"/>
                </a:solidFill>
              </a:rPr>
              <a:t>Note to User:</a:t>
            </a:r>
          </a:p>
          <a:p>
            <a:pPr algn="l"/>
            <a:endParaRPr lang="en-US" sz="1200" b="1" dirty="0">
              <a:solidFill>
                <a:srgbClr val="FFFFFF"/>
              </a:solidFill>
            </a:endParaRPr>
          </a:p>
          <a:p>
            <a:pPr algn="l"/>
            <a:r>
              <a:rPr lang="en-US" sz="1200" dirty="0">
                <a:solidFill>
                  <a:srgbClr val="FFFFFF"/>
                </a:solidFill>
              </a:rPr>
              <a:t>This is a standard compliance page for general presentations only</a:t>
            </a:r>
          </a:p>
        </p:txBody>
      </p:sp>
      <p:sp>
        <p:nvSpPr>
          <p:cNvPr id="5" name="Title 4"/>
          <p:cNvSpPr>
            <a:spLocks noGrp="1"/>
          </p:cNvSpPr>
          <p:nvPr>
            <p:ph type="title"/>
          </p:nvPr>
        </p:nvSpPr>
        <p:spPr>
          <a:xfrm>
            <a:off x="304800" y="149369"/>
            <a:ext cx="8534400" cy="603179"/>
          </a:xfrm>
        </p:spPr>
        <p:txBody>
          <a:bodyPr/>
          <a:lstStyle/>
          <a:p>
            <a:endParaRPr lang="en-US"/>
          </a:p>
        </p:txBody>
      </p:sp>
      <p:sp>
        <p:nvSpPr>
          <p:cNvPr id="6" name="TextBox 5"/>
          <p:cNvSpPr txBox="1"/>
          <p:nvPr/>
        </p:nvSpPr>
        <p:spPr>
          <a:xfrm>
            <a:off x="484909" y="5019449"/>
            <a:ext cx="8285018" cy="1240079"/>
          </a:xfrm>
          <a:prstGeom prst="rect">
            <a:avLst/>
          </a:prstGeom>
          <a:solidFill>
            <a:srgbClr val="E3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200"/>
              </a:spcBef>
            </a:pPr>
            <a:r>
              <a:rPr lang="en-US" sz="1200" dirty="0" smtClean="0"/>
              <a:t>PLEASE NOTE THIS IS A GENERIC DISCLAIMER.</a:t>
            </a:r>
          </a:p>
          <a:p>
            <a:pPr algn="ctr">
              <a:spcBef>
                <a:spcPts val="200"/>
              </a:spcBef>
            </a:pPr>
            <a:r>
              <a:rPr lang="en-US" sz="1200" b="0" dirty="0" smtClean="0"/>
              <a:t>For a product-specific disclaimer: go to </a:t>
            </a:r>
            <a:r>
              <a:rPr lang="en-US" sz="1200" b="1" dirty="0" smtClean="0"/>
              <a:t>File</a:t>
            </a:r>
            <a:r>
              <a:rPr lang="en-US" sz="1200" b="0" dirty="0" smtClean="0"/>
              <a:t> &gt; </a:t>
            </a:r>
            <a:r>
              <a:rPr lang="en-US" sz="1200" b="1" dirty="0" smtClean="0"/>
              <a:t>New </a:t>
            </a:r>
            <a:r>
              <a:rPr lang="en-US" sz="1200" dirty="0" smtClean="0"/>
              <a:t>&gt; </a:t>
            </a:r>
            <a:r>
              <a:rPr lang="en-US" sz="1200" b="1" dirty="0" smtClean="0"/>
              <a:t>Office365</a:t>
            </a:r>
            <a:r>
              <a:rPr lang="en-US" sz="1200" dirty="0" smtClean="0"/>
              <a:t> &gt; </a:t>
            </a:r>
            <a:r>
              <a:rPr lang="en-US" sz="1200" b="1" dirty="0" smtClean="0"/>
              <a:t>BlackRock Templates Letter</a:t>
            </a:r>
            <a:r>
              <a:rPr lang="en-US" sz="1200" b="0" dirty="0" smtClean="0"/>
              <a:t> </a:t>
            </a:r>
          </a:p>
          <a:p>
            <a:pPr algn="ctr">
              <a:spcBef>
                <a:spcPts val="200"/>
              </a:spcBef>
            </a:pPr>
            <a:r>
              <a:rPr lang="en-US" sz="1200" b="0" dirty="0" smtClean="0"/>
              <a:t>The file is called: “Compliance Pages Only”</a:t>
            </a:r>
            <a:endParaRPr lang="en-US" sz="1200" b="0" dirty="0"/>
          </a:p>
        </p:txBody>
      </p:sp>
      <p:sp>
        <p:nvSpPr>
          <p:cNvPr id="2" name="Footer Placeholder 1"/>
          <p:cNvSpPr>
            <a:spLocks noGrp="1"/>
          </p:cNvSpPr>
          <p:nvPr>
            <p:ph type="ftr" sz="quarter" idx="13"/>
          </p:nvPr>
        </p:nvSpPr>
        <p:spPr/>
        <p:txBody>
          <a:bodyPr/>
          <a:lstStyle/>
          <a:p>
            <a:r>
              <a:rPr lang="en-US" smtClean="0"/>
              <a:t>For professional clients / qualified investors only</a:t>
            </a:r>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US" smtClean="0"/>
              <a:pPr/>
              <a:t>16</a:t>
            </a:fld>
            <a:endParaRPr lang="en-US"/>
          </a:p>
        </p:txBody>
      </p:sp>
    </p:spTree>
    <p:extLst>
      <p:ext uri="{BB962C8B-B14F-4D97-AF65-F5344CB8AC3E}">
        <p14:creationId xmlns:p14="http://schemas.microsoft.com/office/powerpoint/2010/main" val="380479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 Title Here (26pt bold)</a:t>
            </a:r>
          </a:p>
        </p:txBody>
      </p:sp>
      <p:sp>
        <p:nvSpPr>
          <p:cNvPr id="3" name="Text Placeholder 2"/>
          <p:cNvSpPr>
            <a:spLocks noGrp="1"/>
          </p:cNvSpPr>
          <p:nvPr>
            <p:ph type="body" sz="quarter" idx="11"/>
          </p:nvPr>
        </p:nvSpPr>
        <p:spPr/>
        <p:txBody>
          <a:bodyPr/>
          <a:lstStyle/>
          <a:p>
            <a:r>
              <a:rPr lang="en-US" dirty="0"/>
              <a:t>Presenter name / title here (16pt bold</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For professional clients / qualified investors only</a:t>
            </a:r>
            <a:endParaRPr lang="en-US"/>
          </a:p>
        </p:txBody>
      </p:sp>
      <p:sp>
        <p:nvSpPr>
          <p:cNvPr id="5" name="Text Placeholder 4"/>
          <p:cNvSpPr>
            <a:spLocks noGrp="1"/>
          </p:cNvSpPr>
          <p:nvPr>
            <p:ph type="body" sz="quarter" idx="12"/>
          </p:nvPr>
        </p:nvSpPr>
        <p:spPr>
          <a:xfrm>
            <a:off x="1534258" y="4814913"/>
            <a:ext cx="4019471" cy="215444"/>
          </a:xfrm>
        </p:spPr>
        <p:txBody>
          <a:bodyPr/>
          <a:lstStyle/>
          <a:p>
            <a:r>
              <a:rPr lang="en-US" dirty="0"/>
              <a:t>Date (14pt</a:t>
            </a:r>
            <a:r>
              <a:rPr lang="en-US" dirty="0" smtClean="0"/>
              <a:t>)</a:t>
            </a:r>
            <a:endParaRPr lang="en-US" dirty="0"/>
          </a:p>
        </p:txBody>
      </p:sp>
      <p:grpSp>
        <p:nvGrpSpPr>
          <p:cNvPr id="6" name="Group 5"/>
          <p:cNvGrpSpPr/>
          <p:nvPr/>
        </p:nvGrpSpPr>
        <p:grpSpPr>
          <a:xfrm>
            <a:off x="2442435" y="428745"/>
            <a:ext cx="4740392" cy="415498"/>
            <a:chOff x="2435760" y="575980"/>
            <a:chExt cx="5240337" cy="415498"/>
          </a:xfrm>
        </p:grpSpPr>
        <p:pic>
          <p:nvPicPr>
            <p:cNvPr id="7" name="Picture 6"/>
            <p:cNvPicPr>
              <a:picLocks noChangeAspect="1"/>
            </p:cNvPicPr>
            <p:nvPr/>
          </p:nvPicPr>
          <p:blipFill>
            <a:blip r:embed="rId2"/>
            <a:stretch>
              <a:fillRect/>
            </a:stretch>
          </p:blipFill>
          <p:spPr>
            <a:xfrm>
              <a:off x="6923622" y="604555"/>
              <a:ext cx="752475" cy="247650"/>
            </a:xfrm>
            <a:prstGeom prst="rect">
              <a:avLst/>
            </a:prstGeom>
          </p:spPr>
        </p:pic>
        <p:sp>
          <p:nvSpPr>
            <p:cNvPr id="8" name="TextBox 7"/>
            <p:cNvSpPr txBox="1"/>
            <p:nvPr/>
          </p:nvSpPr>
          <p:spPr>
            <a:xfrm>
              <a:off x="2435760" y="575980"/>
              <a:ext cx="4487862" cy="415498"/>
            </a:xfrm>
            <a:prstGeom prst="rect">
              <a:avLst/>
            </a:prstGeom>
            <a:solidFill>
              <a:srgbClr val="E31B23"/>
            </a:solidFill>
          </p:spPr>
          <p:txBody>
            <a:bodyPr wrap="square" rtlCol="0">
              <a:spAutoFit/>
            </a:bodyPr>
            <a:lstStyle/>
            <a:p>
              <a:pPr algn="ctr">
                <a:buClr>
                  <a:schemeClr val="tx2"/>
                </a:buClr>
              </a:pPr>
              <a:r>
                <a:rPr lang="en-US" sz="1050" dirty="0" smtClean="0">
                  <a:solidFill>
                    <a:schemeClr val="bg2"/>
                  </a:solidFill>
                </a:rPr>
                <a:t>This slide is for iShares decks only. Please delete if not needed.</a:t>
              </a:r>
              <a:br>
                <a:rPr lang="en-US" sz="1050" dirty="0" smtClean="0">
                  <a:solidFill>
                    <a:schemeClr val="bg2"/>
                  </a:solidFill>
                </a:rPr>
              </a:br>
              <a:r>
                <a:rPr lang="en-US" sz="1050" dirty="0" smtClean="0">
                  <a:solidFill>
                    <a:schemeClr val="bg2"/>
                  </a:solidFill>
                </a:rPr>
                <a:t> To add it back in, use the Layout key.</a:t>
              </a:r>
              <a:endParaRPr lang="en-US" sz="1050" dirty="0">
                <a:solidFill>
                  <a:schemeClr val="bg2"/>
                </a:solidFill>
              </a:endParaRPr>
            </a:p>
          </p:txBody>
        </p:sp>
      </p:grpSp>
    </p:spTree>
    <p:extLst>
      <p:ext uri="{BB962C8B-B14F-4D97-AF65-F5344CB8AC3E}">
        <p14:creationId xmlns:p14="http://schemas.microsoft.com/office/powerpoint/2010/main" val="61443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What has changed in the new PowerPoint template</a:t>
            </a:r>
            <a:endParaRPr lang="en-GB" dirty="0"/>
          </a:p>
        </p:txBody>
      </p:sp>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5"/>
          </p:nvPr>
        </p:nvSpPr>
        <p:spPr>
          <a:xfrm>
            <a:off x="124326" y="1090293"/>
            <a:ext cx="8534400" cy="4937125"/>
          </a:xfrm>
        </p:spPr>
        <p:txBody>
          <a:bodyPr/>
          <a:lstStyle/>
          <a:p>
            <a:pPr lvl="1"/>
            <a:r>
              <a:rPr lang="en-GB" sz="1400" b="1" dirty="0" smtClean="0"/>
              <a:t>Title slides </a:t>
            </a:r>
            <a:r>
              <a:rPr lang="en-GB" sz="1400" dirty="0" smtClean="0"/>
              <a:t>– includes cover slides for both BlackRock and iShares</a:t>
            </a:r>
          </a:p>
          <a:p>
            <a:pPr lvl="1"/>
            <a:r>
              <a:rPr lang="en-GB" sz="1400" b="1" dirty="0" smtClean="0"/>
              <a:t>Content slide titles </a:t>
            </a:r>
            <a:r>
              <a:rPr lang="en-GB" sz="1400" dirty="0" smtClean="0"/>
              <a:t>– bold, bright titles without a rule or shaded box</a:t>
            </a:r>
          </a:p>
          <a:p>
            <a:pPr lvl="1"/>
            <a:r>
              <a:rPr lang="en-GB" sz="1400" b="1" dirty="0" err="1" smtClean="0"/>
              <a:t>Color</a:t>
            </a:r>
            <a:r>
              <a:rPr lang="en-GB" sz="1400" b="1" dirty="0" smtClean="0"/>
              <a:t> palette </a:t>
            </a:r>
            <a:r>
              <a:rPr lang="en-GB" sz="1400" dirty="0" smtClean="0"/>
              <a:t>– new, expanded </a:t>
            </a:r>
            <a:r>
              <a:rPr lang="en-GB" sz="1400" dirty="0" err="1" smtClean="0"/>
              <a:t>colors</a:t>
            </a:r>
            <a:r>
              <a:rPr lang="en-GB" sz="1400" dirty="0" smtClean="0"/>
              <a:t> and tints</a:t>
            </a:r>
          </a:p>
          <a:p>
            <a:pPr lvl="1"/>
            <a:r>
              <a:rPr lang="en-GB" sz="1400" b="1" dirty="0" smtClean="0"/>
              <a:t>New bullet point style </a:t>
            </a:r>
            <a:r>
              <a:rPr lang="en-GB" sz="1400" dirty="0" smtClean="0"/>
              <a:t>– simple, grey round bullets replace triangles</a:t>
            </a:r>
          </a:p>
          <a:p>
            <a:pPr lvl="1"/>
            <a:r>
              <a:rPr lang="en-GB" sz="1400" b="1" dirty="0" smtClean="0"/>
              <a:t>Retirement of the black background template </a:t>
            </a:r>
            <a:r>
              <a:rPr lang="en-GB" sz="1400" dirty="0" smtClean="0"/>
              <a:t>– if your presentation will be projected, you will most likely be asked to use the White Widescreen template located on the network</a:t>
            </a:r>
          </a:p>
          <a:p>
            <a:pPr lvl="1"/>
            <a:r>
              <a:rPr lang="en-GB" sz="1400" b="1" dirty="0" smtClean="0"/>
              <a:t>Thumbnail preview of templates </a:t>
            </a:r>
            <a:r>
              <a:rPr lang="en-GB" sz="1400" dirty="0" smtClean="0"/>
              <a:t>– easily find and open the template you need </a:t>
            </a:r>
          </a:p>
          <a:p>
            <a:endParaRPr lang="en-GB" dirty="0"/>
          </a:p>
        </p:txBody>
      </p:sp>
      <p:sp>
        <p:nvSpPr>
          <p:cNvPr id="6" name="TextBox 5"/>
          <p:cNvSpPr txBox="1"/>
          <p:nvPr/>
        </p:nvSpPr>
        <p:spPr>
          <a:xfrm>
            <a:off x="304799" y="4443929"/>
            <a:ext cx="4391892" cy="1706350"/>
          </a:xfrm>
          <a:prstGeom prst="rect">
            <a:avLst/>
          </a:prstGeom>
          <a:solidFill>
            <a:schemeClr val="accent3"/>
          </a:solidFill>
        </p:spPr>
        <p:txBody>
          <a:bodyPr wrap="square" rtlCol="0" anchor="ctr" anchorCtr="0">
            <a:noAutofit/>
          </a:bodyPr>
          <a:lstStyle/>
          <a:p>
            <a:pPr algn="ctr"/>
            <a:r>
              <a:rPr lang="en-GB" sz="1600" dirty="0">
                <a:solidFill>
                  <a:schemeClr val="bg2"/>
                </a:solidFill>
                <a:latin typeface="Arial"/>
              </a:rPr>
              <a:t>Most importantly: the process for </a:t>
            </a:r>
            <a:r>
              <a:rPr lang="en-US" sz="1600" dirty="0">
                <a:solidFill>
                  <a:schemeClr val="bg2"/>
                </a:solidFill>
                <a:latin typeface="Arial"/>
              </a:rPr>
              <a:t>creating or converting </a:t>
            </a:r>
            <a:r>
              <a:rPr lang="en-US" sz="1600" dirty="0" smtClean="0">
                <a:solidFill>
                  <a:schemeClr val="bg2"/>
                </a:solidFill>
                <a:latin typeface="Arial"/>
              </a:rPr>
              <a:t>slides has not changed.</a:t>
            </a:r>
            <a:endParaRPr lang="en-GB" sz="1600" dirty="0">
              <a:solidFill>
                <a:schemeClr val="bg2"/>
              </a:solidFill>
              <a:latin typeface="Arial"/>
            </a:endParaRPr>
          </a:p>
          <a:p>
            <a:pPr algn="ctr"/>
            <a:r>
              <a:rPr lang="en-GB" sz="1600" dirty="0" smtClean="0">
                <a:solidFill>
                  <a:schemeClr val="bg2"/>
                </a:solidFill>
                <a:latin typeface="Arial"/>
              </a:rPr>
              <a:t>Click on the links at the right</a:t>
            </a:r>
            <a:br>
              <a:rPr lang="en-GB" sz="1600" dirty="0" smtClean="0">
                <a:solidFill>
                  <a:schemeClr val="bg2"/>
                </a:solidFill>
                <a:latin typeface="Arial"/>
              </a:rPr>
            </a:br>
            <a:r>
              <a:rPr lang="en-GB" sz="1600" dirty="0" smtClean="0">
                <a:solidFill>
                  <a:schemeClr val="bg2"/>
                </a:solidFill>
                <a:latin typeface="Arial"/>
              </a:rPr>
              <a:t> for helpful step-by-step instructions.</a:t>
            </a:r>
            <a:endParaRPr lang="en-GB" sz="1600" dirty="0">
              <a:solidFill>
                <a:schemeClr val="bg2"/>
              </a:solidFill>
              <a:latin typeface="Arial"/>
            </a:endParaRPr>
          </a:p>
        </p:txBody>
      </p:sp>
      <p:pic>
        <p:nvPicPr>
          <p:cNvPr id="7" name="Picture 6"/>
          <p:cNvPicPr>
            <a:picLocks noChangeAspect="1"/>
          </p:cNvPicPr>
          <p:nvPr/>
        </p:nvPicPr>
        <p:blipFill>
          <a:blip r:embed="rId2"/>
          <a:stretch>
            <a:fillRect/>
          </a:stretch>
        </p:blipFill>
        <p:spPr>
          <a:xfrm>
            <a:off x="6761889" y="2587307"/>
            <a:ext cx="987171" cy="841693"/>
          </a:xfrm>
          <a:prstGeom prst="rect">
            <a:avLst/>
          </a:prstGeom>
        </p:spPr>
      </p:pic>
      <p:sp>
        <p:nvSpPr>
          <p:cNvPr id="10" name="TextBox 9"/>
          <p:cNvSpPr txBox="1"/>
          <p:nvPr/>
        </p:nvSpPr>
        <p:spPr>
          <a:xfrm>
            <a:off x="4753196" y="4443929"/>
            <a:ext cx="4390804" cy="1706350"/>
          </a:xfrm>
          <a:prstGeom prst="rect">
            <a:avLst/>
          </a:prstGeom>
          <a:noFill/>
        </p:spPr>
        <p:txBody>
          <a:bodyPr wrap="square" rtlCol="0" anchor="ctr" anchorCtr="0">
            <a:noAutofit/>
          </a:bodyPr>
          <a:lstStyle/>
          <a:p>
            <a:pPr marL="173038" indent="-173038">
              <a:lnSpc>
                <a:spcPct val="114000"/>
              </a:lnSpc>
              <a:spcBef>
                <a:spcPts val="400"/>
              </a:spcBef>
              <a:spcAft>
                <a:spcPts val="400"/>
              </a:spcAft>
              <a:buClr>
                <a:schemeClr val="tx2"/>
              </a:buClr>
              <a:buSzPct val="110000"/>
              <a:buFont typeface="Arial" panose="020B0604020202020204" pitchFamily="34" charset="0"/>
              <a:buChar char="•"/>
            </a:pPr>
            <a:r>
              <a:rPr lang="en-US" sz="1600" b="1" dirty="0" smtClean="0">
                <a:solidFill>
                  <a:schemeClr val="tx2"/>
                </a:solidFill>
                <a:hlinkClick r:id="rId3"/>
              </a:rPr>
              <a:t>Create </a:t>
            </a:r>
            <a:r>
              <a:rPr lang="en-US" sz="1600" b="1" dirty="0">
                <a:solidFill>
                  <a:schemeClr val="tx2"/>
                </a:solidFill>
                <a:hlinkClick r:id="rId3"/>
              </a:rPr>
              <a:t>and manage your presentation</a:t>
            </a:r>
            <a:endParaRPr lang="en-US" sz="1600" b="1" dirty="0">
              <a:solidFill>
                <a:schemeClr val="tx2"/>
              </a:solidFill>
            </a:endParaRPr>
          </a:p>
          <a:p>
            <a:pPr marL="173038" indent="-173038">
              <a:lnSpc>
                <a:spcPct val="114000"/>
              </a:lnSpc>
              <a:spcBef>
                <a:spcPts val="400"/>
              </a:spcBef>
              <a:spcAft>
                <a:spcPts val="400"/>
              </a:spcAft>
              <a:buClr>
                <a:schemeClr val="tx2"/>
              </a:buClr>
              <a:buSzPct val="110000"/>
              <a:buFont typeface="Arial" panose="020B0604020202020204" pitchFamily="34" charset="0"/>
              <a:buChar char="•"/>
            </a:pPr>
            <a:r>
              <a:rPr lang="en-US" sz="1600" b="1" dirty="0">
                <a:solidFill>
                  <a:schemeClr val="tx2"/>
                </a:solidFill>
                <a:hlinkClick r:id="rId4"/>
              </a:rPr>
              <a:t>Convert existing slides to new template</a:t>
            </a:r>
            <a:endParaRPr lang="en-US" sz="1600" b="1" dirty="0">
              <a:solidFill>
                <a:schemeClr val="tx2"/>
              </a:solidFill>
            </a:endParaRPr>
          </a:p>
          <a:p>
            <a:pPr marL="173038" indent="-173038">
              <a:lnSpc>
                <a:spcPct val="114000"/>
              </a:lnSpc>
              <a:spcBef>
                <a:spcPts val="400"/>
              </a:spcBef>
              <a:spcAft>
                <a:spcPts val="400"/>
              </a:spcAft>
              <a:buClr>
                <a:schemeClr val="tx2"/>
              </a:buClr>
              <a:buSzPct val="110000"/>
              <a:buFont typeface="Arial" panose="020B0604020202020204" pitchFamily="34" charset="0"/>
              <a:buChar char="•"/>
            </a:pPr>
            <a:r>
              <a:rPr lang="en-US" sz="1600" b="1" dirty="0">
                <a:solidFill>
                  <a:schemeClr val="tx2"/>
                </a:solidFill>
                <a:hlinkClick r:id="rId5"/>
              </a:rPr>
              <a:t>Top Tips and </a:t>
            </a:r>
            <a:r>
              <a:rPr lang="en-US" sz="1600" b="1" dirty="0" smtClean="0">
                <a:solidFill>
                  <a:schemeClr val="tx2"/>
                </a:solidFill>
                <a:hlinkClick r:id="rId5"/>
              </a:rPr>
              <a:t>Tricks</a:t>
            </a:r>
            <a:endParaRPr lang="en-GB" sz="1600" b="1" dirty="0">
              <a:solidFill>
                <a:schemeClr val="tx2"/>
              </a:solidFill>
              <a:latin typeface="Arial"/>
            </a:endParaRPr>
          </a:p>
        </p:txBody>
      </p:sp>
      <p:sp>
        <p:nvSpPr>
          <p:cNvPr id="2" name="Slide Number Placeholder 1"/>
          <p:cNvSpPr>
            <a:spLocks noGrp="1"/>
          </p:cNvSpPr>
          <p:nvPr>
            <p:ph type="sldNum" sz="quarter" idx="13"/>
          </p:nvPr>
        </p:nvSpPr>
        <p:spPr/>
        <p:txBody>
          <a:bodyPr/>
          <a:lstStyle/>
          <a:p>
            <a:fld id="{C0531ADF-2191-45C5-9D71-08764BF86A6F}" type="slidenum">
              <a:rPr lang="en-US" smtClean="0"/>
              <a:pPr/>
              <a:t>3</a:t>
            </a:fld>
            <a:endParaRPr lang="en-US"/>
          </a:p>
        </p:txBody>
      </p:sp>
    </p:spTree>
    <p:extLst>
      <p:ext uri="{BB962C8B-B14F-4D97-AF65-F5344CB8AC3E}">
        <p14:creationId xmlns:p14="http://schemas.microsoft.com/office/powerpoint/2010/main" val="3022682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brand colors </a:t>
            </a:r>
            <a:endParaRPr lang="en-GB" dirty="0"/>
          </a:p>
        </p:txBody>
      </p:sp>
      <p:sp>
        <p:nvSpPr>
          <p:cNvPr id="6" name="Footer Placeholder 5"/>
          <p:cNvSpPr>
            <a:spLocks noGrp="1"/>
          </p:cNvSpPr>
          <p:nvPr>
            <p:ph type="ftr" sz="quarter" idx="14"/>
          </p:nvPr>
        </p:nvSpPr>
        <p:spPr/>
        <p:txBody>
          <a:bodyPr/>
          <a:lstStyle/>
          <a:p>
            <a:r>
              <a:rPr lang="en-US" smtClean="0"/>
              <a:t>For professional clients / qualified investors only</a:t>
            </a:r>
            <a:endParaRPr lang="en-GB" dirty="0"/>
          </a:p>
        </p:txBody>
      </p:sp>
      <p:sp>
        <p:nvSpPr>
          <p:cNvPr id="9" name="Text Placeholder 8"/>
          <p:cNvSpPr>
            <a:spLocks noGrp="1"/>
          </p:cNvSpPr>
          <p:nvPr>
            <p:ph type="body" sz="quarter" idx="15"/>
          </p:nvPr>
        </p:nvSpPr>
        <p:spPr>
          <a:xfrm>
            <a:off x="304800" y="1090296"/>
            <a:ext cx="4038600" cy="5081904"/>
          </a:xfrm>
        </p:spPr>
        <p:txBody>
          <a:bodyPr/>
          <a:lstStyle/>
          <a:p>
            <a:r>
              <a:rPr lang="en-US" b="0" dirty="0" smtClean="0"/>
              <a:t>The new color palette brings the BlackRock &amp; iShares brands closer together while still maintaining distinctiveness.</a:t>
            </a:r>
          </a:p>
          <a:p>
            <a:r>
              <a:rPr lang="en-US" b="0" dirty="0" smtClean="0"/>
              <a:t>Consistent application of colors reinforces branding </a:t>
            </a:r>
            <a:r>
              <a:rPr lang="en-US" b="0" dirty="0"/>
              <a:t>and </a:t>
            </a:r>
            <a:r>
              <a:rPr lang="en-US" b="0" dirty="0" smtClean="0"/>
              <a:t>presents cohesive visual messaging. When </a:t>
            </a:r>
            <a:r>
              <a:rPr lang="en-US" b="0" dirty="0"/>
              <a:t>building a presentation apply these colors purposefully and in the ratios </a:t>
            </a:r>
            <a:r>
              <a:rPr lang="en-US" b="0" dirty="0" smtClean="0"/>
              <a:t>shown. For example, mostly blue, some teal and orange accent are used in BlackRock branded materials and mostly green, some blue and a magenta accent are used in iShares branded materials. </a:t>
            </a:r>
          </a:p>
          <a:p>
            <a:r>
              <a:rPr lang="en-US" b="0" dirty="0" smtClean="0"/>
              <a:t>A balanced slide with plenty of white space allows the viewer to focus on your key content. Avoid crowding slides with too much information. </a:t>
            </a:r>
          </a:p>
          <a:p>
            <a:r>
              <a:rPr lang="en-US" b="0" dirty="0" smtClean="0"/>
              <a:t> </a:t>
            </a:r>
            <a:endParaRPr lang="en-US" b="0" dirty="0"/>
          </a:p>
        </p:txBody>
      </p:sp>
      <p:pic>
        <p:nvPicPr>
          <p:cNvPr id="10" name="Picture 9"/>
          <p:cNvPicPr>
            <a:picLocks noChangeAspect="1"/>
          </p:cNvPicPr>
          <p:nvPr/>
        </p:nvPicPr>
        <p:blipFill>
          <a:blip r:embed="rId3"/>
          <a:stretch>
            <a:fillRect/>
          </a:stretch>
        </p:blipFill>
        <p:spPr>
          <a:xfrm>
            <a:off x="4979834" y="1339994"/>
            <a:ext cx="1200150" cy="1171575"/>
          </a:xfrm>
          <a:prstGeom prst="rect">
            <a:avLst/>
          </a:prstGeom>
        </p:spPr>
      </p:pic>
      <p:pic>
        <p:nvPicPr>
          <p:cNvPr id="11" name="Picture 10"/>
          <p:cNvPicPr>
            <a:picLocks noChangeAspect="1"/>
          </p:cNvPicPr>
          <p:nvPr/>
        </p:nvPicPr>
        <p:blipFill>
          <a:blip r:embed="rId4"/>
          <a:stretch>
            <a:fillRect/>
          </a:stretch>
        </p:blipFill>
        <p:spPr>
          <a:xfrm>
            <a:off x="4994122" y="3727085"/>
            <a:ext cx="1171575" cy="1181100"/>
          </a:xfrm>
          <a:prstGeom prst="rect">
            <a:avLst/>
          </a:prstGeom>
        </p:spPr>
      </p:pic>
      <p:sp>
        <p:nvSpPr>
          <p:cNvPr id="12" name="TextBox 11"/>
          <p:cNvSpPr txBox="1"/>
          <p:nvPr/>
        </p:nvSpPr>
        <p:spPr>
          <a:xfrm>
            <a:off x="5020715" y="1090296"/>
            <a:ext cx="1118388" cy="276999"/>
          </a:xfrm>
          <a:prstGeom prst="rect">
            <a:avLst/>
          </a:prstGeom>
          <a:noFill/>
        </p:spPr>
        <p:txBody>
          <a:bodyPr wrap="square" rtlCol="0">
            <a:spAutoFit/>
          </a:bodyPr>
          <a:lstStyle/>
          <a:p>
            <a:pPr algn="ctr">
              <a:buClr>
                <a:schemeClr val="tx2"/>
              </a:buClr>
              <a:buSzPct val="110000"/>
            </a:pPr>
            <a:r>
              <a:rPr lang="en-US" sz="1200" b="1" dirty="0" smtClean="0">
                <a:solidFill>
                  <a:schemeClr val="tx2"/>
                </a:solidFill>
              </a:rPr>
              <a:t>BlackRock</a:t>
            </a:r>
            <a:endParaRPr lang="en-US" sz="1200" b="1" dirty="0">
              <a:solidFill>
                <a:schemeClr val="tx2"/>
              </a:solidFill>
            </a:endParaRPr>
          </a:p>
        </p:txBody>
      </p:sp>
      <p:pic>
        <p:nvPicPr>
          <p:cNvPr id="13" name="Picture 12"/>
          <p:cNvPicPr>
            <a:picLocks noChangeAspect="1"/>
          </p:cNvPicPr>
          <p:nvPr/>
        </p:nvPicPr>
        <p:blipFill>
          <a:blip r:embed="rId5"/>
          <a:stretch>
            <a:fillRect/>
          </a:stretch>
        </p:blipFill>
        <p:spPr>
          <a:xfrm>
            <a:off x="6376600" y="1090296"/>
            <a:ext cx="2227073" cy="1675607"/>
          </a:xfrm>
          <a:prstGeom prst="rect">
            <a:avLst/>
          </a:prstGeom>
          <a:ln>
            <a:solidFill>
              <a:srgbClr val="D9D9D9"/>
            </a:solidFill>
          </a:ln>
          <a:effectLst/>
        </p:spPr>
      </p:pic>
      <p:pic>
        <p:nvPicPr>
          <p:cNvPr id="14" name="Picture 13"/>
          <p:cNvPicPr>
            <a:picLocks noChangeAspect="1"/>
          </p:cNvPicPr>
          <p:nvPr/>
        </p:nvPicPr>
        <p:blipFill rotWithShape="1">
          <a:blip r:embed="rId6"/>
          <a:srcRect l="775"/>
          <a:stretch/>
        </p:blipFill>
        <p:spPr>
          <a:xfrm>
            <a:off x="6365500" y="3492092"/>
            <a:ext cx="2223835" cy="1675607"/>
          </a:xfrm>
          <a:prstGeom prst="rect">
            <a:avLst/>
          </a:prstGeom>
          <a:ln>
            <a:solidFill>
              <a:srgbClr val="D9D9D9"/>
            </a:solidFill>
          </a:ln>
          <a:effectLst/>
        </p:spPr>
      </p:pic>
      <p:sp>
        <p:nvSpPr>
          <p:cNvPr id="40" name="TextBox 39"/>
          <p:cNvSpPr txBox="1"/>
          <p:nvPr/>
        </p:nvSpPr>
        <p:spPr>
          <a:xfrm>
            <a:off x="5031815" y="3492092"/>
            <a:ext cx="1096189" cy="276999"/>
          </a:xfrm>
          <a:prstGeom prst="rect">
            <a:avLst/>
          </a:prstGeom>
          <a:noFill/>
        </p:spPr>
        <p:txBody>
          <a:bodyPr wrap="square" rtlCol="0">
            <a:spAutoFit/>
          </a:bodyPr>
          <a:lstStyle/>
          <a:p>
            <a:pPr algn="ctr">
              <a:buClr>
                <a:schemeClr val="tx2"/>
              </a:buClr>
              <a:buSzPct val="110000"/>
            </a:pPr>
            <a:r>
              <a:rPr lang="en-US" sz="1200" b="1" dirty="0" smtClean="0">
                <a:solidFill>
                  <a:schemeClr val="tx2"/>
                </a:solidFill>
              </a:rPr>
              <a:t>iShares</a:t>
            </a:r>
            <a:endParaRPr lang="en-US" sz="1200" b="1" dirty="0">
              <a:solidFill>
                <a:schemeClr val="tx2"/>
              </a:solidFill>
            </a:endParaRPr>
          </a:p>
        </p:txBody>
      </p:sp>
      <p:sp>
        <p:nvSpPr>
          <p:cNvPr id="3" name="Slide Number Placeholder 2"/>
          <p:cNvSpPr>
            <a:spLocks noGrp="1"/>
          </p:cNvSpPr>
          <p:nvPr>
            <p:ph type="sldNum" sz="quarter" idx="13"/>
          </p:nvPr>
        </p:nvSpPr>
        <p:spPr/>
        <p:txBody>
          <a:bodyPr/>
          <a:lstStyle/>
          <a:p>
            <a:fld id="{C0531ADF-2191-45C5-9D71-08764BF86A6F}" type="slidenum">
              <a:rPr lang="en-US" smtClean="0"/>
              <a:pPr/>
              <a:t>4</a:t>
            </a:fld>
            <a:endParaRPr lang="en-US"/>
          </a:p>
        </p:txBody>
      </p:sp>
    </p:spTree>
    <p:extLst>
      <p:ext uri="{BB962C8B-B14F-4D97-AF65-F5344CB8AC3E}">
        <p14:creationId xmlns:p14="http://schemas.microsoft.com/office/powerpoint/2010/main" val="152035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new color palette</a:t>
            </a:r>
            <a:endParaRPr lang="en-US" dirty="0"/>
          </a:p>
        </p:txBody>
      </p:sp>
      <p:sp>
        <p:nvSpPr>
          <p:cNvPr id="6" name="Footer Placeholder 5"/>
          <p:cNvSpPr>
            <a:spLocks noGrp="1"/>
          </p:cNvSpPr>
          <p:nvPr>
            <p:ph type="ftr" sz="quarter" idx="14"/>
          </p:nvPr>
        </p:nvSpPr>
        <p:spPr/>
        <p:txBody>
          <a:bodyPr/>
          <a:lstStyle/>
          <a:p>
            <a:r>
              <a:rPr lang="en-US" smtClean="0"/>
              <a:t>For professional clients / qualified investors only</a:t>
            </a:r>
            <a:endParaRPr lang="en-US" dirty="0"/>
          </a:p>
        </p:txBody>
      </p:sp>
      <p:pic>
        <p:nvPicPr>
          <p:cNvPr id="98" name="Picture 97"/>
          <p:cNvPicPr>
            <a:picLocks noChangeAspect="1"/>
          </p:cNvPicPr>
          <p:nvPr/>
        </p:nvPicPr>
        <p:blipFill>
          <a:blip r:embed="rId3"/>
          <a:stretch>
            <a:fillRect/>
          </a:stretch>
        </p:blipFill>
        <p:spPr>
          <a:xfrm>
            <a:off x="464337" y="1051782"/>
            <a:ext cx="3051171" cy="4401402"/>
          </a:xfrm>
          <a:prstGeom prst="rect">
            <a:avLst/>
          </a:prstGeom>
        </p:spPr>
      </p:pic>
      <p:sp>
        <p:nvSpPr>
          <p:cNvPr id="5" name="TextBox 4"/>
          <p:cNvSpPr txBox="1"/>
          <p:nvPr/>
        </p:nvSpPr>
        <p:spPr>
          <a:xfrm>
            <a:off x="3733786" y="1836717"/>
            <a:ext cx="3733816" cy="415498"/>
          </a:xfrm>
          <a:prstGeom prst="rect">
            <a:avLst/>
          </a:prstGeom>
          <a:noFill/>
        </p:spPr>
        <p:txBody>
          <a:bodyPr wrap="square" rtlCol="0">
            <a:spAutoFit/>
          </a:bodyPr>
          <a:lstStyle/>
          <a:p>
            <a:pPr>
              <a:buClr>
                <a:schemeClr val="tx2"/>
              </a:buClr>
              <a:buSzPct val="110000"/>
            </a:pPr>
            <a:r>
              <a:rPr lang="en-US" sz="1050" dirty="0" smtClean="0">
                <a:solidFill>
                  <a:schemeClr val="tx2"/>
                </a:solidFill>
              </a:rPr>
              <a:t>Colors in the top row will be the default colors when creating charts and SmartArt</a:t>
            </a:r>
            <a:endParaRPr lang="en-US" sz="1050" dirty="0">
              <a:solidFill>
                <a:schemeClr val="tx2"/>
              </a:solidFill>
            </a:endParaRPr>
          </a:p>
        </p:txBody>
      </p:sp>
      <p:sp>
        <p:nvSpPr>
          <p:cNvPr id="103" name="TextBox 102"/>
          <p:cNvSpPr txBox="1"/>
          <p:nvPr/>
        </p:nvSpPr>
        <p:spPr>
          <a:xfrm>
            <a:off x="3733786" y="2628467"/>
            <a:ext cx="2771913" cy="253916"/>
          </a:xfrm>
          <a:prstGeom prst="rect">
            <a:avLst/>
          </a:prstGeom>
          <a:noFill/>
        </p:spPr>
        <p:txBody>
          <a:bodyPr wrap="none" rtlCol="0">
            <a:spAutoFit/>
          </a:bodyPr>
          <a:lstStyle/>
          <a:p>
            <a:pPr>
              <a:buClr>
                <a:schemeClr val="tx2"/>
              </a:buClr>
              <a:buSzPct val="110000"/>
            </a:pPr>
            <a:r>
              <a:rPr lang="en-US" sz="1050" dirty="0" smtClean="0">
                <a:solidFill>
                  <a:schemeClr val="tx2"/>
                </a:solidFill>
              </a:rPr>
              <a:t>Avoid using these Microsoft-generated tints</a:t>
            </a:r>
            <a:endParaRPr lang="en-US" sz="1050" dirty="0">
              <a:solidFill>
                <a:schemeClr val="tx2"/>
              </a:solidFill>
            </a:endParaRPr>
          </a:p>
        </p:txBody>
      </p:sp>
      <p:sp>
        <p:nvSpPr>
          <p:cNvPr id="105" name="TextBox 104"/>
          <p:cNvSpPr txBox="1"/>
          <p:nvPr/>
        </p:nvSpPr>
        <p:spPr>
          <a:xfrm>
            <a:off x="3733786" y="4000986"/>
            <a:ext cx="2523448" cy="253916"/>
          </a:xfrm>
          <a:prstGeom prst="rect">
            <a:avLst/>
          </a:prstGeom>
          <a:noFill/>
        </p:spPr>
        <p:txBody>
          <a:bodyPr wrap="none" rtlCol="0">
            <a:spAutoFit/>
          </a:bodyPr>
          <a:lstStyle/>
          <a:p>
            <a:pPr>
              <a:buClr>
                <a:schemeClr val="tx2"/>
              </a:buClr>
              <a:buSzPct val="110000"/>
            </a:pPr>
            <a:r>
              <a:rPr lang="en-US" sz="1050" b="1" dirty="0" smtClean="0">
                <a:solidFill>
                  <a:schemeClr val="tx2"/>
                </a:solidFill>
              </a:rPr>
              <a:t>DO</a:t>
            </a:r>
            <a:r>
              <a:rPr lang="en-US" sz="1050" dirty="0" smtClean="0">
                <a:solidFill>
                  <a:schemeClr val="tx2"/>
                </a:solidFill>
              </a:rPr>
              <a:t> use these company-approved tints </a:t>
            </a:r>
            <a:endParaRPr lang="en-US" sz="1050" dirty="0">
              <a:solidFill>
                <a:schemeClr val="tx2"/>
              </a:solidFill>
            </a:endParaRPr>
          </a:p>
        </p:txBody>
      </p:sp>
      <p:sp>
        <p:nvSpPr>
          <p:cNvPr id="107" name="TextBox 106"/>
          <p:cNvSpPr txBox="1"/>
          <p:nvPr/>
        </p:nvSpPr>
        <p:spPr>
          <a:xfrm>
            <a:off x="3733786" y="5162086"/>
            <a:ext cx="2816797" cy="253916"/>
          </a:xfrm>
          <a:prstGeom prst="rect">
            <a:avLst/>
          </a:prstGeom>
          <a:noFill/>
        </p:spPr>
        <p:txBody>
          <a:bodyPr wrap="none" rtlCol="0">
            <a:spAutoFit/>
          </a:bodyPr>
          <a:lstStyle/>
          <a:p>
            <a:pPr>
              <a:buClr>
                <a:schemeClr val="tx2"/>
              </a:buClr>
              <a:buSzPct val="110000"/>
            </a:pPr>
            <a:r>
              <a:rPr lang="en-US" sz="1050" dirty="0" smtClean="0">
                <a:solidFill>
                  <a:schemeClr val="tx2"/>
                </a:solidFill>
              </a:rPr>
              <a:t>Avoid using these Standard Microsoft colors</a:t>
            </a:r>
            <a:endParaRPr lang="en-US" sz="1050" dirty="0">
              <a:solidFill>
                <a:schemeClr val="tx2"/>
              </a:solidFill>
            </a:endParaRPr>
          </a:p>
        </p:txBody>
      </p:sp>
      <p:grpSp>
        <p:nvGrpSpPr>
          <p:cNvPr id="15" name="Group 14"/>
          <p:cNvGrpSpPr/>
          <p:nvPr/>
        </p:nvGrpSpPr>
        <p:grpSpPr>
          <a:xfrm>
            <a:off x="3714550" y="4314085"/>
            <a:ext cx="5061001" cy="544765"/>
            <a:chOff x="3561395" y="4877912"/>
            <a:chExt cx="4255756" cy="544765"/>
          </a:xfrm>
        </p:grpSpPr>
        <p:sp>
          <p:nvSpPr>
            <p:cNvPr id="108" name="TextBox 107"/>
            <p:cNvSpPr txBox="1"/>
            <p:nvPr/>
          </p:nvSpPr>
          <p:spPr>
            <a:xfrm>
              <a:off x="3561395" y="4877912"/>
              <a:ext cx="4255756" cy="544765"/>
            </a:xfrm>
            <a:prstGeom prst="rect">
              <a:avLst/>
            </a:prstGeom>
            <a:noFill/>
          </p:spPr>
          <p:txBody>
            <a:bodyPr wrap="none" rtlCol="0">
              <a:spAutoFit/>
            </a:bodyPr>
            <a:lstStyle/>
            <a:p>
              <a:pPr>
                <a:lnSpc>
                  <a:spcPct val="140000"/>
                </a:lnSpc>
                <a:buClr>
                  <a:schemeClr val="tx2"/>
                </a:buClr>
                <a:buSzPct val="110000"/>
              </a:pPr>
              <a:r>
                <a:rPr lang="en-US" sz="1050" dirty="0" smtClean="0">
                  <a:solidFill>
                    <a:schemeClr val="tx2"/>
                  </a:solidFill>
                </a:rPr>
                <a:t>These are additional company-approved colors to be used selectively.</a:t>
              </a:r>
            </a:p>
            <a:p>
              <a:pPr>
                <a:lnSpc>
                  <a:spcPct val="140000"/>
                </a:lnSpc>
                <a:buClr>
                  <a:schemeClr val="tx2"/>
                </a:buClr>
                <a:buSzPct val="110000"/>
              </a:pPr>
              <a:r>
                <a:rPr lang="en-US" sz="1050" dirty="0" smtClean="0">
                  <a:solidFill>
                    <a:schemeClr val="tx2"/>
                  </a:solidFill>
                </a:rPr>
                <a:t>Magenta          should </a:t>
              </a:r>
              <a:r>
                <a:rPr lang="en-US" sz="1050" b="1" dirty="0" smtClean="0">
                  <a:solidFill>
                    <a:schemeClr val="tx2"/>
                  </a:solidFill>
                </a:rPr>
                <a:t>ONLY</a:t>
              </a:r>
              <a:r>
                <a:rPr lang="en-US" sz="1050" dirty="0" smtClean="0">
                  <a:solidFill>
                    <a:schemeClr val="tx2"/>
                  </a:solidFill>
                </a:rPr>
                <a:t> be used in iShares presentations as an accent color </a:t>
              </a:r>
              <a:endParaRPr lang="en-US" sz="1050" dirty="0">
                <a:solidFill>
                  <a:schemeClr val="tx2"/>
                </a:solidFill>
              </a:endParaRPr>
            </a:p>
          </p:txBody>
        </p:sp>
        <p:pic>
          <p:nvPicPr>
            <p:cNvPr id="14" name="Picture 13"/>
            <p:cNvPicPr>
              <a:picLocks noChangeAspect="1"/>
            </p:cNvPicPr>
            <p:nvPr/>
          </p:nvPicPr>
          <p:blipFill>
            <a:blip r:embed="rId4"/>
            <a:stretch>
              <a:fillRect/>
            </a:stretch>
          </p:blipFill>
          <p:spPr>
            <a:xfrm>
              <a:off x="4108491" y="5137407"/>
              <a:ext cx="234102" cy="274320"/>
            </a:xfrm>
            <a:prstGeom prst="rect">
              <a:avLst/>
            </a:prstGeom>
          </p:spPr>
        </p:pic>
      </p:grpSp>
      <p:sp>
        <p:nvSpPr>
          <p:cNvPr id="7" name="&quot;No&quot; Symbol 6"/>
          <p:cNvSpPr/>
          <p:nvPr/>
        </p:nvSpPr>
        <p:spPr>
          <a:xfrm>
            <a:off x="1514162" y="2307631"/>
            <a:ext cx="951518" cy="951518"/>
          </a:xfrm>
          <a:prstGeom prst="noSmoking">
            <a:avLst>
              <a:gd name="adj" fmla="val 4283"/>
            </a:avLst>
          </a:prstGeom>
          <a:solidFill>
            <a:schemeClr val="tx2"/>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9" name="Rectangle 8"/>
          <p:cNvSpPr/>
          <p:nvPr/>
        </p:nvSpPr>
        <p:spPr>
          <a:xfrm>
            <a:off x="1690255" y="1902951"/>
            <a:ext cx="1825254" cy="283031"/>
          </a:xfrm>
          <a:prstGeom prst="rect">
            <a:avLst/>
          </a:prstGeom>
          <a:noFill/>
          <a:ln w="2857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23" name="Rectangle 22"/>
          <p:cNvSpPr/>
          <p:nvPr/>
        </p:nvSpPr>
        <p:spPr>
          <a:xfrm>
            <a:off x="485279" y="2185982"/>
            <a:ext cx="3030230" cy="1227287"/>
          </a:xfrm>
          <a:prstGeom prst="rect">
            <a:avLst/>
          </a:prstGeom>
          <a:noFill/>
          <a:ln w="2857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24" name="Rectangle 23"/>
          <p:cNvSpPr/>
          <p:nvPr/>
        </p:nvSpPr>
        <p:spPr>
          <a:xfrm>
            <a:off x="477229" y="5119255"/>
            <a:ext cx="3030230" cy="333929"/>
          </a:xfrm>
          <a:prstGeom prst="rect">
            <a:avLst/>
          </a:prstGeom>
          <a:noFill/>
          <a:ln w="2857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cxnSp>
        <p:nvCxnSpPr>
          <p:cNvPr id="25" name="Straight Arrow Connector 24"/>
          <p:cNvCxnSpPr/>
          <p:nvPr/>
        </p:nvCxnSpPr>
        <p:spPr>
          <a:xfrm flipH="1">
            <a:off x="3515508" y="2044171"/>
            <a:ext cx="218278"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515508" y="2753185"/>
            <a:ext cx="218278"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9180" y="3819140"/>
            <a:ext cx="3030230" cy="610986"/>
          </a:xfrm>
          <a:prstGeom prst="rect">
            <a:avLst/>
          </a:prstGeom>
          <a:noFill/>
          <a:ln w="2857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cxnSp>
        <p:nvCxnSpPr>
          <p:cNvPr id="29" name="Straight Arrow Connector 28"/>
          <p:cNvCxnSpPr/>
          <p:nvPr/>
        </p:nvCxnSpPr>
        <p:spPr>
          <a:xfrm flipH="1">
            <a:off x="2881255" y="4586468"/>
            <a:ext cx="852531"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496272" y="4129267"/>
            <a:ext cx="218278"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496272" y="5286219"/>
            <a:ext cx="218278"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47475" y="5184676"/>
            <a:ext cx="2873977" cy="203087"/>
            <a:chOff x="547475" y="5184676"/>
            <a:chExt cx="2873977" cy="203087"/>
          </a:xfrm>
        </p:grpSpPr>
        <p:sp>
          <p:nvSpPr>
            <p:cNvPr id="33" name="&quot;No&quot; Symbol 32"/>
            <p:cNvSpPr/>
            <p:nvPr/>
          </p:nvSpPr>
          <p:spPr>
            <a:xfrm>
              <a:off x="547475"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4" name="&quot;No&quot; Symbol 33"/>
            <p:cNvSpPr/>
            <p:nvPr/>
          </p:nvSpPr>
          <p:spPr>
            <a:xfrm>
              <a:off x="844241"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5" name="&quot;No&quot; Symbol 34"/>
            <p:cNvSpPr/>
            <p:nvPr/>
          </p:nvSpPr>
          <p:spPr>
            <a:xfrm>
              <a:off x="1141007"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6" name="&quot;No&quot; Symbol 35"/>
            <p:cNvSpPr/>
            <p:nvPr/>
          </p:nvSpPr>
          <p:spPr>
            <a:xfrm>
              <a:off x="1437773"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7" name="&quot;No&quot; Symbol 36"/>
            <p:cNvSpPr/>
            <p:nvPr/>
          </p:nvSpPr>
          <p:spPr>
            <a:xfrm>
              <a:off x="1734539"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8" name="&quot;No&quot; Symbol 37"/>
            <p:cNvSpPr/>
            <p:nvPr/>
          </p:nvSpPr>
          <p:spPr>
            <a:xfrm>
              <a:off x="2031305"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9" name="&quot;No&quot; Symbol 38"/>
            <p:cNvSpPr/>
            <p:nvPr/>
          </p:nvSpPr>
          <p:spPr>
            <a:xfrm>
              <a:off x="2328071"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40" name="&quot;No&quot; Symbol 39"/>
            <p:cNvSpPr/>
            <p:nvPr/>
          </p:nvSpPr>
          <p:spPr>
            <a:xfrm>
              <a:off x="2624837"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41" name="&quot;No&quot; Symbol 40"/>
            <p:cNvSpPr/>
            <p:nvPr/>
          </p:nvSpPr>
          <p:spPr>
            <a:xfrm>
              <a:off x="2921603"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42" name="&quot;No&quot; Symbol 41"/>
            <p:cNvSpPr/>
            <p:nvPr/>
          </p:nvSpPr>
          <p:spPr>
            <a:xfrm>
              <a:off x="3218365"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grpSp>
      <p:sp>
        <p:nvSpPr>
          <p:cNvPr id="3" name="Slide Number Placeholder 2"/>
          <p:cNvSpPr>
            <a:spLocks noGrp="1"/>
          </p:cNvSpPr>
          <p:nvPr>
            <p:ph type="sldNum" sz="quarter" idx="13"/>
          </p:nvPr>
        </p:nvSpPr>
        <p:spPr/>
        <p:txBody>
          <a:bodyPr/>
          <a:lstStyle/>
          <a:p>
            <a:fld id="{C0531ADF-2191-45C5-9D71-08764BF86A6F}" type="slidenum">
              <a:rPr lang="en-US" smtClean="0"/>
              <a:pPr/>
              <a:t>5</a:t>
            </a:fld>
            <a:endParaRPr lang="en-US"/>
          </a:p>
        </p:txBody>
      </p:sp>
    </p:spTree>
    <p:extLst>
      <p:ext uri="{BB962C8B-B14F-4D97-AF65-F5344CB8AC3E}">
        <p14:creationId xmlns:p14="http://schemas.microsoft.com/office/powerpoint/2010/main" val="306545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Color</a:t>
            </a:r>
            <a:r>
              <a:rPr lang="en-GB" dirty="0" smtClean="0"/>
              <a:t> values for reference</a:t>
            </a:r>
            <a:endParaRPr lang="en-GB" dirty="0"/>
          </a:p>
        </p:txBody>
      </p:sp>
      <p:sp>
        <p:nvSpPr>
          <p:cNvPr id="6" name="Footer Placeholder 5"/>
          <p:cNvSpPr>
            <a:spLocks noGrp="1"/>
          </p:cNvSpPr>
          <p:nvPr>
            <p:ph type="ftr" sz="quarter" idx="14"/>
          </p:nvPr>
        </p:nvSpPr>
        <p:spPr/>
        <p:txBody>
          <a:bodyPr/>
          <a:lstStyle/>
          <a:p>
            <a:r>
              <a:rPr lang="en-US" smtClean="0"/>
              <a:t>For professional clients / qualified investors only</a:t>
            </a:r>
            <a:endParaRPr lang="en-GB" dirty="0"/>
          </a:p>
        </p:txBody>
      </p:sp>
      <p:sp>
        <p:nvSpPr>
          <p:cNvPr id="103" name="Content Placeholder 2"/>
          <p:cNvSpPr txBox="1">
            <a:spLocks/>
          </p:cNvSpPr>
          <p:nvPr/>
        </p:nvSpPr>
        <p:spPr>
          <a:xfrm>
            <a:off x="1108484" y="2243719"/>
            <a:ext cx="1674672" cy="27864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lang="en-US" sz="1400" b="1" i="0" u="none" strike="noStrike" kern="1200" cap="none" spc="0" normalizeH="0" baseline="0" dirty="0" smtClean="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rgbClr val="00467F"/>
              </a:buClr>
              <a:buSzTx/>
              <a:buFont typeface="Wingdings 3" pitchFamily="18" charset="2"/>
              <a:buChar char=""/>
              <a:tabLst/>
              <a:defRPr kumimoji="0" lang="en-US" sz="1200" b="0" i="0" u="none" strike="noStrike" kern="1200" cap="none" spc="0" normalizeH="0" baseline="0" dirty="0" smtClean="0">
                <a:ln>
                  <a:noFill/>
                </a:ln>
                <a:solidFill>
                  <a:schemeClr val="tx2"/>
                </a:solidFill>
                <a:effectLst/>
                <a:uLnTx/>
                <a:uFillTx/>
                <a:latin typeface="Arial"/>
                <a:ea typeface="+mn-ea"/>
                <a:cs typeface="+mn-cs"/>
              </a:defRPr>
            </a:lvl2pPr>
            <a:lvl3pPr marL="542925" marR="0" indent="-190500" algn="l" defTabSz="914400" rtl="0" eaLnBrk="1" fontAlgn="auto" latinLnBrk="0" hangingPunct="1">
              <a:lnSpc>
                <a:spcPct val="100000"/>
              </a:lnSpc>
              <a:spcBef>
                <a:spcPts val="700"/>
              </a:spcBef>
              <a:spcAft>
                <a:spcPts val="0"/>
              </a:spcAft>
              <a:buClr>
                <a:srgbClr val="00467F"/>
              </a:buClr>
              <a:buSzTx/>
              <a:buFont typeface="Arial" pitchFamily="34" charset="0"/>
              <a:buChar char="•"/>
              <a:tabLst/>
              <a:defRPr kumimoji="0" lang="en-US"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tx2"/>
              </a:buClr>
              <a:buSzTx/>
              <a:buFont typeface="Arial" pitchFamily="34" charset="0"/>
              <a:buChar char="–"/>
              <a:tabLst/>
              <a:defRPr kumimoji="0" lang="en-US" sz="1200" b="0" i="0" u="none" strike="noStrike" kern="1200" cap="none" spc="0" normalizeH="0" baseline="0" dirty="0" smtClean="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tx2"/>
              </a:buClr>
              <a:buSzTx/>
              <a:buFont typeface="Arial" pitchFamily="34" charset="0"/>
              <a:buChar char="•"/>
              <a:tabLst/>
              <a:defRPr kumimoji="0" lang="en-GB" sz="1200" b="0" i="0" u="none" strike="noStrike" kern="1200" cap="none" spc="0" normalizeH="0" baseline="0" dirty="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Tx/>
              <a:buFont typeface="Wingdings 3" pitchFamily="18" charset="2"/>
              <a:buNone/>
            </a:pPr>
            <a:r>
              <a:rPr lang="en-GB" sz="1400" b="1" smtClean="0"/>
              <a:t>Custom Colors</a:t>
            </a:r>
            <a:endParaRPr lang="en-GB" sz="1000" dirty="0"/>
          </a:p>
        </p:txBody>
      </p:sp>
      <p:sp>
        <p:nvSpPr>
          <p:cNvPr id="113" name="Rectangle 112"/>
          <p:cNvSpPr/>
          <p:nvPr/>
        </p:nvSpPr>
        <p:spPr>
          <a:xfrm>
            <a:off x="4550220" y="3730026"/>
            <a:ext cx="737405" cy="512064"/>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00" b="1" dirty="0" smtClean="0">
                <a:solidFill>
                  <a:srgbClr val="FFFFFF"/>
                </a:solidFill>
              </a:rPr>
              <a:t>654</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a:t>
            </a:r>
            <a:r>
              <a:rPr lang="en-GB" sz="700" dirty="0" smtClean="0">
                <a:solidFill>
                  <a:srgbClr val="FFFFFF"/>
                </a:solidFill>
              </a:rPr>
              <a:t>654</a:t>
            </a:r>
            <a:endParaRPr lang="en-GB" sz="700" dirty="0">
              <a:solidFill>
                <a:srgbClr val="FFFFFF"/>
              </a:solidFill>
            </a:endParaRPr>
          </a:p>
          <a:p>
            <a:pPr lvl="0" algn="ctr"/>
            <a:r>
              <a:rPr lang="en-GB" sz="700" dirty="0" smtClean="0">
                <a:solidFill>
                  <a:srgbClr val="FFFFFF"/>
                </a:solidFill>
              </a:rPr>
              <a:t>0, 44, 95</a:t>
            </a:r>
            <a:endParaRPr lang="en-GB" sz="700" dirty="0">
              <a:solidFill>
                <a:srgbClr val="FFFFFF"/>
              </a:solidFill>
            </a:endParaRPr>
          </a:p>
        </p:txBody>
      </p:sp>
      <p:sp>
        <p:nvSpPr>
          <p:cNvPr id="114" name="Rectangle 113"/>
          <p:cNvSpPr/>
          <p:nvPr/>
        </p:nvSpPr>
        <p:spPr>
          <a:xfrm>
            <a:off x="5391182" y="3730026"/>
            <a:ext cx="737405" cy="512064"/>
          </a:xfrm>
          <a:prstGeom prst="rect">
            <a:avLst/>
          </a:prstGeom>
          <a:solidFill>
            <a:srgbClr val="FCD0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en-GB" sz="1000" b="1" dirty="0" smtClean="0">
                <a:solidFill>
                  <a:schemeClr val="tx1"/>
                </a:solidFill>
              </a:rPr>
              <a:t>115</a:t>
            </a:r>
            <a:endParaRPr lang="en-GB" sz="1000" b="1" dirty="0">
              <a:solidFill>
                <a:schemeClr val="tx1"/>
              </a:solidFill>
            </a:endParaRPr>
          </a:p>
          <a:p>
            <a:pPr lvl="0" algn="ctr"/>
            <a:endParaRPr lang="en-GB" sz="200" b="1" dirty="0">
              <a:solidFill>
                <a:schemeClr val="tx1"/>
              </a:solidFill>
            </a:endParaRPr>
          </a:p>
          <a:p>
            <a:pPr lvl="0" algn="ctr"/>
            <a:r>
              <a:rPr lang="en-GB" sz="700" dirty="0">
                <a:solidFill>
                  <a:schemeClr val="tx1"/>
                </a:solidFill>
              </a:rPr>
              <a:t>PMS </a:t>
            </a:r>
            <a:r>
              <a:rPr lang="en-GB" sz="700" dirty="0" smtClean="0">
                <a:solidFill>
                  <a:schemeClr val="tx1"/>
                </a:solidFill>
              </a:rPr>
              <a:t>115</a:t>
            </a:r>
            <a:endParaRPr lang="en-GB" sz="700" dirty="0">
              <a:solidFill>
                <a:schemeClr val="tx1"/>
              </a:solidFill>
            </a:endParaRPr>
          </a:p>
          <a:p>
            <a:pPr lvl="0" algn="ctr"/>
            <a:r>
              <a:rPr lang="en-GB" sz="700" dirty="0" smtClean="0">
                <a:solidFill>
                  <a:schemeClr val="tx1"/>
                </a:solidFill>
              </a:rPr>
              <a:t>252, 208, 21</a:t>
            </a:r>
            <a:endParaRPr lang="en-GB" sz="700" dirty="0">
              <a:solidFill>
                <a:schemeClr val="tx1"/>
              </a:solidFill>
            </a:endParaRPr>
          </a:p>
        </p:txBody>
      </p:sp>
      <p:sp>
        <p:nvSpPr>
          <p:cNvPr id="115" name="Rectangle 114"/>
          <p:cNvSpPr/>
          <p:nvPr/>
        </p:nvSpPr>
        <p:spPr>
          <a:xfrm>
            <a:off x="2854358" y="2238828"/>
            <a:ext cx="749808" cy="5120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a:solidFill>
                  <a:srgbClr val="FFFFFF"/>
                </a:solidFill>
              </a:rPr>
              <a:t>G1</a:t>
            </a:r>
          </a:p>
          <a:p>
            <a:pPr lvl="0" algn="ctr"/>
            <a:r>
              <a:rPr lang="en-GB" sz="200" b="1" dirty="0">
                <a:solidFill>
                  <a:srgbClr val="FFFFFF"/>
                </a:solidFill>
              </a:rPr>
              <a:t/>
            </a:r>
            <a:br>
              <a:rPr lang="en-GB" sz="200" b="1" dirty="0">
                <a:solidFill>
                  <a:srgbClr val="FFFFFF"/>
                </a:solidFill>
              </a:rPr>
            </a:br>
            <a:r>
              <a:rPr lang="en-GB" sz="700" dirty="0">
                <a:solidFill>
                  <a:srgbClr val="FFFFFF"/>
                </a:solidFill>
              </a:rPr>
              <a:t>127, 127, 127</a:t>
            </a:r>
          </a:p>
        </p:txBody>
      </p:sp>
      <p:sp>
        <p:nvSpPr>
          <p:cNvPr id="116" name="Rectangle 115"/>
          <p:cNvSpPr/>
          <p:nvPr/>
        </p:nvSpPr>
        <p:spPr>
          <a:xfrm>
            <a:off x="2854358" y="2923962"/>
            <a:ext cx="749808" cy="512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a:solidFill>
                  <a:srgbClr val="4F4E50"/>
                </a:solidFill>
              </a:rPr>
              <a:t>G2</a:t>
            </a:r>
          </a:p>
          <a:p>
            <a:pPr lvl="0" algn="ctr"/>
            <a:endParaRPr lang="en-GB" sz="200" b="1" dirty="0">
              <a:solidFill>
                <a:srgbClr val="4F4E50"/>
              </a:solidFill>
            </a:endParaRPr>
          </a:p>
          <a:p>
            <a:pPr lvl="0" algn="ctr"/>
            <a:r>
              <a:rPr lang="en-GB" sz="700" dirty="0">
                <a:solidFill>
                  <a:srgbClr val="4F4E50"/>
                </a:solidFill>
              </a:rPr>
              <a:t>217, 217, 217</a:t>
            </a:r>
          </a:p>
        </p:txBody>
      </p:sp>
      <p:sp>
        <p:nvSpPr>
          <p:cNvPr id="117" name="Rectangle 116"/>
          <p:cNvSpPr/>
          <p:nvPr/>
        </p:nvSpPr>
        <p:spPr>
          <a:xfrm>
            <a:off x="6232147" y="3730026"/>
            <a:ext cx="737405" cy="512064"/>
          </a:xfrm>
          <a:prstGeom prst="rect">
            <a:avLst/>
          </a:prstGeom>
          <a:solidFill>
            <a:srgbClr val="006F5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rgbClr val="FFFFFF"/>
                </a:solidFill>
              </a:rPr>
              <a:t>342</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a:t>
            </a:r>
            <a:r>
              <a:rPr lang="en-GB" sz="700" dirty="0" smtClean="0">
                <a:solidFill>
                  <a:srgbClr val="FFFFFF"/>
                </a:solidFill>
              </a:rPr>
              <a:t>342</a:t>
            </a:r>
            <a:endParaRPr lang="en-GB" sz="700" dirty="0">
              <a:solidFill>
                <a:srgbClr val="FFFFFF"/>
              </a:solidFill>
            </a:endParaRPr>
          </a:p>
          <a:p>
            <a:pPr lvl="0" algn="ctr"/>
            <a:r>
              <a:rPr lang="en-GB" sz="700" dirty="0" smtClean="0">
                <a:solidFill>
                  <a:srgbClr val="FFFFFF"/>
                </a:solidFill>
              </a:rPr>
              <a:t>0, 111, 81</a:t>
            </a:r>
            <a:endParaRPr lang="en-GB" sz="700" dirty="0">
              <a:solidFill>
                <a:srgbClr val="FFFFFF"/>
              </a:solidFill>
            </a:endParaRPr>
          </a:p>
        </p:txBody>
      </p:sp>
      <p:sp>
        <p:nvSpPr>
          <p:cNvPr id="118" name="Rectangle 117"/>
          <p:cNvSpPr/>
          <p:nvPr/>
        </p:nvSpPr>
        <p:spPr>
          <a:xfrm>
            <a:off x="2027334" y="3730026"/>
            <a:ext cx="737405" cy="512064"/>
          </a:xfrm>
          <a:prstGeom prst="rect">
            <a:avLst/>
          </a:prstGeom>
          <a:solidFill>
            <a:srgbClr val="0079C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rgbClr val="FFFFFF"/>
                </a:solidFill>
              </a:rPr>
              <a:t>300</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a:t>
            </a:r>
            <a:r>
              <a:rPr lang="en-GB" sz="700" dirty="0" smtClean="0">
                <a:solidFill>
                  <a:srgbClr val="FFFFFF"/>
                </a:solidFill>
              </a:rPr>
              <a:t>300</a:t>
            </a:r>
            <a:endParaRPr lang="en-GB" sz="700" dirty="0">
              <a:solidFill>
                <a:srgbClr val="FFFFFF"/>
              </a:solidFill>
            </a:endParaRPr>
          </a:p>
          <a:p>
            <a:pPr lvl="0" algn="ctr"/>
            <a:r>
              <a:rPr lang="en-GB" sz="700" dirty="0" smtClean="0">
                <a:solidFill>
                  <a:srgbClr val="FFFFFF"/>
                </a:solidFill>
              </a:rPr>
              <a:t>0, 121, 193</a:t>
            </a:r>
            <a:endParaRPr lang="en-GB" sz="700" dirty="0">
              <a:solidFill>
                <a:srgbClr val="FFFFFF"/>
              </a:solidFill>
            </a:endParaRPr>
          </a:p>
        </p:txBody>
      </p:sp>
      <p:sp>
        <p:nvSpPr>
          <p:cNvPr id="119" name="Rectangle 118"/>
          <p:cNvSpPr/>
          <p:nvPr/>
        </p:nvSpPr>
        <p:spPr>
          <a:xfrm>
            <a:off x="1186372" y="3730026"/>
            <a:ext cx="737405" cy="512064"/>
          </a:xfrm>
          <a:prstGeom prst="rect">
            <a:avLst/>
          </a:prstGeom>
          <a:solidFill>
            <a:srgbClr val="C5008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rgbClr val="FFFFFF"/>
                </a:solidFill>
              </a:rPr>
              <a:t>IS7-233</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233</a:t>
            </a:r>
          </a:p>
          <a:p>
            <a:pPr lvl="0" algn="ctr"/>
            <a:r>
              <a:rPr lang="en-GB" sz="700" dirty="0">
                <a:solidFill>
                  <a:srgbClr val="FFFFFF"/>
                </a:solidFill>
              </a:rPr>
              <a:t>197, 0, 132</a:t>
            </a:r>
          </a:p>
        </p:txBody>
      </p:sp>
      <p:sp>
        <p:nvSpPr>
          <p:cNvPr id="120" name="Rectangle 119"/>
          <p:cNvSpPr/>
          <p:nvPr/>
        </p:nvSpPr>
        <p:spPr>
          <a:xfrm>
            <a:off x="2868296" y="3730026"/>
            <a:ext cx="737405" cy="512064"/>
          </a:xfrm>
          <a:prstGeom prst="rect">
            <a:avLst/>
          </a:prstGeom>
          <a:solidFill>
            <a:srgbClr val="00A94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a:solidFill>
                  <a:srgbClr val="FFFFFF"/>
                </a:solidFill>
              </a:rPr>
              <a:t>3</a:t>
            </a:r>
            <a:r>
              <a:rPr lang="en-GB" sz="1000" b="1" dirty="0" smtClean="0">
                <a:solidFill>
                  <a:srgbClr val="FFFFFF"/>
                </a:solidFill>
              </a:rPr>
              <a:t>55</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a:t>
            </a:r>
            <a:r>
              <a:rPr lang="en-GB" sz="700" dirty="0" smtClean="0">
                <a:solidFill>
                  <a:srgbClr val="FFFFFF"/>
                </a:solidFill>
              </a:rPr>
              <a:t>355</a:t>
            </a:r>
            <a:endParaRPr lang="en-GB" sz="700" dirty="0">
              <a:solidFill>
                <a:srgbClr val="FFFFFF"/>
              </a:solidFill>
            </a:endParaRPr>
          </a:p>
          <a:p>
            <a:pPr algn="ctr"/>
            <a:r>
              <a:rPr lang="en-GB" sz="700" dirty="0">
                <a:solidFill>
                  <a:srgbClr val="FFFFFF"/>
                </a:solidFill>
              </a:rPr>
              <a:t>0, 169, 79</a:t>
            </a:r>
          </a:p>
        </p:txBody>
      </p:sp>
      <p:sp>
        <p:nvSpPr>
          <p:cNvPr id="121" name="Rectangle 120"/>
          <p:cNvSpPr/>
          <p:nvPr/>
        </p:nvSpPr>
        <p:spPr>
          <a:xfrm>
            <a:off x="345410" y="3730026"/>
            <a:ext cx="737405" cy="512064"/>
          </a:xfrm>
          <a:prstGeom prst="rect">
            <a:avLst/>
          </a:prstGeom>
          <a:solidFill>
            <a:srgbClr val="E31B2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rgbClr val="FFFFFF"/>
                </a:solidFill>
              </a:rPr>
              <a:t>BLK8-1797</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1797</a:t>
            </a:r>
          </a:p>
          <a:p>
            <a:pPr lvl="0" algn="ctr"/>
            <a:r>
              <a:rPr lang="en-GB" sz="700" dirty="0">
                <a:solidFill>
                  <a:srgbClr val="FFFFFF"/>
                </a:solidFill>
              </a:rPr>
              <a:t>227, 27, 35</a:t>
            </a:r>
          </a:p>
        </p:txBody>
      </p:sp>
      <p:sp>
        <p:nvSpPr>
          <p:cNvPr id="122" name="Rectangle 121"/>
          <p:cNvSpPr/>
          <p:nvPr/>
        </p:nvSpPr>
        <p:spPr>
          <a:xfrm>
            <a:off x="3709258" y="3730026"/>
            <a:ext cx="737405" cy="512064"/>
          </a:xfrm>
          <a:prstGeom prst="rect">
            <a:avLst/>
          </a:prstGeom>
          <a:solidFill>
            <a:srgbClr val="117C8E"/>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chemeClr val="bg1"/>
                </a:solidFill>
              </a:rPr>
              <a:t>3135</a:t>
            </a:r>
            <a:endParaRPr lang="en-GB" sz="1000" b="1" dirty="0">
              <a:solidFill>
                <a:schemeClr val="bg1"/>
              </a:solidFill>
            </a:endParaRPr>
          </a:p>
          <a:p>
            <a:pPr lvl="0" algn="ctr"/>
            <a:endParaRPr lang="en-GB" sz="200" b="1" dirty="0">
              <a:solidFill>
                <a:schemeClr val="bg1"/>
              </a:solidFill>
            </a:endParaRPr>
          </a:p>
          <a:p>
            <a:pPr lvl="0" algn="ctr"/>
            <a:r>
              <a:rPr lang="en-GB" sz="700" dirty="0">
                <a:solidFill>
                  <a:schemeClr val="bg1"/>
                </a:solidFill>
              </a:rPr>
              <a:t>PMS </a:t>
            </a:r>
            <a:r>
              <a:rPr lang="en-GB" sz="700" dirty="0" smtClean="0">
                <a:solidFill>
                  <a:schemeClr val="bg1"/>
                </a:solidFill>
              </a:rPr>
              <a:t>3135</a:t>
            </a:r>
            <a:endParaRPr lang="en-GB" sz="700" dirty="0">
              <a:solidFill>
                <a:schemeClr val="bg1"/>
              </a:solidFill>
            </a:endParaRPr>
          </a:p>
          <a:p>
            <a:pPr lvl="0" algn="ctr"/>
            <a:r>
              <a:rPr lang="en-GB" sz="700" dirty="0" smtClean="0">
                <a:solidFill>
                  <a:schemeClr val="bg1"/>
                </a:solidFill>
              </a:rPr>
              <a:t>17, 124, 142</a:t>
            </a:r>
            <a:endParaRPr lang="en-GB" sz="1000" b="1" dirty="0">
              <a:solidFill>
                <a:schemeClr val="bg1"/>
              </a:solidFill>
            </a:endParaRPr>
          </a:p>
        </p:txBody>
      </p:sp>
      <p:sp>
        <p:nvSpPr>
          <p:cNvPr id="123" name="Rectangle 122"/>
          <p:cNvSpPr/>
          <p:nvPr/>
        </p:nvSpPr>
        <p:spPr>
          <a:xfrm>
            <a:off x="3701982" y="2923962"/>
            <a:ext cx="749659" cy="512064"/>
          </a:xfrm>
          <a:prstGeom prst="rect">
            <a:avLst/>
          </a:prstGeom>
          <a:solidFill>
            <a:srgbClr val="CCD7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661-TINT2</a:t>
            </a:r>
          </a:p>
          <a:p>
            <a:pPr algn="ctr"/>
            <a:r>
              <a:rPr lang="en-GB" sz="900" dirty="0" smtClean="0">
                <a:solidFill>
                  <a:schemeClr val="tx2"/>
                </a:solidFill>
              </a:rPr>
              <a:t>204, 215, 234</a:t>
            </a:r>
            <a:endParaRPr lang="en-GB" sz="900" dirty="0">
              <a:solidFill>
                <a:schemeClr val="tx2"/>
              </a:solidFill>
            </a:endParaRPr>
          </a:p>
        </p:txBody>
      </p:sp>
      <p:sp>
        <p:nvSpPr>
          <p:cNvPr id="124" name="Rectangle 123"/>
          <p:cNvSpPr/>
          <p:nvPr/>
        </p:nvSpPr>
        <p:spPr>
          <a:xfrm>
            <a:off x="3701982" y="2238828"/>
            <a:ext cx="749659" cy="512064"/>
          </a:xfrm>
          <a:prstGeom prst="rect">
            <a:avLst/>
          </a:prstGeom>
          <a:solidFill>
            <a:srgbClr val="6686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rgbClr val="FFFFFF"/>
                </a:solidFill>
              </a:rPr>
              <a:t>661-TINT1</a:t>
            </a:r>
          </a:p>
          <a:p>
            <a:pPr algn="ctr"/>
            <a:r>
              <a:rPr lang="en-GB" sz="900" dirty="0" smtClean="0">
                <a:solidFill>
                  <a:srgbClr val="FFFFFF"/>
                </a:solidFill>
              </a:rPr>
              <a:t>102, 134, 191</a:t>
            </a:r>
            <a:endParaRPr lang="en-GB" sz="900" dirty="0">
              <a:solidFill>
                <a:srgbClr val="FFFFFF"/>
              </a:solidFill>
            </a:endParaRPr>
          </a:p>
        </p:txBody>
      </p:sp>
      <p:sp>
        <p:nvSpPr>
          <p:cNvPr id="125" name="Rectangle 124"/>
          <p:cNvSpPr/>
          <p:nvPr/>
        </p:nvSpPr>
        <p:spPr>
          <a:xfrm>
            <a:off x="4553317" y="2923962"/>
            <a:ext cx="749659" cy="512064"/>
          </a:xfrm>
          <a:prstGeom prst="rect">
            <a:avLst/>
          </a:prstGeom>
          <a:solidFill>
            <a:srgbClr val="E6F2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en-GB" sz="900" dirty="0" smtClean="0">
                <a:solidFill>
                  <a:schemeClr val="tx2"/>
                </a:solidFill>
              </a:rPr>
              <a:t>376-TINT2</a:t>
            </a:r>
          </a:p>
          <a:p>
            <a:pPr lvl="0" algn="ctr"/>
            <a:r>
              <a:rPr lang="en-GB" sz="900" dirty="0" smtClean="0">
                <a:solidFill>
                  <a:schemeClr val="tx2"/>
                </a:solidFill>
              </a:rPr>
              <a:t>230, 242, 204</a:t>
            </a:r>
            <a:endParaRPr lang="en-GB" sz="900" dirty="0">
              <a:solidFill>
                <a:schemeClr val="tx2"/>
              </a:solidFill>
            </a:endParaRPr>
          </a:p>
        </p:txBody>
      </p:sp>
      <p:sp>
        <p:nvSpPr>
          <p:cNvPr id="126" name="Rectangle 125"/>
          <p:cNvSpPr/>
          <p:nvPr/>
        </p:nvSpPr>
        <p:spPr>
          <a:xfrm>
            <a:off x="5409317" y="2923962"/>
            <a:ext cx="749659" cy="512064"/>
          </a:xfrm>
          <a:prstGeom prst="rect">
            <a:avLst/>
          </a:prstGeom>
          <a:solidFill>
            <a:srgbClr val="D4EFE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GB" sz="900" dirty="0" smtClean="0">
                <a:solidFill>
                  <a:schemeClr val="tx2"/>
                </a:solidFill>
              </a:rPr>
              <a:t>7466-TINT2</a:t>
            </a:r>
          </a:p>
          <a:p>
            <a:pPr lvl="0" algn="ctr"/>
            <a:r>
              <a:rPr lang="en-GB" sz="900" dirty="0" smtClean="0">
                <a:solidFill>
                  <a:schemeClr val="tx2"/>
                </a:solidFill>
              </a:rPr>
              <a:t>212, 239, 239</a:t>
            </a:r>
            <a:endParaRPr lang="en-GB" sz="900" b="1" dirty="0">
              <a:solidFill>
                <a:schemeClr val="tx2"/>
              </a:solidFill>
            </a:endParaRPr>
          </a:p>
        </p:txBody>
      </p:sp>
      <p:sp>
        <p:nvSpPr>
          <p:cNvPr id="127" name="Rectangle 126"/>
          <p:cNvSpPr/>
          <p:nvPr/>
        </p:nvSpPr>
        <p:spPr>
          <a:xfrm>
            <a:off x="6259494" y="2923962"/>
            <a:ext cx="749659" cy="512064"/>
          </a:xfrm>
          <a:prstGeom prst="rect">
            <a:avLst/>
          </a:prstGeom>
          <a:solidFill>
            <a:srgbClr val="FEEA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144-TINT2</a:t>
            </a:r>
          </a:p>
          <a:p>
            <a:pPr algn="ctr"/>
            <a:r>
              <a:rPr lang="en-GB" sz="900" dirty="0" smtClean="0">
                <a:solidFill>
                  <a:schemeClr val="tx2"/>
                </a:solidFill>
              </a:rPr>
              <a:t>254, 234, 210</a:t>
            </a:r>
            <a:endParaRPr lang="en-GB" sz="900" dirty="0">
              <a:solidFill>
                <a:schemeClr val="tx2"/>
              </a:solidFill>
            </a:endParaRPr>
          </a:p>
        </p:txBody>
      </p:sp>
      <p:sp>
        <p:nvSpPr>
          <p:cNvPr id="128" name="Rectangle 127"/>
          <p:cNvSpPr/>
          <p:nvPr/>
        </p:nvSpPr>
        <p:spPr>
          <a:xfrm>
            <a:off x="7946558" y="2923962"/>
            <a:ext cx="749659" cy="512064"/>
          </a:xfrm>
          <a:prstGeom prst="rect">
            <a:avLst/>
          </a:prstGeom>
          <a:solidFill>
            <a:srgbClr val="E2D2E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2613-TINT2</a:t>
            </a:r>
          </a:p>
          <a:p>
            <a:pPr algn="ctr"/>
            <a:r>
              <a:rPr lang="en-GB" sz="900" dirty="0" smtClean="0">
                <a:solidFill>
                  <a:schemeClr val="tx2"/>
                </a:solidFill>
              </a:rPr>
              <a:t>226, 210, 229</a:t>
            </a:r>
            <a:endParaRPr lang="en-GB" sz="900" dirty="0">
              <a:solidFill>
                <a:schemeClr val="tx2"/>
              </a:solidFill>
            </a:endParaRPr>
          </a:p>
        </p:txBody>
      </p:sp>
      <p:sp>
        <p:nvSpPr>
          <p:cNvPr id="129" name="Rectangle 128"/>
          <p:cNvSpPr/>
          <p:nvPr/>
        </p:nvSpPr>
        <p:spPr>
          <a:xfrm>
            <a:off x="4553317" y="2238828"/>
            <a:ext cx="749659" cy="512064"/>
          </a:xfrm>
          <a:prstGeom prst="rect">
            <a:avLst/>
          </a:prstGeom>
          <a:solidFill>
            <a:srgbClr val="B4D7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en-GB" sz="900" dirty="0" smtClean="0">
                <a:solidFill>
                  <a:srgbClr val="FFFFFF"/>
                </a:solidFill>
              </a:rPr>
              <a:t>376-TINT1</a:t>
            </a:r>
          </a:p>
          <a:p>
            <a:pPr lvl="0" algn="ctr"/>
            <a:r>
              <a:rPr lang="en-GB" sz="900" dirty="0" smtClean="0">
                <a:solidFill>
                  <a:srgbClr val="FFFFFF"/>
                </a:solidFill>
              </a:rPr>
              <a:t>180, 215, 102</a:t>
            </a:r>
            <a:endParaRPr lang="en-GB" sz="900" dirty="0">
              <a:solidFill>
                <a:srgbClr val="FFFFFF"/>
              </a:solidFill>
            </a:endParaRPr>
          </a:p>
        </p:txBody>
      </p:sp>
      <p:sp>
        <p:nvSpPr>
          <p:cNvPr id="130" name="Rectangle 129"/>
          <p:cNvSpPr/>
          <p:nvPr/>
        </p:nvSpPr>
        <p:spPr>
          <a:xfrm>
            <a:off x="5409317" y="2238828"/>
            <a:ext cx="749659" cy="512064"/>
          </a:xfrm>
          <a:prstGeom prst="rect">
            <a:avLst/>
          </a:prstGeom>
          <a:solidFill>
            <a:srgbClr val="7DCFC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GB" sz="900" dirty="0" smtClean="0">
                <a:solidFill>
                  <a:srgbClr val="FFFFFF"/>
                </a:solidFill>
              </a:rPr>
              <a:t>7466-TINT1</a:t>
            </a:r>
          </a:p>
          <a:p>
            <a:pPr lvl="0" algn="ctr"/>
            <a:r>
              <a:rPr lang="en-GB" sz="900" dirty="0" smtClean="0">
                <a:solidFill>
                  <a:srgbClr val="FFFFFF"/>
                </a:solidFill>
              </a:rPr>
              <a:t>125, 207, 207</a:t>
            </a:r>
            <a:endParaRPr lang="en-GB" sz="900" b="1" dirty="0">
              <a:solidFill>
                <a:srgbClr val="FFFFFF"/>
              </a:solidFill>
            </a:endParaRPr>
          </a:p>
        </p:txBody>
      </p:sp>
      <p:sp>
        <p:nvSpPr>
          <p:cNvPr id="131" name="Rectangle 130"/>
          <p:cNvSpPr/>
          <p:nvPr/>
        </p:nvSpPr>
        <p:spPr>
          <a:xfrm>
            <a:off x="6259494" y="2238828"/>
            <a:ext cx="749659" cy="512064"/>
          </a:xfrm>
          <a:prstGeom prst="rect">
            <a:avLst/>
          </a:prstGeom>
          <a:solidFill>
            <a:srgbClr val="FBC17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rgbClr val="FFFFFF"/>
                </a:solidFill>
              </a:rPr>
              <a:t>144-TINT1</a:t>
            </a:r>
          </a:p>
          <a:p>
            <a:pPr algn="ctr"/>
            <a:r>
              <a:rPr lang="en-GB" sz="900" dirty="0" smtClean="0">
                <a:solidFill>
                  <a:srgbClr val="FFFFFF"/>
                </a:solidFill>
              </a:rPr>
              <a:t>251, 193, 119</a:t>
            </a:r>
            <a:endParaRPr lang="en-GB" sz="900" dirty="0">
              <a:solidFill>
                <a:srgbClr val="FFFFFF"/>
              </a:solidFill>
            </a:endParaRPr>
          </a:p>
        </p:txBody>
      </p:sp>
      <p:sp>
        <p:nvSpPr>
          <p:cNvPr id="132" name="Rectangle 131"/>
          <p:cNvSpPr/>
          <p:nvPr/>
        </p:nvSpPr>
        <p:spPr>
          <a:xfrm>
            <a:off x="7946558" y="2238828"/>
            <a:ext cx="749659" cy="512064"/>
          </a:xfrm>
          <a:prstGeom prst="rect">
            <a:avLst/>
          </a:prstGeom>
          <a:solidFill>
            <a:srgbClr val="A779B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bg2"/>
                </a:solidFill>
              </a:rPr>
              <a:t>2613-TINT1</a:t>
            </a:r>
          </a:p>
          <a:p>
            <a:pPr algn="ctr"/>
            <a:r>
              <a:rPr lang="en-GB" sz="900" dirty="0" smtClean="0">
                <a:solidFill>
                  <a:schemeClr val="bg2"/>
                </a:solidFill>
              </a:rPr>
              <a:t>167, 121, 178</a:t>
            </a:r>
            <a:endParaRPr lang="en-GB" sz="900" dirty="0">
              <a:solidFill>
                <a:schemeClr val="bg2"/>
              </a:solidFill>
            </a:endParaRPr>
          </a:p>
        </p:txBody>
      </p:sp>
      <p:sp>
        <p:nvSpPr>
          <p:cNvPr id="136" name="Rectangle 135"/>
          <p:cNvSpPr/>
          <p:nvPr/>
        </p:nvSpPr>
        <p:spPr>
          <a:xfrm>
            <a:off x="7092161" y="2238828"/>
            <a:ext cx="749659" cy="512064"/>
          </a:xfrm>
          <a:prstGeom prst="rect">
            <a:avLst/>
          </a:prstGeom>
          <a:solidFill>
            <a:srgbClr val="71D3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298-TINT1</a:t>
            </a:r>
          </a:p>
          <a:p>
            <a:pPr algn="ctr"/>
            <a:r>
              <a:rPr lang="en-GB" sz="900" dirty="0" smtClean="0">
                <a:solidFill>
                  <a:schemeClr val="tx2"/>
                </a:solidFill>
              </a:rPr>
              <a:t>113, 211, 242</a:t>
            </a:r>
            <a:endParaRPr lang="en-GB" sz="900" dirty="0">
              <a:solidFill>
                <a:schemeClr val="tx2"/>
              </a:solidFill>
            </a:endParaRPr>
          </a:p>
        </p:txBody>
      </p:sp>
      <p:sp>
        <p:nvSpPr>
          <p:cNvPr id="137" name="Rectangle 136"/>
          <p:cNvSpPr/>
          <p:nvPr/>
        </p:nvSpPr>
        <p:spPr>
          <a:xfrm>
            <a:off x="7092161" y="2923962"/>
            <a:ext cx="749659" cy="512064"/>
          </a:xfrm>
          <a:prstGeom prst="rect">
            <a:avLst/>
          </a:prstGeom>
          <a:solidFill>
            <a:srgbClr val="D0F0F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298-TINT2</a:t>
            </a:r>
          </a:p>
          <a:p>
            <a:pPr algn="ctr"/>
            <a:r>
              <a:rPr lang="en-GB" sz="900" dirty="0" smtClean="0">
                <a:solidFill>
                  <a:schemeClr val="tx2"/>
                </a:solidFill>
              </a:rPr>
              <a:t>208, 240, 251</a:t>
            </a:r>
            <a:endParaRPr lang="en-GB" sz="900" dirty="0">
              <a:solidFill>
                <a:schemeClr val="tx2"/>
              </a:solidFill>
            </a:endParaRPr>
          </a:p>
        </p:txBody>
      </p:sp>
      <p:pic>
        <p:nvPicPr>
          <p:cNvPr id="98" name="Picture 97"/>
          <p:cNvPicPr>
            <a:picLocks noChangeAspect="1"/>
          </p:cNvPicPr>
          <p:nvPr/>
        </p:nvPicPr>
        <p:blipFill>
          <a:blip r:embed="rId3"/>
          <a:stretch>
            <a:fillRect/>
          </a:stretch>
        </p:blipFill>
        <p:spPr>
          <a:xfrm>
            <a:off x="278586" y="1396156"/>
            <a:ext cx="8401016" cy="573074"/>
          </a:xfrm>
          <a:prstGeom prst="rect">
            <a:avLst/>
          </a:prstGeom>
        </p:spPr>
      </p:pic>
      <p:sp>
        <p:nvSpPr>
          <p:cNvPr id="5" name="Rectangle 4"/>
          <p:cNvSpPr/>
          <p:nvPr/>
        </p:nvSpPr>
        <p:spPr>
          <a:xfrm>
            <a:off x="1108484" y="3646980"/>
            <a:ext cx="873699" cy="1950256"/>
          </a:xfrm>
          <a:prstGeom prst="rect">
            <a:avLst/>
          </a:prstGeom>
          <a:noFill/>
          <a:ln w="22225" cap="flat" cmpd="sng" algn="ctr">
            <a:solidFill>
              <a:schemeClr val="tx2"/>
            </a:solidFill>
            <a:prstDash val="solid"/>
          </a:ln>
          <a:effectLst/>
        </p:spPr>
        <p:txBody>
          <a:bodyPr rot="0" spcFirstLastPara="0" vertOverflow="overflow" horzOverflow="overflow" vert="horz" wrap="square" lIns="72000" tIns="548640" rIns="72000" bIns="36000" numCol="1" spcCol="0" rtlCol="0" fromWordArt="0" anchor="ctr" anchorCtr="1" forceAA="0" compatLnSpc="1">
            <a:prstTxWarp prst="textNoShape">
              <a:avLst/>
            </a:prstTxWarp>
            <a:noAutofit/>
          </a:bodyPr>
          <a:lstStyle/>
          <a:p>
            <a:pPr algn="ctr">
              <a:buClr>
                <a:schemeClr val="tx2"/>
              </a:buClr>
              <a:buSzPct val="110000"/>
            </a:pPr>
            <a:r>
              <a:rPr lang="en-US" sz="1000" dirty="0">
                <a:solidFill>
                  <a:schemeClr val="tx2"/>
                </a:solidFill>
              </a:rPr>
              <a:t>Accent color for use with </a:t>
            </a:r>
          </a:p>
          <a:p>
            <a:pPr algn="ctr">
              <a:buClr>
                <a:schemeClr val="tx2"/>
              </a:buClr>
              <a:buSzPct val="110000"/>
            </a:pPr>
            <a:endParaRPr lang="en-US" sz="1000" dirty="0">
              <a:solidFill>
                <a:schemeClr val="tx2"/>
              </a:solidFill>
            </a:endParaRPr>
          </a:p>
          <a:p>
            <a:pPr algn="ctr">
              <a:buClr>
                <a:schemeClr val="tx2"/>
              </a:buClr>
              <a:buSzPct val="110000"/>
            </a:pPr>
            <a:endParaRPr lang="en-US" sz="1000" dirty="0">
              <a:solidFill>
                <a:schemeClr val="tx2"/>
              </a:solidFill>
            </a:endParaRPr>
          </a:p>
          <a:p>
            <a:pPr algn="ctr">
              <a:buClr>
                <a:schemeClr val="tx2"/>
              </a:buClr>
              <a:buSzPct val="110000"/>
            </a:pPr>
            <a:endParaRPr lang="en-US" sz="1000" dirty="0">
              <a:solidFill>
                <a:schemeClr val="tx2"/>
              </a:solidFill>
            </a:endParaRPr>
          </a:p>
          <a:p>
            <a:pPr algn="ctr">
              <a:buClr>
                <a:schemeClr val="tx2"/>
              </a:buClr>
              <a:buSzPct val="110000"/>
            </a:pPr>
            <a:r>
              <a:rPr lang="en-US" sz="1000" dirty="0">
                <a:solidFill>
                  <a:schemeClr val="tx2"/>
                </a:solidFill>
              </a:rPr>
              <a:t> materials </a:t>
            </a:r>
            <a:r>
              <a:rPr lang="en-US" sz="1000" dirty="0" smtClean="0">
                <a:solidFill>
                  <a:schemeClr val="tx2"/>
                </a:solidFill>
              </a:rPr>
              <a:t>ONLY</a:t>
            </a:r>
            <a:endParaRPr lang="en-US" sz="1000" dirty="0">
              <a:solidFill>
                <a:schemeClr val="tx2"/>
              </a:solidFill>
            </a:endParaRPr>
          </a:p>
        </p:txBody>
      </p:sp>
      <p:pic>
        <p:nvPicPr>
          <p:cNvPr id="3" name="Picture 2"/>
          <p:cNvPicPr>
            <a:picLocks noChangeAspect="1"/>
          </p:cNvPicPr>
          <p:nvPr/>
        </p:nvPicPr>
        <p:blipFill>
          <a:blip r:embed="rId4"/>
          <a:stretch>
            <a:fillRect/>
          </a:stretch>
        </p:blipFill>
        <p:spPr>
          <a:xfrm>
            <a:off x="1209789" y="4752943"/>
            <a:ext cx="711687" cy="292710"/>
          </a:xfrm>
          <a:prstGeom prst="rect">
            <a:avLst/>
          </a:prstGeom>
        </p:spPr>
      </p:pic>
      <p:sp>
        <p:nvSpPr>
          <p:cNvPr id="33" name="TextBox 32"/>
          <p:cNvSpPr txBox="1"/>
          <p:nvPr/>
        </p:nvSpPr>
        <p:spPr>
          <a:xfrm>
            <a:off x="2868296" y="4456012"/>
            <a:ext cx="5811306" cy="1660769"/>
          </a:xfrm>
          <a:prstGeom prst="rect">
            <a:avLst/>
          </a:prstGeom>
          <a:solidFill>
            <a:schemeClr val="accent3"/>
          </a:solidFill>
        </p:spPr>
        <p:txBody>
          <a:bodyPr wrap="square" rtlCol="0" anchor="ctr" anchorCtr="0">
            <a:noAutofit/>
          </a:bodyPr>
          <a:lstStyle/>
          <a:p>
            <a:pPr algn="ctr">
              <a:buClr>
                <a:schemeClr val="tx2"/>
              </a:buClr>
              <a:buSzPct val="110000"/>
            </a:pPr>
            <a:r>
              <a:rPr lang="en-US" sz="1600" dirty="0">
                <a:solidFill>
                  <a:schemeClr val="bg1"/>
                </a:solidFill>
              </a:rPr>
              <a:t>NOTE: </a:t>
            </a:r>
            <a:endParaRPr lang="en-US" sz="1600" dirty="0" smtClean="0">
              <a:solidFill>
                <a:schemeClr val="bg1"/>
              </a:solidFill>
            </a:endParaRPr>
          </a:p>
          <a:p>
            <a:pPr algn="ctr">
              <a:buClr>
                <a:schemeClr val="tx2"/>
              </a:buClr>
              <a:buSzPct val="110000"/>
            </a:pPr>
            <a:r>
              <a:rPr lang="en-US" sz="1600" dirty="0" smtClean="0">
                <a:solidFill>
                  <a:schemeClr val="bg1"/>
                </a:solidFill>
              </a:rPr>
              <a:t>When you hover over a custom color square, the corresponding Pantone (PMS) number appears</a:t>
            </a:r>
            <a:endParaRPr lang="en-US" sz="1600" dirty="0">
              <a:solidFill>
                <a:schemeClr val="bg1"/>
              </a:solidFill>
            </a:endParaRPr>
          </a:p>
        </p:txBody>
      </p:sp>
      <p:sp>
        <p:nvSpPr>
          <p:cNvPr id="4" name="Slide Number Placeholder 3"/>
          <p:cNvSpPr>
            <a:spLocks noGrp="1"/>
          </p:cNvSpPr>
          <p:nvPr>
            <p:ph type="sldNum" sz="quarter" idx="13"/>
          </p:nvPr>
        </p:nvSpPr>
        <p:spPr/>
        <p:txBody>
          <a:bodyPr/>
          <a:lstStyle/>
          <a:p>
            <a:fld id="{C0531ADF-2191-45C5-9D71-08764BF86A6F}" type="slidenum">
              <a:rPr lang="en-US" smtClean="0"/>
              <a:pPr/>
              <a:t>6</a:t>
            </a:fld>
            <a:endParaRPr lang="en-US"/>
          </a:p>
        </p:txBody>
      </p:sp>
    </p:spTree>
    <p:extLst>
      <p:ext uri="{BB962C8B-B14F-4D97-AF65-F5344CB8AC3E}">
        <p14:creationId xmlns:p14="http://schemas.microsoft.com/office/powerpoint/2010/main" val="70130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5"/>
          </p:nvPr>
        </p:nvSpPr>
        <p:spPr>
          <a:xfrm>
            <a:off x="315162" y="1090295"/>
            <a:ext cx="3586987" cy="4937125"/>
          </a:xfrm>
        </p:spPr>
        <p:txBody>
          <a:bodyPr/>
          <a:lstStyle/>
          <a:p>
            <a:r>
              <a:rPr lang="en-US" b="0" dirty="0" smtClean="0"/>
              <a:t>When you insert a new slide (</a:t>
            </a:r>
            <a:r>
              <a:rPr lang="en-US" dirty="0" smtClean="0"/>
              <a:t>HOME &gt; New Slide</a:t>
            </a:r>
            <a:r>
              <a:rPr lang="en-US" b="0" dirty="0" smtClean="0"/>
              <a:t>), a preview of each available layout will appear. Use the layout that best accommodates your content.</a:t>
            </a:r>
          </a:p>
          <a:p>
            <a:endParaRPr lang="en-US" b="0" dirty="0" smtClean="0"/>
          </a:p>
          <a:p>
            <a:endParaRPr lang="en-US" b="0" dirty="0"/>
          </a:p>
          <a:p>
            <a:endParaRPr lang="en-US" b="0" dirty="0" smtClean="0"/>
          </a:p>
          <a:p>
            <a:endParaRPr lang="en-US" b="0" dirty="0" smtClean="0"/>
          </a:p>
        </p:txBody>
      </p:sp>
      <p:sp>
        <p:nvSpPr>
          <p:cNvPr id="5" name="Title 4"/>
          <p:cNvSpPr>
            <a:spLocks noGrp="1"/>
          </p:cNvSpPr>
          <p:nvPr>
            <p:ph type="title"/>
          </p:nvPr>
        </p:nvSpPr>
        <p:spPr/>
        <p:txBody>
          <a:bodyPr/>
          <a:lstStyle/>
          <a:p>
            <a:r>
              <a:rPr lang="en-US" dirty="0" smtClean="0"/>
              <a:t>Choose the best layout for your content</a:t>
            </a:r>
            <a:endParaRPr lang="en-US" dirty="0"/>
          </a:p>
        </p:txBody>
      </p:sp>
      <p:pic>
        <p:nvPicPr>
          <p:cNvPr id="6" name="Picture 5"/>
          <p:cNvPicPr>
            <a:picLocks noChangeAspect="1"/>
          </p:cNvPicPr>
          <p:nvPr/>
        </p:nvPicPr>
        <p:blipFill rotWithShape="1">
          <a:blip r:embed="rId2"/>
          <a:srcRect l="6120" t="7555" r="80575" b="46381"/>
          <a:stretch/>
        </p:blipFill>
        <p:spPr>
          <a:xfrm>
            <a:off x="4232477" y="947056"/>
            <a:ext cx="4588546" cy="4963887"/>
          </a:xfrm>
          <a:prstGeom prst="rect">
            <a:avLst/>
          </a:prstGeom>
        </p:spPr>
      </p:pic>
      <p:sp>
        <p:nvSpPr>
          <p:cNvPr id="9" name="TextBox 8"/>
          <p:cNvSpPr txBox="1"/>
          <p:nvPr/>
        </p:nvSpPr>
        <p:spPr>
          <a:xfrm>
            <a:off x="304801" y="2425399"/>
            <a:ext cx="3597348" cy="2049619"/>
          </a:xfrm>
          <a:prstGeom prst="rect">
            <a:avLst/>
          </a:prstGeom>
          <a:solidFill>
            <a:schemeClr val="accent3"/>
          </a:solidFill>
        </p:spPr>
        <p:txBody>
          <a:bodyPr wrap="square" rtlCol="0" anchor="ctr" anchorCtr="0">
            <a:noAutofit/>
          </a:bodyPr>
          <a:lstStyle/>
          <a:p>
            <a:pPr algn="ctr">
              <a:buClr>
                <a:schemeClr val="tx2"/>
              </a:buClr>
              <a:buSzPct val="110000"/>
            </a:pPr>
            <a:r>
              <a:rPr lang="en-US" sz="1600" dirty="0">
                <a:solidFill>
                  <a:schemeClr val="bg1"/>
                </a:solidFill>
              </a:rPr>
              <a:t>NOTE: </a:t>
            </a:r>
            <a:r>
              <a:rPr lang="en-US" sz="1600" dirty="0" smtClean="0">
                <a:solidFill>
                  <a:schemeClr val="bg1"/>
                </a:solidFill>
              </a:rPr>
              <a:t>The </a:t>
            </a:r>
            <a:r>
              <a:rPr lang="en-US" sz="1600" dirty="0">
                <a:solidFill>
                  <a:schemeClr val="bg1"/>
                </a:solidFill>
              </a:rPr>
              <a:t>majority of your slides will likely use </a:t>
            </a:r>
            <a:r>
              <a:rPr lang="en-US" sz="1600" dirty="0" smtClean="0">
                <a:solidFill>
                  <a:schemeClr val="bg1"/>
                </a:solidFill>
              </a:rPr>
              <a:t>the</a:t>
            </a:r>
            <a:br>
              <a:rPr lang="en-US" sz="1600" dirty="0" smtClean="0">
                <a:solidFill>
                  <a:schemeClr val="bg1"/>
                </a:solidFill>
              </a:rPr>
            </a:br>
            <a:r>
              <a:rPr lang="en-US" sz="1600" dirty="0" smtClean="0">
                <a:solidFill>
                  <a:schemeClr val="bg1"/>
                </a:solidFill>
              </a:rPr>
              <a:t> </a:t>
            </a:r>
            <a:r>
              <a:rPr lang="en-US" sz="1600" b="1" dirty="0">
                <a:solidFill>
                  <a:schemeClr val="bg1"/>
                </a:solidFill>
              </a:rPr>
              <a:t>Title and Content </a:t>
            </a:r>
            <a:r>
              <a:rPr lang="en-US" sz="1600" dirty="0" smtClean="0">
                <a:solidFill>
                  <a:schemeClr val="bg1"/>
                </a:solidFill>
              </a:rPr>
              <a:t>layout</a:t>
            </a:r>
            <a:endParaRPr lang="en-US" sz="1600" dirty="0">
              <a:solidFill>
                <a:schemeClr val="bg1"/>
              </a:solidFill>
            </a:endParaRPr>
          </a:p>
          <a:p>
            <a:pPr algn="ctr">
              <a:buClr>
                <a:schemeClr val="tx2"/>
              </a:buClr>
              <a:buSzPct val="110000"/>
            </a:pPr>
            <a:r>
              <a:rPr lang="en-US" sz="1600" dirty="0" smtClean="0">
                <a:solidFill>
                  <a:schemeClr val="bg1"/>
                </a:solidFill>
              </a:rPr>
              <a:t>Or</a:t>
            </a:r>
          </a:p>
          <a:p>
            <a:pPr algn="ctr">
              <a:buClr>
                <a:schemeClr val="tx2"/>
              </a:buClr>
              <a:buSzPct val="110000"/>
            </a:pPr>
            <a:r>
              <a:rPr lang="en-US" sz="1600" b="1" dirty="0" smtClean="0">
                <a:solidFill>
                  <a:schemeClr val="bg1"/>
                </a:solidFill>
              </a:rPr>
              <a:t>Title Only</a:t>
            </a:r>
            <a:r>
              <a:rPr lang="en-US" sz="1600" dirty="0" smtClean="0">
                <a:solidFill>
                  <a:schemeClr val="bg1"/>
                </a:solidFill>
              </a:rPr>
              <a:t> layout</a:t>
            </a:r>
            <a:endParaRPr lang="en-US" sz="1600" dirty="0">
              <a:solidFill>
                <a:schemeClr val="bg1"/>
              </a:solidFill>
            </a:endParaRPr>
          </a:p>
        </p:txBody>
      </p:sp>
      <p:sp>
        <p:nvSpPr>
          <p:cNvPr id="2" name="Slide Number Placeholder 1"/>
          <p:cNvSpPr>
            <a:spLocks noGrp="1"/>
          </p:cNvSpPr>
          <p:nvPr>
            <p:ph type="sldNum" sz="quarter" idx="13"/>
          </p:nvPr>
        </p:nvSpPr>
        <p:spPr/>
        <p:txBody>
          <a:bodyPr/>
          <a:lstStyle/>
          <a:p>
            <a:fld id="{C0531ADF-2191-45C5-9D71-08764BF86A6F}" type="slidenum">
              <a:rPr lang="en-US" smtClean="0"/>
              <a:pPr/>
              <a:t>7</a:t>
            </a:fld>
            <a:endParaRPr lang="en-US"/>
          </a:p>
        </p:txBody>
      </p:sp>
    </p:spTree>
    <p:extLst>
      <p:ext uri="{BB962C8B-B14F-4D97-AF65-F5344CB8AC3E}">
        <p14:creationId xmlns:p14="http://schemas.microsoft.com/office/powerpoint/2010/main" val="220659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4"/>
          </p:nvPr>
        </p:nvSpPr>
        <p:spPr/>
        <p:txBody>
          <a:bodyPr/>
          <a:lstStyle/>
          <a:p>
            <a:r>
              <a:rPr lang="en-US" dirty="0" smtClean="0"/>
              <a:t>For professional clients / qualified investors only</a:t>
            </a:r>
            <a:endParaRPr lang="en-GB" dirty="0"/>
          </a:p>
        </p:txBody>
      </p:sp>
      <p:sp>
        <p:nvSpPr>
          <p:cNvPr id="8" name="Text Placeholder 7"/>
          <p:cNvSpPr>
            <a:spLocks noGrp="1"/>
          </p:cNvSpPr>
          <p:nvPr>
            <p:ph type="body" sz="quarter" idx="15"/>
          </p:nvPr>
        </p:nvSpPr>
        <p:spPr/>
        <p:txBody>
          <a:bodyPr/>
          <a:lstStyle/>
          <a:p>
            <a:r>
              <a:rPr lang="en-US" dirty="0" smtClean="0">
                <a:solidFill>
                  <a:schemeClr val="accent3"/>
                </a:solidFill>
              </a:rPr>
              <a:t>Charts should clearly illustrate the key points. </a:t>
            </a:r>
            <a:r>
              <a:rPr lang="en-US" b="0" dirty="0" smtClean="0"/>
              <a:t>Think of the audience first: “Will the viewer understand this chart?” Focus your message and </a:t>
            </a:r>
            <a:r>
              <a:rPr lang="en-US" dirty="0" smtClean="0"/>
              <a:t>remove extraneous data</a:t>
            </a:r>
            <a:r>
              <a:rPr lang="en-US" b="0" dirty="0" smtClean="0"/>
              <a:t>:</a:t>
            </a:r>
          </a:p>
          <a:p>
            <a:pPr lvl="1"/>
            <a:r>
              <a:rPr lang="en-US" b="1" dirty="0" smtClean="0"/>
              <a:t>Consider </a:t>
            </a:r>
            <a:r>
              <a:rPr lang="en-US" dirty="0" smtClean="0"/>
              <a:t>which </a:t>
            </a:r>
            <a:r>
              <a:rPr lang="en-US" dirty="0"/>
              <a:t>chart type best suits your data and message</a:t>
            </a:r>
          </a:p>
          <a:p>
            <a:pPr lvl="1"/>
            <a:r>
              <a:rPr lang="en-US" b="0" dirty="0" smtClean="0"/>
              <a:t>Include </a:t>
            </a:r>
            <a:r>
              <a:rPr lang="en-US" b="1" dirty="0" smtClean="0"/>
              <a:t>only relevant data</a:t>
            </a:r>
            <a:r>
              <a:rPr lang="en-US" b="0" dirty="0" smtClean="0"/>
              <a:t>. Often it is effective to aggregate data, combine categories and focus on specific series or time periods. (If you are selective, be open and clear about this).</a:t>
            </a:r>
          </a:p>
          <a:p>
            <a:pPr lvl="1"/>
            <a:r>
              <a:rPr lang="en-US" b="1" dirty="0" smtClean="0"/>
              <a:t>Remove distracting elements </a:t>
            </a:r>
            <a:r>
              <a:rPr lang="en-US" b="0" dirty="0" smtClean="0"/>
              <a:t>such as 3-D effects, borders, unnecessary axis lines and text, and weird data intervals such as 17, 34, 51 etc. </a:t>
            </a:r>
          </a:p>
          <a:p>
            <a:r>
              <a:rPr lang="en-US" b="0" dirty="0" smtClean="0"/>
              <a:t>Other </a:t>
            </a:r>
            <a:r>
              <a:rPr lang="en-US" dirty="0" smtClean="0"/>
              <a:t>best practices </a:t>
            </a:r>
            <a:r>
              <a:rPr lang="en-US" b="0" dirty="0" smtClean="0"/>
              <a:t>include</a:t>
            </a:r>
            <a:r>
              <a:rPr lang="en-US" dirty="0" smtClean="0"/>
              <a:t>:</a:t>
            </a:r>
          </a:p>
          <a:p>
            <a:pPr lvl="1"/>
            <a:r>
              <a:rPr lang="en-US" b="0" dirty="0" smtClean="0"/>
              <a:t>Use </a:t>
            </a:r>
            <a:r>
              <a:rPr lang="en-US" b="1" dirty="0" smtClean="0"/>
              <a:t>clear axis descriptions, sources and explanatory notes. </a:t>
            </a:r>
            <a:r>
              <a:rPr lang="en-US" dirty="0" smtClean="0">
                <a:solidFill>
                  <a:schemeClr val="tx1">
                    <a:lumMod val="65000"/>
                    <a:lumOff val="35000"/>
                  </a:schemeClr>
                </a:solidFill>
              </a:rPr>
              <a:t>Veer </a:t>
            </a:r>
            <a:r>
              <a:rPr lang="en-US" dirty="0">
                <a:solidFill>
                  <a:schemeClr val="tx1">
                    <a:lumMod val="65000"/>
                    <a:lumOff val="35000"/>
                  </a:schemeClr>
                </a:solidFill>
              </a:rPr>
              <a:t>on the side of explaining more, rather than less. </a:t>
            </a:r>
            <a:r>
              <a:rPr lang="en-US" b="0" dirty="0" smtClean="0"/>
              <a:t>Aim for simplicity in legends and label chart lines directly as much as possible. Relegate details to the “Notes” section. Example: If you show U.S. high yield spreads over time, label the line in the chart “U.S. High Yield”. Explain in the “Notes” section that you are using the Barclays U.S. Corporate High Yield 2% Issuer Capped Index. </a:t>
            </a:r>
          </a:p>
          <a:p>
            <a:pPr lvl="1"/>
            <a:r>
              <a:rPr lang="en-US" dirty="0" smtClean="0"/>
              <a:t>Use both a </a:t>
            </a:r>
            <a:r>
              <a:rPr lang="en-US" b="1" dirty="0" smtClean="0"/>
              <a:t>narrative </a:t>
            </a:r>
            <a:r>
              <a:rPr lang="en-US" dirty="0" smtClean="0"/>
              <a:t>and </a:t>
            </a:r>
            <a:r>
              <a:rPr lang="en-US" b="1" dirty="0" smtClean="0"/>
              <a:t>factual chart title. PowerPoints: </a:t>
            </a:r>
            <a:r>
              <a:rPr lang="en-US" dirty="0" smtClean="0"/>
              <a:t>Put the narrative title on the top of the slide and the factual title and time period above the chart (we have done this in the next four slides). </a:t>
            </a:r>
            <a:r>
              <a:rPr lang="en-US" b="1" dirty="0" smtClean="0"/>
              <a:t>Publications: </a:t>
            </a:r>
            <a:r>
              <a:rPr lang="en-US" dirty="0" smtClean="0"/>
              <a:t>Put the narrative title on top and the factual subtitle (including time period) below. </a:t>
            </a:r>
            <a:r>
              <a:rPr lang="en-US" b="1" dirty="0" smtClean="0"/>
              <a:t>Keep titles to one line</a:t>
            </a:r>
            <a:r>
              <a:rPr lang="en-US" dirty="0" smtClean="0"/>
              <a:t>. </a:t>
            </a:r>
            <a:endParaRPr lang="en-US" dirty="0"/>
          </a:p>
          <a:p>
            <a:pPr lvl="1"/>
            <a:r>
              <a:rPr lang="en-US" b="1" dirty="0"/>
              <a:t>Scale axes </a:t>
            </a:r>
            <a:r>
              <a:rPr lang="en-US" dirty="0"/>
              <a:t>sensibly. </a:t>
            </a:r>
            <a:r>
              <a:rPr lang="en-US" dirty="0" smtClean="0"/>
              <a:t>Example: Do </a:t>
            </a:r>
            <a:r>
              <a:rPr lang="en-US" dirty="0"/>
              <a:t>not show 100 years of history if your focus is events of the past six months. </a:t>
            </a:r>
            <a:r>
              <a:rPr lang="en-US" dirty="0" smtClean="0"/>
              <a:t/>
            </a:r>
            <a:br>
              <a:rPr lang="en-US" dirty="0" smtClean="0"/>
            </a:br>
            <a:r>
              <a:rPr lang="en-US" dirty="0" smtClean="0"/>
              <a:t>End </a:t>
            </a:r>
            <a:r>
              <a:rPr lang="en-US" dirty="0"/>
              <a:t>a x-axis on the most recent year, otherwise you look out of date.</a:t>
            </a:r>
          </a:p>
          <a:p>
            <a:pPr lvl="1"/>
            <a:r>
              <a:rPr lang="en-US" b="1" dirty="0" smtClean="0"/>
              <a:t>Triple-check </a:t>
            </a:r>
            <a:r>
              <a:rPr lang="en-US" b="0" dirty="0" smtClean="0"/>
              <a:t>your charts. An extra set of eyes can help avoid mistakes. </a:t>
            </a:r>
          </a:p>
          <a:p>
            <a:pPr lvl="1"/>
            <a:r>
              <a:rPr lang="en-US" b="0" dirty="0" smtClean="0"/>
              <a:t>Use </a:t>
            </a:r>
            <a:r>
              <a:rPr lang="en-US" dirty="0">
                <a:solidFill>
                  <a:schemeClr val="tx1">
                    <a:lumMod val="65000"/>
                    <a:lumOff val="35000"/>
                  </a:schemeClr>
                </a:solidFill>
              </a:rPr>
              <a:t>the </a:t>
            </a:r>
            <a:r>
              <a:rPr lang="en-US" b="1" dirty="0">
                <a:solidFill>
                  <a:schemeClr val="tx1">
                    <a:lumMod val="65000"/>
                    <a:lumOff val="35000"/>
                  </a:schemeClr>
                </a:solidFill>
                <a:hlinkClick r:id="rId3"/>
              </a:rPr>
              <a:t>BlackRock 200</a:t>
            </a:r>
            <a:r>
              <a:rPr lang="en-US" dirty="0">
                <a:solidFill>
                  <a:schemeClr val="tx1">
                    <a:lumMod val="65000"/>
                    <a:lumOff val="35000"/>
                  </a:schemeClr>
                </a:solidFill>
              </a:rPr>
              <a:t>, our </a:t>
            </a:r>
            <a:r>
              <a:rPr lang="en-US" b="0" dirty="0" smtClean="0"/>
              <a:t> library of 500-plus real-time, downloadable charts. If you don’t, ensure up-to-date data from authoritative and primary sources. </a:t>
            </a:r>
          </a:p>
        </p:txBody>
      </p:sp>
      <p:sp>
        <p:nvSpPr>
          <p:cNvPr id="9" name="Title 8"/>
          <p:cNvSpPr>
            <a:spLocks noGrp="1"/>
          </p:cNvSpPr>
          <p:nvPr>
            <p:ph type="title"/>
          </p:nvPr>
        </p:nvSpPr>
        <p:spPr/>
        <p:txBody>
          <a:bodyPr/>
          <a:lstStyle/>
          <a:p>
            <a:r>
              <a:rPr lang="en-GB" dirty="0" smtClean="0"/>
              <a:t>Chart dos and don’ts</a:t>
            </a:r>
            <a:endParaRPr lang="en-GB" dirty="0">
              <a:solidFill>
                <a:srgbClr val="FF0000"/>
              </a:solidFill>
            </a:endParaRPr>
          </a:p>
        </p:txBody>
      </p:sp>
      <p:sp>
        <p:nvSpPr>
          <p:cNvPr id="22" name="Rectangle 21"/>
          <p:cNvSpPr/>
          <p:nvPr/>
        </p:nvSpPr>
        <p:spPr>
          <a:xfrm>
            <a:off x="468570" y="4800753"/>
            <a:ext cx="7987532" cy="276999"/>
          </a:xfrm>
          <a:prstGeom prst="rect">
            <a:avLst/>
          </a:prstGeom>
        </p:spPr>
        <p:txBody>
          <a:bodyPr wrap="square">
            <a:spAutoFit/>
          </a:bodyPr>
          <a:lstStyle/>
          <a:p>
            <a:pPr>
              <a:buClr>
                <a:schemeClr val="tx2"/>
              </a:buClr>
            </a:pPr>
            <a:endParaRPr lang="en-GB" sz="1200" dirty="0">
              <a:solidFill>
                <a:schemeClr val="tx1">
                  <a:lumMod val="65000"/>
                  <a:lumOff val="35000"/>
                </a:schemeClr>
              </a:solidFill>
            </a:endParaRPr>
          </a:p>
        </p:txBody>
      </p:sp>
      <p:sp>
        <p:nvSpPr>
          <p:cNvPr id="2" name="Slide Number Placeholder 1"/>
          <p:cNvSpPr>
            <a:spLocks noGrp="1"/>
          </p:cNvSpPr>
          <p:nvPr>
            <p:ph type="sldNum" sz="quarter" idx="13"/>
          </p:nvPr>
        </p:nvSpPr>
        <p:spPr/>
        <p:txBody>
          <a:bodyPr/>
          <a:lstStyle/>
          <a:p>
            <a:fld id="{C0531ADF-2191-45C5-9D71-08764BF86A6F}" type="slidenum">
              <a:rPr lang="en-US" smtClean="0"/>
              <a:pPr/>
              <a:t>8</a:t>
            </a:fld>
            <a:endParaRPr lang="en-US"/>
          </a:p>
        </p:txBody>
      </p:sp>
    </p:spTree>
    <p:extLst>
      <p:ext uri="{BB962C8B-B14F-4D97-AF65-F5344CB8AC3E}">
        <p14:creationId xmlns:p14="http://schemas.microsoft.com/office/powerpoint/2010/main" val="145192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Text Placeholder 2"/>
          <p:cNvSpPr>
            <a:spLocks noGrp="1"/>
          </p:cNvSpPr>
          <p:nvPr>
            <p:ph type="body" idx="1"/>
          </p:nvPr>
        </p:nvSpPr>
        <p:spPr/>
        <p:txBody>
          <a:bodyPr/>
          <a:lstStyle/>
          <a:p>
            <a:pPr lvl="0">
              <a:spcBef>
                <a:spcPts val="0"/>
              </a:spcBef>
              <a:spcAft>
                <a:spcPts val="400"/>
              </a:spcAft>
            </a:pPr>
            <a:endParaRPr lang="en-US" dirty="0"/>
          </a:p>
        </p:txBody>
      </p:sp>
    </p:spTree>
    <p:extLst>
      <p:ext uri="{BB962C8B-B14F-4D97-AF65-F5344CB8AC3E}">
        <p14:creationId xmlns:p14="http://schemas.microsoft.com/office/powerpoint/2010/main" val="13053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pdated Default PPT Templat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extLst>
    <a:ext uri="{05A4C25C-085E-4340-85A3-A5531E510DB2}">
      <thm15:themeFamily xmlns:thm15="http://schemas.microsoft.com/office/thememl/2012/main" name="blank.potx" id="{3AFADAE7-C05A-49C9-A16C-6F7885471837}" vid="{28DDF0DB-5798-44B5-8B9A-FBC085133859}"/>
    </a:ext>
  </a:extLst>
</a:theme>
</file>

<file path=ppt/theme/theme2.xml><?xml version="1.0" encoding="utf-8"?>
<a:theme xmlns:a="http://schemas.openxmlformats.org/drawingml/2006/main" name="Office Them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theme>
</file>

<file path=ppt/theme/theme3.xml><?xml version="1.0" encoding="utf-8"?>
<a:theme xmlns:a="http://schemas.openxmlformats.org/drawingml/2006/main" name="Office Them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theme>
</file>

<file path=docProps/app.xml><?xml version="1.0" encoding="utf-8"?>
<Properties xmlns="http://schemas.openxmlformats.org/officeDocument/2006/extended-properties" xmlns:vt="http://schemas.openxmlformats.org/officeDocument/2006/docPropsVTypes">
  <Template>blank</Template>
  <TotalTime>2</TotalTime>
  <Words>2263</Words>
  <Application>Microsoft Office PowerPoint</Application>
  <PresentationFormat>On-screen Show (4:3)</PresentationFormat>
  <Paragraphs>325</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Tahoma</vt:lpstr>
      <vt:lpstr>Wingdings 3</vt:lpstr>
      <vt:lpstr>Updated Default PPT Template</vt:lpstr>
      <vt:lpstr>Android App Development</vt:lpstr>
      <vt:lpstr>Presentation Title Here (26pt bold)</vt:lpstr>
      <vt:lpstr>What has changed in the new PowerPoint template</vt:lpstr>
      <vt:lpstr>New brand colors </vt:lpstr>
      <vt:lpstr>How to use the new color palette</vt:lpstr>
      <vt:lpstr>Color values for reference</vt:lpstr>
      <vt:lpstr>Choose the best layout for your content</vt:lpstr>
      <vt:lpstr>Chart dos and don’ts</vt:lpstr>
      <vt:lpstr>Samples</vt:lpstr>
      <vt:lpstr>Use clear lines charts with a limited number of series</vt:lpstr>
      <vt:lpstr>Use simple, uncomplicated bar charts </vt:lpstr>
      <vt:lpstr>Always choose the chart type that is easiest to read</vt:lpstr>
      <vt:lpstr>Simple, clean tables are most effective</vt:lpstr>
      <vt:lpstr>Sample Org Chart layout using tints of PMS 661 blue</vt:lpstr>
      <vt:lpstr>Divider title here – sentence case (24pt)</vt:lpstr>
      <vt:lpstr>PowerPoint Presentation</vt:lpstr>
    </vt:vector>
  </TitlesOfParts>
  <Company>BlackRock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 Development</dc:title>
  <dc:creator>Gupta, Rashi</dc:creator>
  <cp:lastModifiedBy>Gupta, Rashi</cp:lastModifiedBy>
  <cp:revision>1</cp:revision>
  <cp:lastPrinted>2016-10-11T21:41:48Z</cp:lastPrinted>
  <dcterms:created xsi:type="dcterms:W3CDTF">2018-02-21T16:39:23Z</dcterms:created>
  <dcterms:modified xsi:type="dcterms:W3CDTF">2018-02-21T16:41:26Z</dcterms:modified>
</cp:coreProperties>
</file>