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5" r:id="rId9"/>
    <p:sldId id="271" r:id="rId10"/>
    <p:sldId id="272" r:id="rId11"/>
    <p:sldId id="273" r:id="rId12"/>
    <p:sldId id="270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1" d="100"/>
          <a:sy n="61" d="100"/>
        </p:scale>
        <p:origin x="165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09347"/>
            <a:ext cx="7772400" cy="1470025"/>
          </a:xfrm>
        </p:spPr>
        <p:txBody>
          <a:bodyPr/>
          <a:lstStyle/>
          <a:p>
            <a:r>
              <a:rPr dirty="0"/>
              <a:t>Failed Banking Transaction Analysis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302329"/>
            <a:ext cx="6400800" cy="1752600"/>
          </a:xfrm>
        </p:spPr>
        <p:txBody>
          <a:bodyPr/>
          <a:lstStyle/>
          <a:p>
            <a:r>
              <a:rPr dirty="0">
                <a:solidFill>
                  <a:schemeClr val="tx2">
                    <a:lumMod val="60000"/>
                    <a:lumOff val="40000"/>
                  </a:schemeClr>
                </a:solidFill>
              </a:rPr>
              <a:t>Using Google Cloud Platform (GCP) for Scalable Data Processing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DC960664-AD74-85B7-D603-925DE4F08573}"/>
              </a:ext>
            </a:extLst>
          </p:cNvPr>
          <p:cNvSpPr txBox="1">
            <a:spLocks/>
          </p:cNvSpPr>
          <p:nvPr/>
        </p:nvSpPr>
        <p:spPr>
          <a:xfrm>
            <a:off x="-1487214" y="5648653"/>
            <a:ext cx="6059214" cy="8623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Presented by:</a:t>
            </a:r>
          </a:p>
          <a:p>
            <a:r>
              <a:rPr lang="en-GB" sz="1600" dirty="0">
                <a:solidFill>
                  <a:schemeClr val="tx1"/>
                </a:solidFill>
              </a:rPr>
              <a:t>Mohamed </a:t>
            </a:r>
            <a:r>
              <a:rPr lang="en-GB" sz="1600" dirty="0" err="1">
                <a:solidFill>
                  <a:schemeClr val="tx1"/>
                </a:solidFill>
              </a:rPr>
              <a:t>Razeeth</a:t>
            </a:r>
            <a:r>
              <a:rPr lang="en-GB" sz="1600" dirty="0">
                <a:solidFill>
                  <a:schemeClr val="tx1"/>
                </a:solidFill>
              </a:rPr>
              <a:t> M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821F086C-4149-9270-5F1B-4E4B207752E8}"/>
              </a:ext>
            </a:extLst>
          </p:cNvPr>
          <p:cNvSpPr txBox="1">
            <a:spLocks/>
          </p:cNvSpPr>
          <p:nvPr/>
        </p:nvSpPr>
        <p:spPr>
          <a:xfrm>
            <a:off x="4025462" y="5648541"/>
            <a:ext cx="6059214" cy="8623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May-25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78C5160-01E4-09EC-DAF4-DC99A84A35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971" y="331075"/>
            <a:ext cx="4734586" cy="32580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24F68CD-8C68-5B63-58FD-50C563562E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6970" y="396866"/>
            <a:ext cx="4182059" cy="362953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2F424AF-0DB2-3185-EA5D-4F267C2503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715301"/>
            <a:ext cx="9144000" cy="3163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0967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53AA93F-4CF4-63E9-C9BD-3BCA0B0D9C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511" y="0"/>
            <a:ext cx="7171810" cy="5186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6802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1075" y="2513342"/>
            <a:ext cx="8229600" cy="1143000"/>
          </a:xfrm>
        </p:spPr>
        <p:txBody>
          <a:bodyPr/>
          <a:lstStyle/>
          <a:p>
            <a:r>
              <a:rPr lang="en-GB" dirty="0"/>
              <a:t>THANK YOU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1"/>
                </a:solidFill>
              </a:rPr>
              <a:t>Abstract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66018"/>
            <a:ext cx="8229600" cy="4809113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endParaRPr lang="en-GB" b="1" dirty="0"/>
          </a:p>
          <a:p>
            <a:r>
              <a:rPr lang="en-GB" dirty="0"/>
              <a:t>This project focuses on building a scalable data pipeline to ingest, process, and </a:t>
            </a:r>
            <a:r>
              <a:rPr lang="en-GB" dirty="0" err="1"/>
              <a:t>analyze</a:t>
            </a:r>
            <a:r>
              <a:rPr lang="en-GB" dirty="0"/>
              <a:t> banking transaction data collected from multiple branches across various cities. </a:t>
            </a:r>
          </a:p>
          <a:p>
            <a:r>
              <a:rPr lang="en-GB" dirty="0"/>
              <a:t>The primary objective is to identify failed transactions from daily operational data, consolidate and cleanse this data using </a:t>
            </a:r>
            <a:r>
              <a:rPr lang="en-GB" dirty="0" err="1"/>
              <a:t>PySpark</a:t>
            </a:r>
            <a:r>
              <a:rPr lang="en-GB" dirty="0"/>
              <a:t> on a Google Cloud </a:t>
            </a:r>
            <a:r>
              <a:rPr lang="en-GB" dirty="0" err="1"/>
              <a:t>Dataproc</a:t>
            </a:r>
            <a:r>
              <a:rPr lang="en-GB" dirty="0"/>
              <a:t> cluster, and store the results in a Cloud SQL (MySQL) database. </a:t>
            </a:r>
          </a:p>
          <a:p>
            <a:r>
              <a:rPr lang="en-GB" dirty="0"/>
              <a:t>The processed data is then integrated with </a:t>
            </a:r>
            <a:r>
              <a:rPr lang="en-GB" dirty="0" err="1"/>
              <a:t>BigQuery</a:t>
            </a:r>
            <a:r>
              <a:rPr lang="en-GB" dirty="0"/>
              <a:t> for advanced querying and connected to Looker Studio for interactive visualization and insightful reporting. </a:t>
            </a:r>
          </a:p>
          <a:p>
            <a:r>
              <a:rPr lang="en-GB" dirty="0"/>
              <a:t>This end-to-end pipeline enables efficient monitoring of transaction failures and supports data-driven decision-making for banking operations.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655" y="348894"/>
            <a:ext cx="6589986" cy="765886"/>
          </a:xfrm>
        </p:spPr>
        <p:txBody>
          <a:bodyPr/>
          <a:lstStyle/>
          <a:p>
            <a:r>
              <a:rPr lang="en-GB" dirty="0">
                <a:solidFill>
                  <a:schemeClr val="tx2">
                    <a:lumMod val="60000"/>
                    <a:lumOff val="40000"/>
                  </a:schemeClr>
                </a:solidFill>
              </a:rPr>
              <a:t>What I Did in the Project:</a:t>
            </a:r>
            <a:endParaRPr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6158" y="1114780"/>
            <a:ext cx="7551683" cy="396502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IN" sz="2400" dirty="0"/>
              <a:t>Data Ingestion &amp; Storage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400" dirty="0"/>
              <a:t>Data Processing with </a:t>
            </a:r>
            <a:r>
              <a:rPr lang="en-GB" sz="2400" dirty="0" err="1"/>
              <a:t>PySpark</a:t>
            </a:r>
            <a:r>
              <a:rPr lang="en-GB" sz="2400" dirty="0"/>
              <a:t> on </a:t>
            </a:r>
            <a:r>
              <a:rPr lang="en-GB" sz="2400" dirty="0" err="1"/>
              <a:t>Dataproc</a:t>
            </a:r>
            <a:endParaRPr lang="en-GB" sz="2400" dirty="0"/>
          </a:p>
          <a:p>
            <a:pPr marL="514350" indent="-514350">
              <a:buFont typeface="+mj-lt"/>
              <a:buAutoNum type="arabicPeriod"/>
            </a:pPr>
            <a:r>
              <a:rPr lang="en-IN" sz="2400" dirty="0"/>
              <a:t>Failed Transaction Filtering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400" dirty="0" err="1"/>
              <a:t>BigQuery</a:t>
            </a:r>
            <a:r>
              <a:rPr lang="en-IN" sz="2400" dirty="0"/>
              <a:t> Integration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400" dirty="0"/>
              <a:t>Data Visualization</a:t>
            </a:r>
            <a:endParaRPr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A5D1C1-F8F7-BE44-CFFA-C3949FE2A4F6}"/>
              </a:ext>
            </a:extLst>
          </p:cNvPr>
          <p:cNvSpPr txBox="1"/>
          <p:nvPr/>
        </p:nvSpPr>
        <p:spPr>
          <a:xfrm>
            <a:off x="551793" y="3429000"/>
            <a:ext cx="4572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IN" sz="44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Data Sources</a:t>
            </a:r>
            <a:endParaRPr lang="en-IN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ECA61EE-8242-B489-E123-817AD71DF341}"/>
              </a:ext>
            </a:extLst>
          </p:cNvPr>
          <p:cNvSpPr txBox="1"/>
          <p:nvPr/>
        </p:nvSpPr>
        <p:spPr>
          <a:xfrm>
            <a:off x="796158" y="4198441"/>
            <a:ext cx="6361387" cy="20867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15 daily CSV files (from 3 cities × 5 branches)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Contains transaction metadata (ID, branch, timestamp, status, reason, amount, etc.)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Dirty/inconsistent data (missing values, duplicates)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chemeClr val="accent2"/>
                </a:solidFill>
              </a:rPr>
              <a:t>Architecture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2152" y="1323045"/>
            <a:ext cx="8229600" cy="1978572"/>
          </a:xfrm>
        </p:spPr>
        <p:txBody>
          <a:bodyPr>
            <a:normAutofit/>
          </a:bodyPr>
          <a:lstStyle/>
          <a:p>
            <a:r>
              <a:rPr sz="2400" dirty="0"/>
              <a:t>Upload → Clean → Filter → Load → Analyze</a:t>
            </a:r>
            <a:endParaRPr lang="en-GB" sz="2400" dirty="0"/>
          </a:p>
          <a:p>
            <a:endParaRPr sz="2400" dirty="0"/>
          </a:p>
          <a:p>
            <a:r>
              <a:rPr sz="2400" dirty="0"/>
              <a:t>Include arrows between GCS → </a:t>
            </a:r>
            <a:r>
              <a:rPr sz="2400" dirty="0" err="1"/>
              <a:t>Dataproc</a:t>
            </a:r>
            <a:r>
              <a:rPr sz="2400" dirty="0"/>
              <a:t> → Cloud SQL → </a:t>
            </a:r>
            <a:r>
              <a:rPr sz="2400" dirty="0" err="1"/>
              <a:t>BigQuery</a:t>
            </a:r>
            <a:r>
              <a:rPr sz="2400" dirty="0"/>
              <a:t> → Looker</a:t>
            </a:r>
          </a:p>
        </p:txBody>
      </p:sp>
      <p:pic>
        <p:nvPicPr>
          <p:cNvPr id="4" name="Content Placeholder 5" descr="A diagram of a diagram of data processing&#10;&#10;AI-generated content may be incorrect.">
            <a:extLst>
              <a:ext uri="{FF2B5EF4-FFF2-40B4-BE49-F238E27FC236}">
                <a16:creationId xmlns:a16="http://schemas.microsoft.com/office/drawing/2014/main" id="{09270C6C-0AE1-71AD-2554-2FB4868C6CBB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615" y="3193776"/>
            <a:ext cx="6978769" cy="317549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394028" cy="813183"/>
          </a:xfrm>
        </p:spPr>
        <p:txBody>
          <a:bodyPr>
            <a:normAutofit/>
          </a:bodyPr>
          <a:lstStyle/>
          <a:p>
            <a:r>
              <a:rPr sz="3200" dirty="0">
                <a:solidFill>
                  <a:schemeClr val="accent2"/>
                </a:solidFill>
              </a:rPr>
              <a:t>Step 1 – Data Ingestion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1ADEB47-25D9-0868-FA15-6FFA278506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5475" y="1318238"/>
            <a:ext cx="7173311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Created a Cloud Storage bucket to store raw transaction files: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Arial Unicode MS"/>
              </a:rPr>
              <a:t>gsutil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Arial Unicode MS"/>
              </a:rPr>
              <a:t> mb gs://your-bucket-name/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Organized files under an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input/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folder inside the bucket.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Uploaded all branch-wise CSV files using: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Arial Unicode MS"/>
              </a:rPr>
              <a:t>gsutil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Arial Unicode MS"/>
              </a:rPr>
              <a:t> cp /local/path/*.csv gs://your-bucket-name/input/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Files ready for processing via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PySpark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on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Dataproc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dirty="0">
                <a:solidFill>
                  <a:schemeClr val="accent2"/>
                </a:solidFill>
              </a:rPr>
              <a:t>Step 2 – Data Cleaning with </a:t>
            </a:r>
            <a:r>
              <a:rPr dirty="0" err="1">
                <a:solidFill>
                  <a:schemeClr val="accent2"/>
                </a:solidFill>
              </a:rPr>
              <a:t>Dataproc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F9A502A2-22D1-9A83-5CD6-D819B5B00CD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03586" y="1757644"/>
            <a:ext cx="6605752" cy="2923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Created a </a:t>
            </a:r>
            <a:r>
              <a:rPr kumimoji="0" lang="en-US" altLang="en-US" sz="2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PySpark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job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 process transaction CSV files.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Read all CSVs from: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Arial Unicode MS"/>
              </a:rPr>
              <a:t>gs://my-bucket-rashid/data/*.csv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Removed null values and blank rows using: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Arial Unicode MS"/>
              </a:rPr>
              <a:t>dropna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Arial Unicode MS"/>
              </a:rPr>
              <a:t>()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</a:rPr>
              <a:t>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Arial Unicode MS"/>
              </a:rPr>
              <a:t>trim(col(column)) != ""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Saved cleaned data to: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Arial Unicode MS"/>
              </a:rPr>
              <a:t>gs://my-bucket-rashid/cleaned-banking-transactions-data/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Ready for filtering failed transactions in the next step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chemeClr val="accent2"/>
                </a:solidFill>
              </a:rPr>
              <a:t>Step 3 – Extract Failed Transactions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F29EFAC2-13C5-A5E1-48CC-A221D565DFE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25215" y="1767006"/>
            <a:ext cx="7362496" cy="3323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Loaded cleaned data from GCS </a:t>
            </a:r>
            <a:r>
              <a:rPr lang="en-US" altLang="en-US" sz="2400" dirty="0">
                <a:latin typeface="Arial" panose="020B0604020202020204" pitchFamily="34" charset="0"/>
              </a:rPr>
              <a:t>and run  </a:t>
            </a:r>
            <a:r>
              <a:rPr lang="en-US" altLang="en-US" sz="2400" dirty="0" err="1">
                <a:latin typeface="Arial" panose="020B0604020202020204" pitchFamily="34" charset="0"/>
              </a:rPr>
              <a:t>pyspark</a:t>
            </a:r>
            <a:r>
              <a:rPr lang="en-US" altLang="en-US" sz="2400" dirty="0">
                <a:latin typeface="Arial" panose="020B0604020202020204" pitchFamily="34" charset="0"/>
              </a:rPr>
              <a:t> job to get the failed transaction csv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Upload this failed transaction csv into cloud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sql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connect with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bigquery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Saved result as a separate table for analysis.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Used Looker Studio to build failure insights dashboard.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93117" cy="860479"/>
          </a:xfrm>
        </p:spPr>
        <p:txBody>
          <a:bodyPr/>
          <a:lstStyle/>
          <a:p>
            <a:r>
              <a:rPr dirty="0">
                <a:solidFill>
                  <a:schemeClr val="accent2"/>
                </a:solidFill>
              </a:rPr>
              <a:t>Step </a:t>
            </a:r>
            <a:r>
              <a:rPr lang="en-GB" dirty="0">
                <a:solidFill>
                  <a:schemeClr val="accent2"/>
                </a:solidFill>
              </a:rPr>
              <a:t>4</a:t>
            </a:r>
            <a:r>
              <a:rPr dirty="0">
                <a:solidFill>
                  <a:schemeClr val="accent2"/>
                </a:solidFill>
              </a:rPr>
              <a:t> – Analysis in </a:t>
            </a:r>
            <a:r>
              <a:rPr lang="en-GB" dirty="0">
                <a:solidFill>
                  <a:schemeClr val="accent2"/>
                </a:solidFill>
              </a:rPr>
              <a:t>Looker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8635" y="1332186"/>
            <a:ext cx="6999890" cy="3444765"/>
          </a:xfrm>
        </p:spPr>
        <p:txBody>
          <a:bodyPr>
            <a:normAutofit/>
          </a:bodyPr>
          <a:lstStyle/>
          <a:p>
            <a:r>
              <a:rPr lang="en-GB" dirty="0"/>
              <a:t>Transaction failed for each branch</a:t>
            </a:r>
          </a:p>
          <a:p>
            <a:r>
              <a:rPr lang="en-IN" dirty="0"/>
              <a:t>failed product-category count</a:t>
            </a:r>
          </a:p>
          <a:p>
            <a:r>
              <a:rPr lang="en-GB" dirty="0"/>
              <a:t>Percentage of transaction failed by mode</a:t>
            </a:r>
          </a:p>
          <a:p>
            <a:r>
              <a:rPr lang="en-GB" dirty="0"/>
              <a:t>count of each product failed by mode</a:t>
            </a:r>
          </a:p>
          <a:p>
            <a:r>
              <a:rPr lang="en-IN" dirty="0"/>
              <a:t>Percentage of transaction failed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70B2535-A617-4B7D-6479-82B2DF4ABB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497" y="303820"/>
            <a:ext cx="8450317" cy="31251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7DC1443-65D8-A130-4603-6A710C8761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199" y="3239758"/>
            <a:ext cx="5582429" cy="3153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5377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69</TotalTime>
  <Words>441</Words>
  <Application>Microsoft Office PowerPoint</Application>
  <PresentationFormat>On-screen Show (4:3)</PresentationFormat>
  <Paragraphs>49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Arial Unicode MS</vt:lpstr>
      <vt:lpstr>Calibri</vt:lpstr>
      <vt:lpstr>Office Theme</vt:lpstr>
      <vt:lpstr>Failed Banking Transaction Analysis </vt:lpstr>
      <vt:lpstr>Abstract</vt:lpstr>
      <vt:lpstr>What I Did in the Project:</vt:lpstr>
      <vt:lpstr>Architecture Diagram</vt:lpstr>
      <vt:lpstr>Step 1 – Data Ingestion</vt:lpstr>
      <vt:lpstr>Step 2 – Data Cleaning with Dataproc</vt:lpstr>
      <vt:lpstr>Step 3 – Extract Failed Transactions</vt:lpstr>
      <vt:lpstr>Step 4 – Analysis in Looker</vt:lpstr>
      <vt:lpstr>PowerPoint Presentation</vt:lpstr>
      <vt:lpstr>PowerPoint Presentation</vt:lpstr>
      <vt:lpstr>PowerPoint Presentation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NaviVas</dc:creator>
  <cp:keywords/>
  <dc:description>generated using python-pptx</dc:description>
  <cp:lastModifiedBy>Navi Vas</cp:lastModifiedBy>
  <cp:revision>3</cp:revision>
  <dcterms:created xsi:type="dcterms:W3CDTF">2013-01-27T09:14:16Z</dcterms:created>
  <dcterms:modified xsi:type="dcterms:W3CDTF">2025-05-09T18:22:28Z</dcterms:modified>
  <cp:category/>
</cp:coreProperties>
</file>