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70"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Combination</a:t>
            </a:r>
            <a:r>
              <a:rPr lang="en-US" baseline="0"/>
              <a:t> of FIFO, RR &amp;  PS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Sheet1!$D$6:$D$7</c:f>
              <c:strCache>
                <c:ptCount val="2"/>
                <c:pt idx="1">
                  <c:v>FIFO</c:v>
                </c:pt>
              </c:strCache>
            </c:strRef>
          </c:tx>
          <c:spPr>
            <a:solidFill>
              <a:schemeClr val="accent1"/>
            </a:solidFill>
            <a:ln>
              <a:noFill/>
            </a:ln>
            <a:effectLst/>
          </c:spPr>
          <c:invertIfNegative val="0"/>
          <c:cat>
            <c:strRef>
              <c:f>Sheet1!$C$8:$C$11</c:f>
              <c:strCache>
                <c:ptCount val="4"/>
                <c:pt idx="0">
                  <c:v>P1</c:v>
                </c:pt>
                <c:pt idx="1">
                  <c:v>P2</c:v>
                </c:pt>
                <c:pt idx="2">
                  <c:v>P3</c:v>
                </c:pt>
                <c:pt idx="3">
                  <c:v>P4</c:v>
                </c:pt>
              </c:strCache>
            </c:strRef>
          </c:cat>
          <c:val>
            <c:numRef>
              <c:f>Sheet1!$D$8:$D$11</c:f>
              <c:numCache>
                <c:formatCode>General</c:formatCode>
                <c:ptCount val="4"/>
                <c:pt idx="0">
                  <c:v>4</c:v>
                </c:pt>
                <c:pt idx="1">
                  <c:v>6</c:v>
                </c:pt>
                <c:pt idx="2">
                  <c:v>3</c:v>
                </c:pt>
                <c:pt idx="3">
                  <c:v>7</c:v>
                </c:pt>
              </c:numCache>
            </c:numRef>
          </c:val>
          <c:extLst>
            <c:ext xmlns:c16="http://schemas.microsoft.com/office/drawing/2014/chart" uri="{C3380CC4-5D6E-409C-BE32-E72D297353CC}">
              <c16:uniqueId val="{00000000-3747-480F-8F43-E27D8ECF44F7}"/>
            </c:ext>
          </c:extLst>
        </c:ser>
        <c:ser>
          <c:idx val="1"/>
          <c:order val="1"/>
          <c:tx>
            <c:strRef>
              <c:f>Sheet1!$E$6:$E$7</c:f>
              <c:strCache>
                <c:ptCount val="2"/>
                <c:pt idx="1">
                  <c:v>RRS</c:v>
                </c:pt>
              </c:strCache>
            </c:strRef>
          </c:tx>
          <c:spPr>
            <a:solidFill>
              <a:schemeClr val="accent2"/>
            </a:solidFill>
            <a:ln>
              <a:noFill/>
            </a:ln>
            <a:effectLst/>
          </c:spPr>
          <c:invertIfNegative val="0"/>
          <c:cat>
            <c:strRef>
              <c:f>Sheet1!$C$8:$C$11</c:f>
              <c:strCache>
                <c:ptCount val="4"/>
                <c:pt idx="0">
                  <c:v>P1</c:v>
                </c:pt>
                <c:pt idx="1">
                  <c:v>P2</c:v>
                </c:pt>
                <c:pt idx="2">
                  <c:v>P3</c:v>
                </c:pt>
                <c:pt idx="3">
                  <c:v>P4</c:v>
                </c:pt>
              </c:strCache>
            </c:strRef>
          </c:cat>
          <c:val>
            <c:numRef>
              <c:f>Sheet1!$E$8:$E$11</c:f>
              <c:numCache>
                <c:formatCode>General</c:formatCode>
                <c:ptCount val="4"/>
                <c:pt idx="0">
                  <c:v>2</c:v>
                </c:pt>
                <c:pt idx="1">
                  <c:v>1</c:v>
                </c:pt>
                <c:pt idx="2">
                  <c:v>3</c:v>
                </c:pt>
                <c:pt idx="3">
                  <c:v>4</c:v>
                </c:pt>
              </c:numCache>
            </c:numRef>
          </c:val>
          <c:extLst>
            <c:ext xmlns:c16="http://schemas.microsoft.com/office/drawing/2014/chart" uri="{C3380CC4-5D6E-409C-BE32-E72D297353CC}">
              <c16:uniqueId val="{00000001-3747-480F-8F43-E27D8ECF44F7}"/>
            </c:ext>
          </c:extLst>
        </c:ser>
        <c:ser>
          <c:idx val="2"/>
          <c:order val="2"/>
          <c:tx>
            <c:strRef>
              <c:f>Sheet1!$F$6:$F$7</c:f>
              <c:strCache>
                <c:ptCount val="2"/>
                <c:pt idx="1">
                  <c:v>PS</c:v>
                </c:pt>
              </c:strCache>
            </c:strRef>
          </c:tx>
          <c:spPr>
            <a:solidFill>
              <a:schemeClr val="accent3"/>
            </a:solidFill>
            <a:ln>
              <a:noFill/>
            </a:ln>
            <a:effectLst/>
          </c:spPr>
          <c:invertIfNegative val="0"/>
          <c:cat>
            <c:strRef>
              <c:f>Sheet1!$C$8:$C$11</c:f>
              <c:strCache>
                <c:ptCount val="4"/>
                <c:pt idx="0">
                  <c:v>P1</c:v>
                </c:pt>
                <c:pt idx="1">
                  <c:v>P2</c:v>
                </c:pt>
                <c:pt idx="2">
                  <c:v>P3</c:v>
                </c:pt>
                <c:pt idx="3">
                  <c:v>P4</c:v>
                </c:pt>
              </c:strCache>
            </c:strRef>
          </c:cat>
          <c:val>
            <c:numRef>
              <c:f>Sheet1!$F$8:$F$11</c:f>
              <c:numCache>
                <c:formatCode>General</c:formatCode>
                <c:ptCount val="4"/>
                <c:pt idx="0">
                  <c:v>3</c:v>
                </c:pt>
                <c:pt idx="1">
                  <c:v>8</c:v>
                </c:pt>
                <c:pt idx="2">
                  <c:v>5</c:v>
                </c:pt>
                <c:pt idx="3">
                  <c:v>7</c:v>
                </c:pt>
              </c:numCache>
            </c:numRef>
          </c:val>
          <c:extLst>
            <c:ext xmlns:c16="http://schemas.microsoft.com/office/drawing/2014/chart" uri="{C3380CC4-5D6E-409C-BE32-E72D297353CC}">
              <c16:uniqueId val="{00000002-3747-480F-8F43-E27D8ECF44F7}"/>
            </c:ext>
          </c:extLst>
        </c:ser>
        <c:dLbls>
          <c:showLegendKey val="0"/>
          <c:showVal val="0"/>
          <c:showCatName val="0"/>
          <c:showSerName val="0"/>
          <c:showPercent val="0"/>
          <c:showBubbleSize val="0"/>
        </c:dLbls>
        <c:gapWidth val="219"/>
        <c:overlap val="-27"/>
        <c:axId val="514704928"/>
        <c:axId val="584481816"/>
      </c:barChart>
      <c:catAx>
        <c:axId val="514704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Process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481816"/>
        <c:crosses val="autoZero"/>
        <c:auto val="1"/>
        <c:lblAlgn val="ctr"/>
        <c:lblOffset val="100"/>
        <c:noMultiLvlLbl val="0"/>
      </c:catAx>
      <c:valAx>
        <c:axId val="584481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err="1"/>
                  <a:t>Tiime</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704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1956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51092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94397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1488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588060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232C71-C41F-4F69-9674-95D0F50421CC}"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406637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232C71-C41F-4F69-9674-95D0F50421CC}" type="datetimeFigureOut">
              <a:rPr lang="en-US" smtClean="0"/>
              <a:t>12/16/2019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08289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513552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33960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76987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232C71-C41F-4F69-9674-95D0F50421CC}"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417066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32C71-C41F-4F69-9674-95D0F50421CC}"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293737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32C71-C41F-4F69-9674-95D0F50421CC}"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99550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32C71-C41F-4F69-9674-95D0F50421CC}"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98902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32C71-C41F-4F69-9674-95D0F50421CC}"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71750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37336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32C71-C41F-4F69-9674-95D0F50421CC}"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251B3-75EC-4D69-937B-809A6905DEF3}" type="slidenum">
              <a:rPr lang="en-US" smtClean="0"/>
              <a:t>‹#›</a:t>
            </a:fld>
            <a:endParaRPr lang="en-US"/>
          </a:p>
        </p:txBody>
      </p:sp>
    </p:spTree>
    <p:extLst>
      <p:ext uri="{BB962C8B-B14F-4D97-AF65-F5344CB8AC3E}">
        <p14:creationId xmlns:p14="http://schemas.microsoft.com/office/powerpoint/2010/main" val="126252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0232C71-C41F-4F69-9674-95D0F50421CC}" type="datetimeFigureOut">
              <a:rPr lang="en-US" smtClean="0"/>
              <a:t>12/16/2019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F8251B3-75EC-4D69-937B-809A6905DEF3}" type="slidenum">
              <a:rPr lang="en-US" smtClean="0"/>
              <a:t>‹#›</a:t>
            </a:fld>
            <a:endParaRPr lang="en-US"/>
          </a:p>
        </p:txBody>
      </p:sp>
    </p:spTree>
    <p:extLst>
      <p:ext uri="{BB962C8B-B14F-4D97-AF65-F5344CB8AC3E}">
        <p14:creationId xmlns:p14="http://schemas.microsoft.com/office/powerpoint/2010/main" val="1960331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825" y="540913"/>
            <a:ext cx="9401577" cy="1519707"/>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Methods of Resource Scheduling Based on Optimized in Fog Computing </a:t>
            </a:r>
            <a:r>
              <a:rPr lang="en-US" sz="3600" b="1" dirty="0">
                <a:latin typeface="+mn-lt"/>
              </a:rPr>
              <a:t/>
            </a:r>
            <a:br>
              <a:rPr lang="en-US" sz="3600" b="1" dirty="0">
                <a:latin typeface="+mn-lt"/>
              </a:rPr>
            </a:br>
            <a:endParaRPr lang="en-US" sz="3600" dirty="0">
              <a:latin typeface="+mn-lt"/>
            </a:endParaRPr>
          </a:p>
        </p:txBody>
      </p:sp>
      <p:sp>
        <p:nvSpPr>
          <p:cNvPr id="5" name="Text Placeholder 4"/>
          <p:cNvSpPr>
            <a:spLocks noGrp="1"/>
          </p:cNvSpPr>
          <p:nvPr>
            <p:ph type="subTitle" idx="1"/>
          </p:nvPr>
        </p:nvSpPr>
        <p:spPr>
          <a:xfrm>
            <a:off x="1524000" y="4499428"/>
            <a:ext cx="9144000" cy="1587861"/>
          </a:xfrm>
        </p:spPr>
        <p:txBody>
          <a:bodyPr>
            <a:normAutofit/>
          </a:bodyPr>
          <a:lstStyle/>
          <a:p>
            <a:pPr algn="ctr"/>
            <a:r>
              <a:rPr lang="en-US" sz="2000" b="1" u="sng" dirty="0">
                <a:solidFill>
                  <a:schemeClr val="bg1"/>
                </a:solidFill>
              </a:rPr>
              <a:t>Presented by</a:t>
            </a:r>
          </a:p>
          <a:p>
            <a:endParaRPr lang="en-US" i="1" dirty="0"/>
          </a:p>
          <a:p>
            <a:pPr algn="ct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Abdur</a:t>
            </a:r>
            <a:r>
              <a:rPr lang="en-US" sz="2000" dirty="0">
                <a:solidFill>
                  <a:schemeClr val="bg1"/>
                </a:solidFill>
                <a:latin typeface="Times New Roman" panose="02020603050405020304" pitchFamily="18" charset="0"/>
                <a:cs typeface="Times New Roman" panose="02020603050405020304" pitchFamily="18" charset="0"/>
              </a:rPr>
              <a:t> Rashid</a:t>
            </a: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Md Emon Shaikh                              Roll No-1418018                                              Roll No-1418050</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02616" y="1732310"/>
            <a:ext cx="3986767" cy="2651004"/>
          </a:xfrm>
        </p:spPr>
      </p:pic>
    </p:spTree>
    <p:extLst>
      <p:ext uri="{BB962C8B-B14F-4D97-AF65-F5344CB8AC3E}">
        <p14:creationId xmlns:p14="http://schemas.microsoft.com/office/powerpoint/2010/main" val="2558688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579549"/>
            <a:ext cx="10328856" cy="1146220"/>
          </a:xfrm>
        </p:spPr>
        <p:txBody>
          <a:bodyPr/>
          <a:lstStyle/>
          <a:p>
            <a:pPr algn="ctr"/>
            <a:r>
              <a:rPr lang="en-US" sz="2800" b="1" dirty="0">
                <a:latin typeface="Times New Roman" panose="02020603050405020304" pitchFamily="18" charset="0"/>
                <a:cs typeface="Times New Roman" panose="02020603050405020304" pitchFamily="18" charset="0"/>
              </a:rPr>
              <a:t>FCFS CPU Scheduling Example</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21375"/>
              </p:ext>
            </p:extLst>
          </p:nvPr>
        </p:nvGraphicFramePr>
        <p:xfrm>
          <a:off x="1155700" y="2603500"/>
          <a:ext cx="7930243" cy="1828800"/>
        </p:xfrm>
        <a:graphic>
          <a:graphicData uri="http://schemas.openxmlformats.org/drawingml/2006/table">
            <a:tbl>
              <a:tblPr firstRow="1" bandRow="1">
                <a:tableStyleId>{5C22544A-7EE6-4342-B048-85BDC9FD1C3A}</a:tableStyleId>
              </a:tblPr>
              <a:tblGrid>
                <a:gridCol w="4016879">
                  <a:extLst>
                    <a:ext uri="{9D8B030D-6E8A-4147-A177-3AD203B41FA5}">
                      <a16:colId xmlns:a16="http://schemas.microsoft.com/office/drawing/2014/main" val="1763262495"/>
                    </a:ext>
                  </a:extLst>
                </a:gridCol>
                <a:gridCol w="3913364">
                  <a:extLst>
                    <a:ext uri="{9D8B030D-6E8A-4147-A177-3AD203B41FA5}">
                      <a16:colId xmlns:a16="http://schemas.microsoft.com/office/drawing/2014/main" val="2034147991"/>
                    </a:ext>
                  </a:extLst>
                </a:gridCol>
              </a:tblGrid>
              <a:tr h="329837">
                <a:tc>
                  <a:txBody>
                    <a:bodyPr/>
                    <a:lstStyle/>
                    <a:p>
                      <a:pPr algn="ctr"/>
                      <a:r>
                        <a:rPr lang="en-US" dirty="0" err="1" smtClean="0"/>
                        <a:t>Proces</a:t>
                      </a:r>
                      <a:endParaRPr lang="en-US" dirty="0"/>
                    </a:p>
                  </a:txBody>
                  <a:tcPr/>
                </a:tc>
                <a:tc>
                  <a:txBody>
                    <a:bodyPr/>
                    <a:lstStyle/>
                    <a:p>
                      <a:pPr algn="ctr"/>
                      <a:r>
                        <a:rPr lang="en-US" dirty="0" err="1" smtClean="0"/>
                        <a:t>Brust</a:t>
                      </a:r>
                      <a:r>
                        <a:rPr lang="en-US" dirty="0" smtClean="0"/>
                        <a:t> time</a:t>
                      </a:r>
                      <a:r>
                        <a:rPr lang="en-US" baseline="0" dirty="0" smtClean="0"/>
                        <a:t> </a:t>
                      </a:r>
                      <a:endParaRPr lang="en-US" dirty="0"/>
                    </a:p>
                  </a:txBody>
                  <a:tcPr/>
                </a:tc>
                <a:extLst>
                  <a:ext uri="{0D108BD9-81ED-4DB2-BD59-A6C34878D82A}">
                    <a16:rowId xmlns:a16="http://schemas.microsoft.com/office/drawing/2014/main" val="508749912"/>
                  </a:ext>
                </a:extLst>
              </a:tr>
              <a:tr h="329837">
                <a:tc>
                  <a:txBody>
                    <a:bodyPr/>
                    <a:lstStyle/>
                    <a:p>
                      <a:r>
                        <a:rPr lang="en-US" dirty="0" smtClean="0"/>
                        <a:t>P1</a:t>
                      </a:r>
                      <a:endParaRPr lang="en-US" dirty="0"/>
                    </a:p>
                  </a:txBody>
                  <a:tcPr/>
                </a:tc>
                <a:tc>
                  <a:txBody>
                    <a:bodyPr/>
                    <a:lstStyle/>
                    <a:p>
                      <a:pPr algn="l"/>
                      <a:r>
                        <a:rPr lang="en-US" dirty="0" smtClean="0"/>
                        <a:t>21</a:t>
                      </a:r>
                      <a:endParaRPr lang="en-US" dirty="0"/>
                    </a:p>
                  </a:txBody>
                  <a:tcPr/>
                </a:tc>
                <a:extLst>
                  <a:ext uri="{0D108BD9-81ED-4DB2-BD59-A6C34878D82A}">
                    <a16:rowId xmlns:a16="http://schemas.microsoft.com/office/drawing/2014/main" val="2182884698"/>
                  </a:ext>
                </a:extLst>
              </a:tr>
              <a:tr h="329837">
                <a:tc>
                  <a:txBody>
                    <a:bodyPr/>
                    <a:lstStyle/>
                    <a:p>
                      <a:pPr algn="l"/>
                      <a:r>
                        <a:rPr lang="en-US" dirty="0" smtClean="0"/>
                        <a:t>P2</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363042967"/>
                  </a:ext>
                </a:extLst>
              </a:tr>
              <a:tr h="329837">
                <a:tc>
                  <a:txBody>
                    <a:bodyPr/>
                    <a:lstStyle/>
                    <a:p>
                      <a:r>
                        <a:rPr lang="en-US" dirty="0" smtClean="0"/>
                        <a:t>P3</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3921130804"/>
                  </a:ext>
                </a:extLst>
              </a:tr>
              <a:tr h="329837">
                <a:tc>
                  <a:txBody>
                    <a:bodyPr/>
                    <a:lstStyle/>
                    <a:p>
                      <a:r>
                        <a:rPr lang="en-US" dirty="0" smtClean="0"/>
                        <a:t>P4</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3396908992"/>
                  </a:ext>
                </a:extLst>
              </a:tr>
            </a:tbl>
          </a:graphicData>
        </a:graphic>
      </p:graphicFrame>
    </p:spTree>
    <p:extLst>
      <p:ext uri="{BB962C8B-B14F-4D97-AF65-F5344CB8AC3E}">
        <p14:creationId xmlns:p14="http://schemas.microsoft.com/office/powerpoint/2010/main" val="99314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11200"/>
            <a:ext cx="10126939" cy="1272146"/>
          </a:xfrm>
        </p:spPr>
        <p:txBody>
          <a:bodyPr/>
          <a:lstStyle/>
          <a:p>
            <a:pPr algn="ctr"/>
            <a:r>
              <a:rPr lang="en-US" sz="3000" b="1" dirty="0">
                <a:latin typeface="Times New Roman" panose="02020603050405020304" pitchFamily="18" charset="0"/>
                <a:cs typeface="Times New Roman" panose="02020603050405020304" pitchFamily="18" charset="0"/>
              </a:rPr>
              <a:t>Round Robin </a:t>
            </a:r>
            <a:r>
              <a:rPr lang="en-US" sz="3000" b="1" dirty="0" smtClean="0">
                <a:latin typeface="Times New Roman" panose="02020603050405020304" pitchFamily="18" charset="0"/>
                <a:cs typeface="Times New Roman" panose="02020603050405020304" pitchFamily="18" charset="0"/>
              </a:rPr>
              <a:t>Scheduling</a:t>
            </a:r>
            <a:r>
              <a:rPr lang="en-US" dirty="0"/>
              <a:t/>
            </a:r>
            <a:br>
              <a:rPr lang="en-US" dirty="0"/>
            </a:br>
            <a:endParaRPr lang="en-US" b="1" dirty="0"/>
          </a:p>
        </p:txBody>
      </p:sp>
      <p:sp>
        <p:nvSpPr>
          <p:cNvPr id="3" name="Content Placeholder 2"/>
          <p:cNvSpPr>
            <a:spLocks noGrp="1"/>
          </p:cNvSpPr>
          <p:nvPr>
            <p:ph idx="1"/>
          </p:nvPr>
        </p:nvSpPr>
        <p:spPr>
          <a:xfrm>
            <a:off x="1154954" y="2501900"/>
            <a:ext cx="10126939" cy="351790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Round Robin is a CPU scheduling algorithm  where each process is assigned a fixed time slot in a cyclic way.</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It is simple, easy to implement, and starvation-free as all processes get fair share of CPU.</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One of the most commonly used technique in CPU scheduling as a core.</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It is preemptive as processes are assigned CPU only for a fixed slice of time at most.</a:t>
            </a:r>
          </a:p>
          <a:p>
            <a:pPr fontAlgn="base">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disadvantage of it is more overhead of context switching</a:t>
            </a:r>
            <a:r>
              <a:rPr lang="en-US"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37952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Calibri" panose="020F0502020204030204" pitchFamily="34" charset="0"/>
                <a:cs typeface="Calibri" panose="020F0502020204030204" pitchFamily="34" charset="0"/>
              </a:rPr>
              <a:t>                            </a:t>
            </a:r>
            <a:r>
              <a:rPr lang="en-US" sz="3000" b="1" dirty="0">
                <a:latin typeface="Times New Roman" panose="02020603050405020304" pitchFamily="18" charset="0"/>
                <a:cs typeface="Times New Roman" panose="02020603050405020304" pitchFamily="18" charset="0"/>
              </a:rPr>
              <a:t>Round </a:t>
            </a:r>
            <a:r>
              <a:rPr lang="en-US" sz="3000" b="1" dirty="0" smtClean="0">
                <a:latin typeface="Times New Roman" panose="02020603050405020304" pitchFamily="18" charset="0"/>
                <a:cs typeface="Times New Roman" panose="02020603050405020304" pitchFamily="18" charset="0"/>
              </a:rPr>
              <a:t>Robin </a:t>
            </a:r>
            <a:r>
              <a:rPr lang="en-US" sz="3000" b="1" dirty="0">
                <a:latin typeface="Times New Roman" panose="02020603050405020304" pitchFamily="18" charset="0"/>
                <a:cs typeface="Times New Roman" panose="02020603050405020304" pitchFamily="18" charset="0"/>
              </a:rPr>
              <a:t>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992" y="2364807"/>
            <a:ext cx="6011282" cy="4086272"/>
          </a:xfrm>
        </p:spPr>
      </p:pic>
    </p:spTree>
    <p:extLst>
      <p:ext uri="{BB962C8B-B14F-4D97-AF65-F5344CB8AC3E}">
        <p14:creationId xmlns:p14="http://schemas.microsoft.com/office/powerpoint/2010/main" val="307644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711200"/>
            <a:ext cx="9281367" cy="1325032"/>
          </a:xfrm>
        </p:spPr>
        <p:txBody>
          <a:bodyPr/>
          <a:lstStyle/>
          <a:p>
            <a:pPr algn="ct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sz="3000" b="1" dirty="0">
                <a:latin typeface="Times New Roman" panose="02020603050405020304" pitchFamily="18" charset="0"/>
                <a:cs typeface="Times New Roman" panose="02020603050405020304" pitchFamily="18" charset="0"/>
              </a:rPr>
              <a:t>Program for Priority CPU Scheduling</a:t>
            </a:r>
            <a:r>
              <a:rPr lang="en-US" dirty="0"/>
              <a:t/>
            </a:r>
            <a:br>
              <a:rPr lang="en-US" dirty="0"/>
            </a:br>
            <a:endParaRPr lang="en-US" dirty="0"/>
          </a:p>
        </p:txBody>
      </p:sp>
      <p:sp>
        <p:nvSpPr>
          <p:cNvPr id="3" name="Content Placeholder 2"/>
          <p:cNvSpPr>
            <a:spLocks noGrp="1"/>
          </p:cNvSpPr>
          <p:nvPr>
            <p:ph idx="1"/>
          </p:nvPr>
        </p:nvSpPr>
        <p:spPr>
          <a:xfrm>
            <a:off x="1498600" y="2562896"/>
            <a:ext cx="9281367" cy="3444025"/>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Priority scheduling is one of the most common scheduling algorithms in batch systems. Each process is assigned a priority. Process with the highest priority is to be executed first and so on.</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Processes with the same priority are executed on first come first served basis. Priority can be decided based on memory requirements, time requirements or any other resource requirement</a:t>
            </a:r>
            <a:r>
              <a:rPr lang="en-US" dirty="0"/>
              <a:t>.</a:t>
            </a:r>
          </a:p>
        </p:txBody>
      </p:sp>
    </p:spTree>
    <p:extLst>
      <p:ext uri="{BB962C8B-B14F-4D97-AF65-F5344CB8AC3E}">
        <p14:creationId xmlns:p14="http://schemas.microsoft.com/office/powerpoint/2010/main" val="22218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000" b="1" dirty="0">
                <a:latin typeface="Times New Roman" panose="02020603050405020304" pitchFamily="18" charset="0"/>
                <a:cs typeface="Times New Roman" panose="02020603050405020304" pitchFamily="18" charset="0"/>
              </a:rPr>
              <a:t>Priority </a:t>
            </a:r>
            <a:r>
              <a:rPr lang="en-US" sz="3000" b="1" dirty="0" err="1">
                <a:latin typeface="Times New Roman" panose="02020603050405020304" pitchFamily="18" charset="0"/>
                <a:cs typeface="Times New Roman" panose="02020603050405020304" pitchFamily="18" charset="0"/>
              </a:rPr>
              <a:t>tesk</a:t>
            </a:r>
            <a:r>
              <a:rPr lang="en-US" sz="3000" b="1" dirty="0">
                <a:latin typeface="Times New Roman" panose="02020603050405020304" pitchFamily="18" charset="0"/>
                <a:cs typeface="Times New Roman" panose="02020603050405020304" pitchFamily="18" charset="0"/>
              </a:rPr>
              <a:t> scheduling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0110" y="2416159"/>
            <a:ext cx="4991100" cy="4441841"/>
          </a:xfrm>
        </p:spPr>
      </p:pic>
    </p:spTree>
    <p:extLst>
      <p:ext uri="{BB962C8B-B14F-4D97-AF65-F5344CB8AC3E}">
        <p14:creationId xmlns:p14="http://schemas.microsoft.com/office/powerpoint/2010/main" val="151840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10" y="647700"/>
            <a:ext cx="8997157" cy="1032932"/>
          </a:xfrm>
        </p:spPr>
        <p:txBody>
          <a:bodyPr/>
          <a:lstStyle/>
          <a:p>
            <a:pPr algn="ctr"/>
            <a:r>
              <a:rPr lang="en-US" sz="3200" b="1" dirty="0">
                <a:latin typeface="Calibri" panose="020F0502020204030204" pitchFamily="34" charset="0"/>
                <a:cs typeface="Calibri" panose="020F0502020204030204" pitchFamily="34" charset="0"/>
              </a:rPr>
              <a:t>            </a:t>
            </a:r>
            <a:r>
              <a:rPr lang="en-US" sz="3000" b="1" dirty="0">
                <a:latin typeface="Times New Roman" panose="02020603050405020304" pitchFamily="18" charset="0"/>
                <a:cs typeface="Times New Roman" panose="02020603050405020304" pitchFamily="18" charset="0"/>
              </a:rPr>
              <a:t>Implementation of combined Scheduling</a:t>
            </a:r>
          </a:p>
        </p:txBody>
      </p:sp>
      <p:graphicFrame>
        <p:nvGraphicFramePr>
          <p:cNvPr id="4" name="Content Placeholder 3">
            <a:extLst>
              <a:ext uri="{FF2B5EF4-FFF2-40B4-BE49-F238E27FC236}">
                <a16:creationId xmlns:a16="http://schemas.microsoft.com/office/drawing/2014/main" id="{95723DEF-B66C-42E9-B1BB-F06A99A90B72}"/>
              </a:ext>
            </a:extLst>
          </p:cNvPr>
          <p:cNvGraphicFramePr>
            <a:graphicFrameLocks noGrp="1"/>
          </p:cNvGraphicFramePr>
          <p:nvPr>
            <p:ph idx="1"/>
            <p:extLst>
              <p:ext uri="{D42A27DB-BD31-4B8C-83A1-F6EECF244321}">
                <p14:modId xmlns:p14="http://schemas.microsoft.com/office/powerpoint/2010/main" val="1038431301"/>
              </p:ext>
            </p:extLst>
          </p:nvPr>
        </p:nvGraphicFramePr>
        <p:xfrm>
          <a:off x="919210" y="2501900"/>
          <a:ext cx="9232900" cy="414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441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946635" cy="636191"/>
          </a:xfrm>
        </p:spPr>
        <p:txBody>
          <a:bodyPr/>
          <a:lstStyle/>
          <a:p>
            <a:pPr algn="ctr"/>
            <a:r>
              <a:rPr lang="en-US" sz="3200" b="1" dirty="0">
                <a:latin typeface="Times New Roman" panose="02020603050405020304" pitchFamily="18" charset="0"/>
                <a:cs typeface="Times New Roman" panose="02020603050405020304" pitchFamily="18" charset="0"/>
              </a:rPr>
              <a:t>Question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285" y="2813322"/>
            <a:ext cx="3803801" cy="3206477"/>
          </a:xfrm>
          <a:prstGeom prst="rect">
            <a:avLst/>
          </a:prstGeom>
        </p:spPr>
      </p:pic>
      <p:sp>
        <p:nvSpPr>
          <p:cNvPr id="7" name="Content Placeholder 6"/>
          <p:cNvSpPr>
            <a:spLocks noGrp="1"/>
          </p:cNvSpPr>
          <p:nvPr>
            <p:ph idx="1"/>
          </p:nvPr>
        </p:nvSpPr>
        <p:spPr>
          <a:xfrm>
            <a:off x="1154954" y="2177143"/>
            <a:ext cx="8825659" cy="4513943"/>
          </a:xfrm>
        </p:spPr>
        <p:txBody>
          <a:bodyPr/>
          <a:lstStyle/>
          <a:p>
            <a:pPr marL="0" indent="0">
              <a:buNone/>
            </a:pPr>
            <a:endParaRPr lang="en-US" dirty="0"/>
          </a:p>
        </p:txBody>
      </p:sp>
    </p:spTree>
    <p:extLst>
      <p:ext uri="{BB962C8B-B14F-4D97-AF65-F5344CB8AC3E}">
        <p14:creationId xmlns:p14="http://schemas.microsoft.com/office/powerpoint/2010/main" val="290785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3000" b="1" dirty="0" smtClean="0">
                <a:latin typeface="Times New Roman" panose="02020603050405020304" pitchFamily="18" charset="0"/>
                <a:cs typeface="Times New Roman" panose="02020603050405020304" pitchFamily="18" charset="0"/>
              </a:rPr>
              <a:t>Any Question</a:t>
            </a:r>
            <a:endParaRPr lang="en-US" sz="3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2332773"/>
            <a:ext cx="5778245" cy="4198655"/>
          </a:xfrm>
        </p:spPr>
      </p:pic>
    </p:spTree>
    <p:extLst>
      <p:ext uri="{BB962C8B-B14F-4D97-AF65-F5344CB8AC3E}">
        <p14:creationId xmlns:p14="http://schemas.microsoft.com/office/powerpoint/2010/main" val="2733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766" y="796279"/>
            <a:ext cx="10515600" cy="1325563"/>
          </a:xfrm>
        </p:spPr>
        <p:txBody>
          <a:bodyPr/>
          <a:lstStyle/>
          <a:p>
            <a:pPr algn="ctr"/>
            <a:r>
              <a:rPr lang="en-US" sz="3000" b="1" dirty="0">
                <a:solidFill>
                  <a:schemeClr val="bg1"/>
                </a:solidFill>
                <a:latin typeface="Times New Roman" panose="02020603050405020304" pitchFamily="18" charset="0"/>
                <a:cs typeface="Times New Roman" panose="02020603050405020304" pitchFamily="18" charset="0"/>
              </a:rPr>
              <a:t>Contents</a:t>
            </a:r>
            <a:r>
              <a:rPr lang="en-US" u="sng" dirty="0">
                <a:solidFill>
                  <a:schemeClr val="bg1"/>
                </a:solidFill>
                <a:latin typeface="Times New Roman" panose="02020603050405020304" pitchFamily="18" charset="0"/>
                <a:cs typeface="Times New Roman" panose="02020603050405020304" pitchFamily="18" charset="0"/>
              </a:rPr>
              <a:t> </a:t>
            </a:r>
            <a:r>
              <a:rPr lang="en-US" sz="2800" dirty="0"/>
              <a:t/>
            </a:r>
            <a:br>
              <a:rPr lang="en-US" sz="2800" dirty="0"/>
            </a:br>
            <a:endParaRPr lang="en-US" dirty="0"/>
          </a:p>
        </p:txBody>
      </p:sp>
      <p:sp>
        <p:nvSpPr>
          <p:cNvPr id="3" name="Content Placeholder 2"/>
          <p:cNvSpPr>
            <a:spLocks noGrp="1"/>
          </p:cNvSpPr>
          <p:nvPr>
            <p:ph idx="1"/>
          </p:nvPr>
        </p:nvSpPr>
        <p:spPr>
          <a:xfrm>
            <a:off x="955766" y="2351315"/>
            <a:ext cx="10515600" cy="4136572"/>
          </a:xfrm>
        </p:spPr>
        <p:txBody>
          <a:bodyPr>
            <a:normAutofit/>
          </a:bodyPr>
          <a:lstStyle/>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Introduction </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Application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Resource Scheduling</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Propose different types of scheduling</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Propose of Combine Scheduling</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Implementation scheduling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Graphical Represent of Combine scheduling</a:t>
            </a:r>
          </a:p>
          <a:p>
            <a:pPr marL="0" indent="0">
              <a:buNone/>
            </a:pPr>
            <a:endParaRPr lang="en-US" sz="3600" u="sng" dirty="0">
              <a:latin typeface="Times New Roman" panose="02020603050405020304" pitchFamily="18" charset="0"/>
              <a:cs typeface="Times New Roman" panose="02020603050405020304" pitchFamily="18" charset="0"/>
            </a:endParaRPr>
          </a:p>
          <a:p>
            <a:pPr marL="0" indent="0">
              <a:buNone/>
            </a:pPr>
            <a:endParaRPr lang="en-US" sz="2000" u="sng" dirty="0"/>
          </a:p>
          <a:p>
            <a:pPr marL="0" indent="0">
              <a:buNone/>
            </a:pPr>
            <a:endParaRPr lang="en-US" sz="1800" u="sng" dirty="0"/>
          </a:p>
        </p:txBody>
      </p:sp>
    </p:spTree>
    <p:extLst>
      <p:ext uri="{BB962C8B-B14F-4D97-AF65-F5344CB8AC3E}">
        <p14:creationId xmlns:p14="http://schemas.microsoft.com/office/powerpoint/2010/main" val="2393471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654" y="999068"/>
            <a:ext cx="10036966" cy="623670"/>
          </a:xfrm>
        </p:spPr>
        <p:txBody>
          <a:bodyPr/>
          <a:lstStyle/>
          <a:p>
            <a:pPr algn="ctr"/>
            <a:r>
              <a:rPr lang="en-US" sz="3000" b="1" dirty="0" smtClean="0">
                <a:latin typeface="Times New Roman" panose="02020603050405020304" pitchFamily="18" charset="0"/>
                <a:cs typeface="Times New Roman" panose="02020603050405020304" pitchFamily="18" charset="0"/>
              </a:rPr>
              <a:t>Introduction</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7654" y="2756079"/>
            <a:ext cx="10036966" cy="3441521"/>
          </a:xfrm>
        </p:spPr>
        <p:txBody>
          <a:bodyPr>
            <a:normAutofit lnSpcReduction="10000"/>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so-called IoT(Internet of Thing) </a:t>
            </a:r>
            <a:r>
              <a:rPr lang="en-US" sz="2000" dirty="0" err="1">
                <a:solidFill>
                  <a:schemeClr val="tx1"/>
                </a:solidFill>
                <a:latin typeface="Times New Roman" panose="02020603050405020304" pitchFamily="18" charset="0"/>
                <a:cs typeface="Times New Roman" panose="02020603050405020304" pitchFamily="18" charset="0"/>
              </a:rPr>
              <a:t>emcompasses</a:t>
            </a:r>
            <a:r>
              <a:rPr lang="en-US" sz="2000" dirty="0">
                <a:solidFill>
                  <a:schemeClr val="tx1"/>
                </a:solidFill>
                <a:latin typeface="Times New Roman" panose="02020603050405020304" pitchFamily="18" charset="0"/>
                <a:cs typeface="Times New Roman" panose="02020603050405020304" pitchFamily="18" charset="0"/>
              </a:rPr>
              <a:t> a range of internet-capable device that cloud be anything</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FF0000"/>
                </a:solidFill>
                <a:latin typeface="Times New Roman" panose="02020603050405020304" pitchFamily="18" charset="0"/>
                <a:cs typeface="Times New Roman" panose="02020603050405020304" pitchFamily="18" charset="0"/>
              </a:rPr>
              <a:t>                                                 Fog</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Internet of Thing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Cloud</a:t>
            </a:r>
          </a:p>
          <a:p>
            <a:pPr marL="0" indent="0" algn="just">
              <a:buNone/>
            </a:pP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Fog </a:t>
            </a:r>
            <a:r>
              <a:rPr lang="en-US" sz="2000" dirty="0">
                <a:solidFill>
                  <a:schemeClr val="tx1"/>
                </a:solidFill>
                <a:latin typeface="Times New Roman" panose="02020603050405020304" pitchFamily="18" charset="0"/>
                <a:cs typeface="Times New Roman" panose="02020603050405020304" pitchFamily="18" charset="0"/>
              </a:rPr>
              <a:t>computing is a model in which data ,processing and application Concentrated in device at the network edge rather than existing almost entirely in the cloud.</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concentration means that data can be processed locally smart device rather than being sent to the cloud for processing.</a:t>
            </a:r>
          </a:p>
          <a:p>
            <a:pPr marL="0" indent="0">
              <a:buNone/>
            </a:pPr>
            <a:endParaRPr lang="en-US" dirty="0"/>
          </a:p>
        </p:txBody>
      </p:sp>
    </p:spTree>
    <p:extLst>
      <p:ext uri="{BB962C8B-B14F-4D97-AF65-F5344CB8AC3E}">
        <p14:creationId xmlns:p14="http://schemas.microsoft.com/office/powerpoint/2010/main" val="433382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065"/>
            <a:ext cx="10515600" cy="1004552"/>
          </a:xfrm>
        </p:spPr>
        <p:txBody>
          <a:bodyPr/>
          <a:lstStyle/>
          <a:p>
            <a:pPr algn="ctr"/>
            <a:r>
              <a:rPr lang="en-US" sz="3000" b="1" dirty="0">
                <a:latin typeface="Times New Roman" panose="02020603050405020304" pitchFamily="18" charset="0"/>
                <a:cs typeface="Times New Roman" panose="02020603050405020304" pitchFamily="18" charset="0"/>
              </a:rPr>
              <a:t>Application of Fog</a:t>
            </a:r>
          </a:p>
        </p:txBody>
      </p:sp>
      <p:sp>
        <p:nvSpPr>
          <p:cNvPr id="3" name="Content Placeholder 2"/>
          <p:cNvSpPr>
            <a:spLocks noGrp="1"/>
          </p:cNvSpPr>
          <p:nvPr>
            <p:ph idx="1"/>
          </p:nvPr>
        </p:nvSpPr>
        <p:spPr>
          <a:xfrm>
            <a:off x="838200" y="2569029"/>
            <a:ext cx="10515600" cy="3701142"/>
          </a:xfrm>
        </p:spPr>
        <p:txBody>
          <a:bodyPr>
            <a:normAutofit/>
          </a:bodyPr>
          <a:lstStyle/>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Geographically distributed application</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Fast mobile application</a:t>
            </a:r>
          </a:p>
          <a:p>
            <a:pPr>
              <a:buFont typeface="Wingdings" panose="05000000000000000000" pitchFamily="2" charset="2"/>
              <a:buChar char="§"/>
            </a:pPr>
            <a:endParaRPr lang="en-US" sz="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Large-scale distributed control systems</a:t>
            </a:r>
          </a:p>
        </p:txBody>
      </p:sp>
    </p:spTree>
    <p:extLst>
      <p:ext uri="{BB962C8B-B14F-4D97-AF65-F5344CB8AC3E}">
        <p14:creationId xmlns:p14="http://schemas.microsoft.com/office/powerpoint/2010/main" val="42018245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10165576" cy="752102"/>
          </a:xfrm>
        </p:spPr>
        <p:txBody>
          <a:bodyPr/>
          <a:lstStyle/>
          <a:p>
            <a:pPr algn="ctr"/>
            <a:r>
              <a:rPr lang="en-US" sz="3000" b="1" dirty="0">
                <a:latin typeface="Times New Roman" panose="02020603050405020304" pitchFamily="18" charset="0"/>
                <a:cs typeface="Times New Roman" panose="02020603050405020304" pitchFamily="18" charset="0"/>
              </a:rPr>
              <a:t>Architecture of Fog computing</a:t>
            </a:r>
          </a:p>
        </p:txBody>
      </p:sp>
      <p:pic>
        <p:nvPicPr>
          <p:cNvPr id="4" name="Content Placeholder 3" descr="Bdcc 02 00010 g001"/>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54955" y="2537137"/>
            <a:ext cx="10165576" cy="4121239"/>
          </a:xfrm>
          <a:prstGeom prst="rect">
            <a:avLst/>
          </a:prstGeom>
          <a:noFill/>
          <a:ln>
            <a:noFill/>
          </a:ln>
        </p:spPr>
      </p:pic>
    </p:spTree>
    <p:extLst>
      <p:ext uri="{BB962C8B-B14F-4D97-AF65-F5344CB8AC3E}">
        <p14:creationId xmlns:p14="http://schemas.microsoft.com/office/powerpoint/2010/main" val="172490470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553791"/>
            <a:ext cx="10468556" cy="965915"/>
          </a:xfrm>
        </p:spPr>
        <p:txBody>
          <a:bodyPr/>
          <a:lstStyle/>
          <a:p>
            <a:pPr algn="ctr"/>
            <a:r>
              <a:rPr lang="en-US" sz="3000" b="1" dirty="0" smtClean="0">
                <a:latin typeface="Times New Roman" panose="02020603050405020304" pitchFamily="18" charset="0"/>
                <a:cs typeface="Times New Roman" panose="02020603050405020304" pitchFamily="18" charset="0"/>
              </a:rPr>
              <a:t>Implementation of Fog Computing</a:t>
            </a:r>
            <a:endParaRPr lang="en-US" sz="3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931" y="2100932"/>
            <a:ext cx="8229600" cy="4665629"/>
          </a:xfrm>
        </p:spPr>
      </p:pic>
    </p:spTree>
    <p:extLst>
      <p:ext uri="{BB962C8B-B14F-4D97-AF65-F5344CB8AC3E}">
        <p14:creationId xmlns:p14="http://schemas.microsoft.com/office/powerpoint/2010/main" val="555441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Resource Scheduling  </a:t>
            </a:r>
          </a:p>
        </p:txBody>
      </p:sp>
      <p:sp>
        <p:nvSpPr>
          <p:cNvPr id="3" name="Content Placeholder 2"/>
          <p:cNvSpPr>
            <a:spLocks noGrp="1"/>
          </p:cNvSpPr>
          <p:nvPr>
            <p:ph idx="1"/>
          </p:nvPr>
        </p:nvSpPr>
        <p:spPr>
          <a:xfrm>
            <a:off x="1154954" y="2496457"/>
            <a:ext cx="9992018" cy="4230912"/>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Definition : </a:t>
            </a:r>
            <a:r>
              <a:rPr lang="en-US" sz="2000" dirty="0">
                <a:solidFill>
                  <a:schemeClr val="tx1"/>
                </a:solidFill>
                <a:latin typeface="Times New Roman" panose="02020603050405020304" pitchFamily="18" charset="0"/>
                <a:cs typeface="Times New Roman" panose="02020603050405020304" pitchFamily="18" charset="0"/>
              </a:rPr>
              <a:t>Resource scheduling is a collection of techniques used to calculate the resources required to deliver the work and when they will be required.</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The resource scheduling process has three steps:</a:t>
            </a:r>
          </a:p>
          <a:p>
            <a:pPr algn="just">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Allocation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Allocation </a:t>
            </a:r>
            <a:r>
              <a:rPr lang="en-US" sz="2000" dirty="0">
                <a:solidFill>
                  <a:schemeClr val="tx1"/>
                </a:solidFill>
                <a:latin typeface="Times New Roman" panose="02020603050405020304" pitchFamily="18" charset="0"/>
                <a:cs typeface="Times New Roman" panose="02020603050405020304" pitchFamily="18" charset="0"/>
              </a:rPr>
              <a:t>involves identifying what resources are needed to complete the work.</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Aggregation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aggregated data is usually presented in a histogram that illustrates the fluctuating use of resources against time.</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Scheduling  :  different </a:t>
            </a:r>
            <a:r>
              <a:rPr lang="en-US" sz="2000" dirty="0">
                <a:solidFill>
                  <a:schemeClr val="tx1"/>
                </a:solidFill>
                <a:latin typeface="Times New Roman" panose="02020603050405020304" pitchFamily="18" charset="0"/>
                <a:cs typeface="Times New Roman" panose="02020603050405020304" pitchFamily="18" charset="0"/>
              </a:rPr>
              <a:t>types of scheduling we discuss </a:t>
            </a:r>
            <a:r>
              <a:rPr lang="en-US" sz="2000" dirty="0" smtClean="0">
                <a:solidFill>
                  <a:schemeClr val="tx1"/>
                </a:solidFill>
                <a:latin typeface="Times New Roman" panose="02020603050405020304" pitchFamily="18" charset="0"/>
                <a:cs typeface="Times New Roman" panose="02020603050405020304" pitchFamily="18" charset="0"/>
              </a:rPr>
              <a:t>that</a:t>
            </a:r>
            <a:r>
              <a:rPr lang="en-US" sz="24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19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973668"/>
            <a:ext cx="11243255" cy="706964"/>
          </a:xfrm>
        </p:spPr>
        <p:txBody>
          <a:bodyPr/>
          <a:lstStyle/>
          <a:p>
            <a:pPr algn="ctr"/>
            <a:r>
              <a:rPr lang="en-US" sz="3000" b="1" dirty="0" smtClean="0">
                <a:latin typeface="Times New Roman" panose="02020603050405020304" pitchFamily="18" charset="0"/>
                <a:cs typeface="Times New Roman" panose="02020603050405020304" pitchFamily="18" charset="0"/>
              </a:rPr>
              <a:t>CPU  </a:t>
            </a:r>
            <a:r>
              <a:rPr lang="en-US" sz="3000" b="1" dirty="0">
                <a:latin typeface="Times New Roman" panose="02020603050405020304" pitchFamily="18" charset="0"/>
                <a:cs typeface="Times New Roman" panose="02020603050405020304" pitchFamily="18" charset="0"/>
              </a:rPr>
              <a:t>Scheduling</a:t>
            </a:r>
          </a:p>
        </p:txBody>
      </p:sp>
      <p:sp>
        <p:nvSpPr>
          <p:cNvPr id="3" name="Content Placeholder 2"/>
          <p:cNvSpPr>
            <a:spLocks noGrp="1"/>
          </p:cNvSpPr>
          <p:nvPr>
            <p:ph idx="1"/>
          </p:nvPr>
        </p:nvSpPr>
        <p:spPr>
          <a:xfrm>
            <a:off x="450762" y="2755900"/>
            <a:ext cx="11243254" cy="3263900"/>
          </a:xfrm>
        </p:spPr>
        <p:txBody>
          <a:bodyPr>
            <a:normAutofit/>
          </a:bodyPr>
          <a:lstStyle/>
          <a:p>
            <a:pPr>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 First </a:t>
            </a:r>
            <a:r>
              <a:rPr lang="en-US" sz="2000" dirty="0">
                <a:solidFill>
                  <a:schemeClr val="tx1"/>
                </a:solidFill>
                <a:latin typeface="Times New Roman" panose="02020603050405020304" pitchFamily="18" charset="0"/>
                <a:cs typeface="Times New Roman" panose="02020603050405020304" pitchFamily="18" charset="0"/>
              </a:rPr>
              <a:t>Come First Served Scheduling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Round Robin Scheduling </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Priority Scheduling</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1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58" y="653143"/>
            <a:ext cx="10200067" cy="1149900"/>
          </a:xfrm>
        </p:spPr>
        <p:txBody>
          <a:bodyPr/>
          <a:lstStyle/>
          <a:p>
            <a:pPr algn="ctr"/>
            <a:r>
              <a:rPr lang="en-US" sz="3000" b="1" dirty="0">
                <a:latin typeface="Times New Roman" panose="02020603050405020304" pitchFamily="18" charset="0"/>
                <a:cs typeface="Times New Roman" panose="02020603050405020304" pitchFamily="18" charset="0"/>
              </a:rPr>
              <a:t>First Come First Served Scheduling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940158" y="2819400"/>
            <a:ext cx="10200067" cy="2870200"/>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First in, first out (FIFO), also known as first come, first served (FCFS), is the simplest scheduling algorithm. FIFO simply queues processes in the order that they arrive in the ready queue</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1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this, the process that comes first will be executed first and next process starts only after the previous gets fully executed</a:t>
            </a:r>
            <a:r>
              <a:rPr lang="en-US" sz="2000" dirty="0"/>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963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2020</TotalTime>
  <Words>389</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 Boardroom</vt:lpstr>
      <vt:lpstr>Methods of Resource Scheduling Based on Optimized in Fog Computing  </vt:lpstr>
      <vt:lpstr>Contents  </vt:lpstr>
      <vt:lpstr>Introduction</vt:lpstr>
      <vt:lpstr>Application of Fog</vt:lpstr>
      <vt:lpstr>Architecture of Fog computing</vt:lpstr>
      <vt:lpstr>Implementation of Fog Computing</vt:lpstr>
      <vt:lpstr>Resource Scheduling  </vt:lpstr>
      <vt:lpstr>CPU  Scheduling</vt:lpstr>
      <vt:lpstr>First Come First Served Scheduling  </vt:lpstr>
      <vt:lpstr>FCFS CPU Scheduling Example </vt:lpstr>
      <vt:lpstr>Round Robin Scheduling </vt:lpstr>
      <vt:lpstr>                            Round Robin Example</vt:lpstr>
      <vt:lpstr>         Program for Priority CPU Scheduling </vt:lpstr>
      <vt:lpstr>             Priority tesk scheduling</vt:lpstr>
      <vt:lpstr>            Implementation of combined Scheduling</vt:lpstr>
      <vt:lpstr>Question</vt:lpstr>
      <vt:lpstr>       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Resource Scheduling Based on Optimized in Fog Computing</dc:title>
  <dc:creator>Rashid</dc:creator>
  <cp:lastModifiedBy>Rashid</cp:lastModifiedBy>
  <cp:revision>117</cp:revision>
  <dcterms:created xsi:type="dcterms:W3CDTF">2019-12-15T03:31:30Z</dcterms:created>
  <dcterms:modified xsi:type="dcterms:W3CDTF">2019-12-16T17:23:24Z</dcterms:modified>
</cp:coreProperties>
</file>