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70" r:id="rId10"/>
    <p:sldId id="266" r:id="rId11"/>
    <p:sldId id="267" r:id="rId12"/>
    <p:sldId id="268" r:id="rId13"/>
    <p:sldId id="269"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Combination</a:t>
            </a:r>
            <a:r>
              <a:rPr lang="en-US" baseline="0"/>
              <a:t> of FIFO, RR &amp;  PS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Sheet1!$D$6:$D$7</c:f>
              <c:strCache>
                <c:ptCount val="2"/>
                <c:pt idx="1">
                  <c:v>FIFO</c:v>
                </c:pt>
              </c:strCache>
            </c:strRef>
          </c:tx>
          <c:spPr>
            <a:solidFill>
              <a:schemeClr val="accent1"/>
            </a:solidFill>
            <a:ln>
              <a:noFill/>
            </a:ln>
            <a:effectLst/>
          </c:spPr>
          <c:invertIfNegative val="0"/>
          <c:cat>
            <c:strRef>
              <c:f>Sheet1!$C$8:$C$11</c:f>
              <c:strCache>
                <c:ptCount val="4"/>
                <c:pt idx="0">
                  <c:v>P1</c:v>
                </c:pt>
                <c:pt idx="1">
                  <c:v>P2</c:v>
                </c:pt>
                <c:pt idx="2">
                  <c:v>P3</c:v>
                </c:pt>
                <c:pt idx="3">
                  <c:v>P4</c:v>
                </c:pt>
              </c:strCache>
            </c:strRef>
          </c:cat>
          <c:val>
            <c:numRef>
              <c:f>Sheet1!$D$8:$D$11</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3747-480F-8F43-E27D8ECF44F7}"/>
            </c:ext>
          </c:extLst>
        </c:ser>
        <c:ser>
          <c:idx val="1"/>
          <c:order val="1"/>
          <c:tx>
            <c:strRef>
              <c:f>Sheet1!$E$6:$E$7</c:f>
              <c:strCache>
                <c:ptCount val="2"/>
                <c:pt idx="1">
                  <c:v>RRS</c:v>
                </c:pt>
              </c:strCache>
            </c:strRef>
          </c:tx>
          <c:spPr>
            <a:solidFill>
              <a:schemeClr val="accent2"/>
            </a:solidFill>
            <a:ln>
              <a:noFill/>
            </a:ln>
            <a:effectLst/>
          </c:spPr>
          <c:invertIfNegative val="0"/>
          <c:cat>
            <c:strRef>
              <c:f>Sheet1!$C$8:$C$11</c:f>
              <c:strCache>
                <c:ptCount val="4"/>
                <c:pt idx="0">
                  <c:v>P1</c:v>
                </c:pt>
                <c:pt idx="1">
                  <c:v>P2</c:v>
                </c:pt>
                <c:pt idx="2">
                  <c:v>P3</c:v>
                </c:pt>
                <c:pt idx="3">
                  <c:v>P4</c:v>
                </c:pt>
              </c:strCache>
            </c:strRef>
          </c:cat>
          <c:val>
            <c:numRef>
              <c:f>Sheet1!$E$8:$E$11</c:f>
              <c:numCache>
                <c:formatCode>General</c:formatCode>
                <c:ptCount val="4"/>
                <c:pt idx="0">
                  <c:v>2</c:v>
                </c:pt>
                <c:pt idx="1">
                  <c:v>1</c:v>
                </c:pt>
                <c:pt idx="2">
                  <c:v>3</c:v>
                </c:pt>
                <c:pt idx="3">
                  <c:v>4</c:v>
                </c:pt>
              </c:numCache>
            </c:numRef>
          </c:val>
          <c:extLst>
            <c:ext xmlns:c16="http://schemas.microsoft.com/office/drawing/2014/chart" uri="{C3380CC4-5D6E-409C-BE32-E72D297353CC}">
              <c16:uniqueId val="{00000001-3747-480F-8F43-E27D8ECF44F7}"/>
            </c:ext>
          </c:extLst>
        </c:ser>
        <c:ser>
          <c:idx val="2"/>
          <c:order val="2"/>
          <c:tx>
            <c:strRef>
              <c:f>Sheet1!$F$6:$F$7</c:f>
              <c:strCache>
                <c:ptCount val="2"/>
                <c:pt idx="1">
                  <c:v>PS</c:v>
                </c:pt>
              </c:strCache>
            </c:strRef>
          </c:tx>
          <c:spPr>
            <a:solidFill>
              <a:schemeClr val="accent3"/>
            </a:solidFill>
            <a:ln>
              <a:noFill/>
            </a:ln>
            <a:effectLst/>
          </c:spPr>
          <c:invertIfNegative val="0"/>
          <c:cat>
            <c:strRef>
              <c:f>Sheet1!$C$8:$C$11</c:f>
              <c:strCache>
                <c:ptCount val="4"/>
                <c:pt idx="0">
                  <c:v>P1</c:v>
                </c:pt>
                <c:pt idx="1">
                  <c:v>P2</c:v>
                </c:pt>
                <c:pt idx="2">
                  <c:v>P3</c:v>
                </c:pt>
                <c:pt idx="3">
                  <c:v>P4</c:v>
                </c:pt>
              </c:strCache>
            </c:strRef>
          </c:cat>
          <c:val>
            <c:numRef>
              <c:f>Sheet1!$F$8:$F$11</c:f>
              <c:numCache>
                <c:formatCode>General</c:formatCode>
                <c:ptCount val="4"/>
                <c:pt idx="0">
                  <c:v>3</c:v>
                </c:pt>
                <c:pt idx="1">
                  <c:v>8</c:v>
                </c:pt>
                <c:pt idx="2">
                  <c:v>5</c:v>
                </c:pt>
                <c:pt idx="3">
                  <c:v>7</c:v>
                </c:pt>
              </c:numCache>
            </c:numRef>
          </c:val>
          <c:extLst>
            <c:ext xmlns:c16="http://schemas.microsoft.com/office/drawing/2014/chart" uri="{C3380CC4-5D6E-409C-BE32-E72D297353CC}">
              <c16:uniqueId val="{00000002-3747-480F-8F43-E27D8ECF44F7}"/>
            </c:ext>
          </c:extLst>
        </c:ser>
        <c:dLbls>
          <c:showLegendKey val="0"/>
          <c:showVal val="0"/>
          <c:showCatName val="0"/>
          <c:showSerName val="0"/>
          <c:showPercent val="0"/>
          <c:showBubbleSize val="0"/>
        </c:dLbls>
        <c:gapWidth val="219"/>
        <c:overlap val="-27"/>
        <c:axId val="514704928"/>
        <c:axId val="584481816"/>
      </c:barChart>
      <c:catAx>
        <c:axId val="514704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Process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481816"/>
        <c:crosses val="autoZero"/>
        <c:auto val="1"/>
        <c:lblAlgn val="ctr"/>
        <c:lblOffset val="100"/>
        <c:noMultiLvlLbl val="0"/>
      </c:catAx>
      <c:valAx>
        <c:axId val="584481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704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1956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51092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94397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1488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588060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232C71-C41F-4F69-9674-95D0F50421CC}"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406637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232C71-C41F-4F69-9674-95D0F50421CC}" type="datetimeFigureOut">
              <a:rPr lang="en-US" smtClean="0"/>
              <a:t>12/17/2019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08289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513552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3960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76987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417066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32C71-C41F-4F69-9674-95D0F50421C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93737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32C71-C41F-4F69-9674-95D0F50421CC}"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99550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32C71-C41F-4F69-9674-95D0F50421CC}"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98902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32C71-C41F-4F69-9674-95D0F50421CC}"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71750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37336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26252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0232C71-C41F-4F69-9674-95D0F50421CC}" type="datetimeFigureOut">
              <a:rPr lang="en-US" smtClean="0"/>
              <a:t>12/17/2019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F8251B3-75EC-4D69-937B-809A6905DEF3}" type="slidenum">
              <a:rPr lang="en-US" smtClean="0"/>
              <a:t>‹#›</a:t>
            </a:fld>
            <a:endParaRPr lang="en-US"/>
          </a:p>
        </p:txBody>
      </p:sp>
    </p:spTree>
    <p:extLst>
      <p:ext uri="{BB962C8B-B14F-4D97-AF65-F5344CB8AC3E}">
        <p14:creationId xmlns:p14="http://schemas.microsoft.com/office/powerpoint/2010/main" val="1960331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825" y="540913"/>
            <a:ext cx="9401577" cy="1519707"/>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Methods of Resource Scheduling Based on Optimized in Fog Computing </a:t>
            </a:r>
            <a:r>
              <a:rPr lang="en-US" sz="3600" b="1" dirty="0">
                <a:latin typeface="+mn-lt"/>
              </a:rPr>
              <a:t/>
            </a:r>
            <a:br>
              <a:rPr lang="en-US" sz="3600" b="1" dirty="0">
                <a:latin typeface="+mn-lt"/>
              </a:rPr>
            </a:br>
            <a:endParaRPr lang="en-US" sz="3600" dirty="0">
              <a:latin typeface="+mn-lt"/>
            </a:endParaRPr>
          </a:p>
        </p:txBody>
      </p:sp>
      <p:sp>
        <p:nvSpPr>
          <p:cNvPr id="5" name="Text Placeholder 4"/>
          <p:cNvSpPr>
            <a:spLocks noGrp="1"/>
          </p:cNvSpPr>
          <p:nvPr>
            <p:ph type="subTitle" idx="1"/>
          </p:nvPr>
        </p:nvSpPr>
        <p:spPr>
          <a:xfrm>
            <a:off x="1339402" y="4499428"/>
            <a:ext cx="9144000" cy="1587861"/>
          </a:xfrm>
        </p:spPr>
        <p:txBody>
          <a:bodyPr>
            <a:normAutofit/>
          </a:bodyPr>
          <a:lstStyle/>
          <a:p>
            <a:pPr algn="ctr"/>
            <a:r>
              <a:rPr lang="en-US" sz="2000" b="1" u="sng" dirty="0">
                <a:solidFill>
                  <a:schemeClr val="bg1"/>
                </a:solidFill>
              </a:rPr>
              <a:t>Presented by</a:t>
            </a:r>
          </a:p>
          <a:p>
            <a:endParaRPr lang="en-US" i="1" dirty="0"/>
          </a:p>
          <a:p>
            <a:pPr algn="ct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Abdur</a:t>
            </a:r>
            <a:r>
              <a:rPr lang="en-US" sz="2000" dirty="0">
                <a:solidFill>
                  <a:schemeClr val="bg1"/>
                </a:solidFill>
                <a:latin typeface="Times New Roman" panose="02020603050405020304" pitchFamily="18" charset="0"/>
                <a:cs typeface="Times New Roman" panose="02020603050405020304" pitchFamily="18" charset="0"/>
              </a:rPr>
              <a:t> Rashid</a:t>
            </a: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Md. Emon Shaikh                              Roll No-1418018                                           Roll No-1418050</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02616" y="1732310"/>
            <a:ext cx="3986767" cy="2651004"/>
          </a:xfrm>
        </p:spPr>
      </p:pic>
    </p:spTree>
    <p:extLst>
      <p:ext uri="{BB962C8B-B14F-4D97-AF65-F5344CB8AC3E}">
        <p14:creationId xmlns:p14="http://schemas.microsoft.com/office/powerpoint/2010/main" val="2558688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4562"/>
            <a:ext cx="10126939" cy="1469985"/>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Round Robin </a:t>
            </a:r>
            <a:r>
              <a:rPr lang="en-US" sz="3000" b="1" dirty="0" smtClean="0">
                <a:solidFill>
                  <a:schemeClr val="bg1"/>
                </a:solidFill>
                <a:latin typeface="Times New Roman" panose="02020603050405020304" pitchFamily="18" charset="0"/>
                <a:cs typeface="Times New Roman" panose="02020603050405020304" pitchFamily="18" charset="0"/>
              </a:rPr>
              <a:t>Scheduling Algorithm</a:t>
            </a:r>
            <a:endParaRPr lang="en-US" b="1" dirty="0">
              <a:solidFill>
                <a:schemeClr val="bg1"/>
              </a:solidFill>
            </a:endParaRPr>
          </a:p>
        </p:txBody>
      </p:sp>
      <p:sp>
        <p:nvSpPr>
          <p:cNvPr id="3" name="Content Placeholder 2"/>
          <p:cNvSpPr>
            <a:spLocks noGrp="1"/>
          </p:cNvSpPr>
          <p:nvPr>
            <p:ph idx="1"/>
          </p:nvPr>
        </p:nvSpPr>
        <p:spPr>
          <a:xfrm>
            <a:off x="1154954" y="2501900"/>
            <a:ext cx="10126939" cy="351790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Round Robin is a CPU scheduling algorithm  where each process is assigned a fixed time slot in a cyclic way.</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It is simple, easy to </a:t>
            </a:r>
            <a:r>
              <a:rPr lang="en-US" sz="2000" dirty="0" smtClean="0">
                <a:solidFill>
                  <a:schemeClr val="tx1"/>
                </a:solidFill>
                <a:latin typeface="Times New Roman" panose="02020603050405020304" pitchFamily="18" charset="0"/>
                <a:cs typeface="Times New Roman" panose="02020603050405020304" pitchFamily="18" charset="0"/>
              </a:rPr>
              <a:t>implement all </a:t>
            </a:r>
            <a:r>
              <a:rPr lang="en-US" sz="2000" dirty="0">
                <a:solidFill>
                  <a:schemeClr val="tx1"/>
                </a:solidFill>
                <a:latin typeface="Times New Roman" panose="02020603050405020304" pitchFamily="18" charset="0"/>
                <a:cs typeface="Times New Roman" panose="02020603050405020304" pitchFamily="18" charset="0"/>
              </a:rPr>
              <a:t>processes get fair share of CPU.</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One of the most commonly used technique in CPU scheduling as a core.</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It is preemptive as processes are assigned CPU only for a fixed slice of time at most.</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disadvantage of it is more overhead of context switching</a:t>
            </a:r>
            <a:r>
              <a:rPr lang="en-US"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3795262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2987"/>
            <a:ext cx="10408861" cy="1435261"/>
          </a:xfrm>
        </p:spPr>
        <p:txBody>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Round Robin Scheduling Example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A5C942-1C74-4392-8E2A-298039BF9B5B}"/>
              </a:ext>
            </a:extLst>
          </p:cNvPr>
          <p:cNvSpPr>
            <a:spLocks noGrp="1"/>
          </p:cNvSpPr>
          <p:nvPr>
            <p:ph idx="1"/>
          </p:nvPr>
        </p:nvSpPr>
        <p:spPr>
          <a:xfrm>
            <a:off x="1154954" y="2297151"/>
            <a:ext cx="10408861" cy="4204010"/>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dirty="0" smtClean="0"/>
          </a:p>
          <a:p>
            <a:pPr marL="0" indent="0">
              <a:buNone/>
            </a:pPr>
            <a:r>
              <a:rPr lang="en-US" dirty="0"/>
              <a:t> </a:t>
            </a:r>
            <a:r>
              <a:rPr lang="en-US" dirty="0" smtClean="0"/>
              <a:t>                    </a:t>
            </a:r>
            <a:endParaRPr lang="en-US" dirty="0"/>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Suppose </a:t>
            </a:r>
            <a:r>
              <a:rPr lang="en-US" sz="2500" dirty="0">
                <a:solidFill>
                  <a:schemeClr val="tx1"/>
                </a:solidFill>
                <a:latin typeface="Times New Roman" panose="02020603050405020304" pitchFamily="18" charset="0"/>
                <a:cs typeface="Times New Roman" panose="02020603050405020304" pitchFamily="18" charset="0"/>
              </a:rPr>
              <a:t>time quantum is </a:t>
            </a:r>
            <a:r>
              <a:rPr lang="en-US" sz="2500" dirty="0" smtClean="0">
                <a:solidFill>
                  <a:schemeClr val="tx1"/>
                </a:solidFill>
                <a:latin typeface="Times New Roman" panose="02020603050405020304" pitchFamily="18" charset="0"/>
                <a:cs typeface="Times New Roman" panose="02020603050405020304" pitchFamily="18" charset="0"/>
              </a:rPr>
              <a:t>2 unit</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t>                                                                                      </a:t>
            </a:r>
          </a:p>
          <a:p>
            <a:pPr marL="0" indent="0" fontAlgn="t">
              <a:buNone/>
            </a:pPr>
            <a:r>
              <a:rPr lang="en-US" dirty="0" smtClean="0"/>
              <a:t>                                      </a:t>
            </a:r>
          </a:p>
          <a:p>
            <a:pPr marL="0" indent="0">
              <a:buNone/>
            </a:pPr>
            <a:endParaRPr lang="en-US" dirty="0" smtClean="0"/>
          </a:p>
          <a:p>
            <a:pPr marL="0" indent="0">
              <a:buNone/>
            </a:pPr>
            <a:r>
              <a:rPr lang="en-US" dirty="0" smtClean="0">
                <a:solidFill>
                  <a:schemeClr val="tx1"/>
                </a:solidFill>
              </a:rPr>
              <a:t>              </a:t>
            </a:r>
            <a:endParaRPr lang="en-US" dirty="0">
              <a:solidFill>
                <a:schemeClr val="tx1"/>
              </a:solidFill>
            </a:endParaRPr>
          </a:p>
          <a:p>
            <a:pPr marL="0" indent="0">
              <a:buNone/>
            </a:pPr>
            <a:r>
              <a:rPr lang="en-US" dirty="0" smtClean="0">
                <a:solidFill>
                  <a:schemeClr val="tx1"/>
                </a:solidFill>
              </a:rPr>
              <a:t>               </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6790040"/>
              </p:ext>
            </p:extLst>
          </p:nvPr>
        </p:nvGraphicFramePr>
        <p:xfrm>
          <a:off x="3086101" y="2355446"/>
          <a:ext cx="6076950" cy="1722400"/>
        </p:xfrm>
        <a:graphic>
          <a:graphicData uri="http://schemas.openxmlformats.org/drawingml/2006/table">
            <a:tbl>
              <a:tblPr firstRow="1" bandRow="1">
                <a:tableStyleId>{5C22544A-7EE6-4342-B048-85BDC9FD1C3A}</a:tableStyleId>
              </a:tblPr>
              <a:tblGrid>
                <a:gridCol w="2025650">
                  <a:extLst>
                    <a:ext uri="{9D8B030D-6E8A-4147-A177-3AD203B41FA5}">
                      <a16:colId xmlns:a16="http://schemas.microsoft.com/office/drawing/2014/main" val="1320818613"/>
                    </a:ext>
                  </a:extLst>
                </a:gridCol>
                <a:gridCol w="2025650">
                  <a:extLst>
                    <a:ext uri="{9D8B030D-6E8A-4147-A177-3AD203B41FA5}">
                      <a16:colId xmlns:a16="http://schemas.microsoft.com/office/drawing/2014/main" val="3047907673"/>
                    </a:ext>
                  </a:extLst>
                </a:gridCol>
                <a:gridCol w="2025650">
                  <a:extLst>
                    <a:ext uri="{9D8B030D-6E8A-4147-A177-3AD203B41FA5}">
                      <a16:colId xmlns:a16="http://schemas.microsoft.com/office/drawing/2014/main" val="3825690279"/>
                    </a:ext>
                  </a:extLst>
                </a:gridCol>
              </a:tblGrid>
              <a:tr h="430600">
                <a:tc>
                  <a:txBody>
                    <a:bodyPr/>
                    <a:lstStyle/>
                    <a:p>
                      <a:pPr algn="ctr"/>
                      <a:r>
                        <a:rPr lang="en-US" dirty="0"/>
                        <a:t>Process</a:t>
                      </a:r>
                    </a:p>
                  </a:txBody>
                  <a:tcPr/>
                </a:tc>
                <a:tc>
                  <a:txBody>
                    <a:bodyPr/>
                    <a:lstStyle/>
                    <a:p>
                      <a:pPr algn="ctr"/>
                      <a:r>
                        <a:rPr lang="en-US" dirty="0" smtClean="0"/>
                        <a:t>Arrival</a:t>
                      </a:r>
                      <a:r>
                        <a:rPr lang="en-US" baseline="0" dirty="0" smtClean="0"/>
                        <a:t> time</a:t>
                      </a:r>
                      <a:endParaRPr lang="en-US" dirty="0"/>
                    </a:p>
                  </a:txBody>
                  <a:tcPr/>
                </a:tc>
                <a:tc>
                  <a:txBody>
                    <a:bodyPr/>
                    <a:lstStyle/>
                    <a:p>
                      <a:pPr algn="ctr"/>
                      <a:r>
                        <a:rPr lang="en-US" dirty="0" smtClean="0"/>
                        <a:t>Burst Time</a:t>
                      </a:r>
                      <a:endParaRPr lang="en-US" dirty="0"/>
                    </a:p>
                  </a:txBody>
                  <a:tcPr/>
                </a:tc>
                <a:extLst>
                  <a:ext uri="{0D108BD9-81ED-4DB2-BD59-A6C34878D82A}">
                    <a16:rowId xmlns:a16="http://schemas.microsoft.com/office/drawing/2014/main" val="1226342211"/>
                  </a:ext>
                </a:extLst>
              </a:tr>
              <a:tr h="430600">
                <a:tc>
                  <a:txBody>
                    <a:bodyPr/>
                    <a:lstStyle/>
                    <a:p>
                      <a:pPr algn="ctr"/>
                      <a:r>
                        <a:rPr lang="en-US" dirty="0"/>
                        <a:t>P1</a:t>
                      </a:r>
                    </a:p>
                  </a:txBody>
                  <a:tcPr/>
                </a:tc>
                <a:tc>
                  <a:txBody>
                    <a:bodyPr/>
                    <a:lstStyle/>
                    <a:p>
                      <a:pPr algn="ctr"/>
                      <a:r>
                        <a:rPr lang="en-US" dirty="0" smtClean="0"/>
                        <a:t>0</a:t>
                      </a:r>
                      <a:endParaRPr lang="en-US" dirty="0"/>
                    </a:p>
                  </a:txBody>
                  <a:tcPr/>
                </a:tc>
                <a:tc>
                  <a:txBody>
                    <a:bodyPr/>
                    <a:lstStyle/>
                    <a:p>
                      <a:pPr algn="ctr"/>
                      <a:r>
                        <a:rPr lang="en-US" dirty="0"/>
                        <a:t>5</a:t>
                      </a:r>
                      <a:endParaRPr lang="en-US" dirty="0"/>
                    </a:p>
                  </a:txBody>
                  <a:tcPr/>
                </a:tc>
                <a:extLst>
                  <a:ext uri="{0D108BD9-81ED-4DB2-BD59-A6C34878D82A}">
                    <a16:rowId xmlns:a16="http://schemas.microsoft.com/office/drawing/2014/main" val="3458141738"/>
                  </a:ext>
                </a:extLst>
              </a:tr>
              <a:tr h="430600">
                <a:tc>
                  <a:txBody>
                    <a:bodyPr/>
                    <a:lstStyle/>
                    <a:p>
                      <a:pPr algn="ctr"/>
                      <a:r>
                        <a:rPr lang="en-US" dirty="0"/>
                        <a:t>P2</a:t>
                      </a:r>
                    </a:p>
                  </a:txBody>
                  <a:tcPr/>
                </a:tc>
                <a:tc>
                  <a:txBody>
                    <a:bodyPr/>
                    <a:lstStyle/>
                    <a:p>
                      <a:pPr algn="ctr"/>
                      <a:r>
                        <a:rPr lang="en-US" dirty="0"/>
                        <a:t>2</a:t>
                      </a:r>
                      <a:endParaRPr lang="en-US" dirty="0"/>
                    </a:p>
                  </a:txBody>
                  <a:tcPr/>
                </a:tc>
                <a:tc>
                  <a:txBody>
                    <a:bodyPr/>
                    <a:lstStyle/>
                    <a:p>
                      <a:pPr algn="ctr"/>
                      <a:r>
                        <a:rPr lang="en-US" dirty="0"/>
                        <a:t>1</a:t>
                      </a:r>
                      <a:endParaRPr lang="en-US" dirty="0"/>
                    </a:p>
                  </a:txBody>
                  <a:tcPr/>
                </a:tc>
                <a:extLst>
                  <a:ext uri="{0D108BD9-81ED-4DB2-BD59-A6C34878D82A}">
                    <a16:rowId xmlns:a16="http://schemas.microsoft.com/office/drawing/2014/main" val="2188644243"/>
                  </a:ext>
                </a:extLst>
              </a:tr>
              <a:tr h="430600">
                <a:tc>
                  <a:txBody>
                    <a:bodyPr/>
                    <a:lstStyle/>
                    <a:p>
                      <a:pPr algn="ctr"/>
                      <a:r>
                        <a:rPr lang="en-US" dirty="0"/>
                        <a:t>P3</a:t>
                      </a:r>
                    </a:p>
                  </a:txBody>
                  <a:tcPr/>
                </a:tc>
                <a:tc>
                  <a:txBody>
                    <a:bodyPr/>
                    <a:lstStyle/>
                    <a:p>
                      <a:pPr algn="ctr"/>
                      <a:r>
                        <a:rPr lang="en-US" dirty="0"/>
                        <a:t>4</a:t>
                      </a:r>
                      <a:endParaRPr lang="en-US" dirty="0"/>
                    </a:p>
                  </a:txBody>
                  <a:tcPr/>
                </a:tc>
                <a:tc>
                  <a:txBody>
                    <a:bodyPr/>
                    <a:lstStyle/>
                    <a:p>
                      <a:pPr algn="ctr"/>
                      <a:r>
                        <a:rPr lang="en-US" dirty="0"/>
                        <a:t>3</a:t>
                      </a:r>
                      <a:endParaRPr lang="en-US" dirty="0"/>
                    </a:p>
                  </a:txBody>
                  <a:tcPr/>
                </a:tc>
                <a:extLst>
                  <a:ext uri="{0D108BD9-81ED-4DB2-BD59-A6C34878D82A}">
                    <a16:rowId xmlns:a16="http://schemas.microsoft.com/office/drawing/2014/main" val="1856187457"/>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13380681"/>
              </p:ext>
            </p:extLst>
          </p:nvPr>
        </p:nvGraphicFramePr>
        <p:xfrm>
          <a:off x="2498724" y="4781550"/>
          <a:ext cx="8093076" cy="551302"/>
        </p:xfrm>
        <a:graphic>
          <a:graphicData uri="http://schemas.openxmlformats.org/drawingml/2006/table">
            <a:tbl>
              <a:tblPr firstRow="1" bandRow="1">
                <a:tableStyleId>{5C22544A-7EE6-4342-B048-85BDC9FD1C3A}</a:tableStyleId>
              </a:tblPr>
              <a:tblGrid>
                <a:gridCol w="1348846">
                  <a:extLst>
                    <a:ext uri="{9D8B030D-6E8A-4147-A177-3AD203B41FA5}">
                      <a16:colId xmlns:a16="http://schemas.microsoft.com/office/drawing/2014/main" val="723612312"/>
                    </a:ext>
                  </a:extLst>
                </a:gridCol>
                <a:gridCol w="1348846">
                  <a:extLst>
                    <a:ext uri="{9D8B030D-6E8A-4147-A177-3AD203B41FA5}">
                      <a16:colId xmlns:a16="http://schemas.microsoft.com/office/drawing/2014/main" val="2393533743"/>
                    </a:ext>
                  </a:extLst>
                </a:gridCol>
                <a:gridCol w="1329877">
                  <a:extLst>
                    <a:ext uri="{9D8B030D-6E8A-4147-A177-3AD203B41FA5}">
                      <a16:colId xmlns:a16="http://schemas.microsoft.com/office/drawing/2014/main" val="3700482380"/>
                    </a:ext>
                  </a:extLst>
                </a:gridCol>
                <a:gridCol w="1367815">
                  <a:extLst>
                    <a:ext uri="{9D8B030D-6E8A-4147-A177-3AD203B41FA5}">
                      <a16:colId xmlns:a16="http://schemas.microsoft.com/office/drawing/2014/main" val="486602242"/>
                    </a:ext>
                  </a:extLst>
                </a:gridCol>
                <a:gridCol w="1348846">
                  <a:extLst>
                    <a:ext uri="{9D8B030D-6E8A-4147-A177-3AD203B41FA5}">
                      <a16:colId xmlns:a16="http://schemas.microsoft.com/office/drawing/2014/main" val="2856484895"/>
                    </a:ext>
                  </a:extLst>
                </a:gridCol>
                <a:gridCol w="1348846">
                  <a:extLst>
                    <a:ext uri="{9D8B030D-6E8A-4147-A177-3AD203B41FA5}">
                      <a16:colId xmlns:a16="http://schemas.microsoft.com/office/drawing/2014/main" val="3479712124"/>
                    </a:ext>
                  </a:extLst>
                </a:gridCol>
              </a:tblGrid>
              <a:tr h="551302">
                <a:tc>
                  <a:txBody>
                    <a:bodyPr/>
                    <a:lstStyle/>
                    <a:p>
                      <a:r>
                        <a:rPr lang="en-US" dirty="0" smtClean="0"/>
                        <a:t>    p1</a:t>
                      </a:r>
                      <a:endParaRPr lang="en-US" dirty="0"/>
                    </a:p>
                  </a:txBody>
                  <a:tcPr/>
                </a:tc>
                <a:tc>
                  <a:txBody>
                    <a:bodyPr/>
                    <a:lstStyle/>
                    <a:p>
                      <a:r>
                        <a:rPr lang="en-US" dirty="0" smtClean="0"/>
                        <a:t>        p2</a:t>
                      </a:r>
                      <a:endParaRPr lang="en-US" dirty="0"/>
                    </a:p>
                  </a:txBody>
                  <a:tcPr/>
                </a:tc>
                <a:tc>
                  <a:txBody>
                    <a:bodyPr/>
                    <a:lstStyle/>
                    <a:p>
                      <a:r>
                        <a:rPr lang="en-US" dirty="0" smtClean="0"/>
                        <a:t>      p1</a:t>
                      </a:r>
                      <a:endParaRPr lang="en-US" dirty="0"/>
                    </a:p>
                  </a:txBody>
                  <a:tcPr/>
                </a:tc>
                <a:tc>
                  <a:txBody>
                    <a:bodyPr/>
                    <a:lstStyle/>
                    <a:p>
                      <a:r>
                        <a:rPr lang="en-US" dirty="0" smtClean="0"/>
                        <a:t>      p3</a:t>
                      </a:r>
                      <a:endParaRPr lang="en-US" dirty="0"/>
                    </a:p>
                  </a:txBody>
                  <a:tcPr/>
                </a:tc>
                <a:tc>
                  <a:txBody>
                    <a:bodyPr/>
                    <a:lstStyle/>
                    <a:p>
                      <a:r>
                        <a:rPr lang="en-US" dirty="0" smtClean="0"/>
                        <a:t>      p1</a:t>
                      </a:r>
                      <a:endParaRPr lang="en-US" dirty="0"/>
                    </a:p>
                  </a:txBody>
                  <a:tcPr/>
                </a:tc>
                <a:tc>
                  <a:txBody>
                    <a:bodyPr/>
                    <a:lstStyle/>
                    <a:p>
                      <a:r>
                        <a:rPr lang="en-US" dirty="0" smtClean="0"/>
                        <a:t>      p3</a:t>
                      </a:r>
                      <a:endParaRPr lang="en-US" dirty="0"/>
                    </a:p>
                  </a:txBody>
                  <a:tcPr/>
                </a:tc>
                <a:extLst>
                  <a:ext uri="{0D108BD9-81ED-4DB2-BD59-A6C34878D82A}">
                    <a16:rowId xmlns:a16="http://schemas.microsoft.com/office/drawing/2014/main" val="16852019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02914191"/>
              </p:ext>
            </p:extLst>
          </p:nvPr>
        </p:nvGraphicFramePr>
        <p:xfrm>
          <a:off x="2533650" y="5332852"/>
          <a:ext cx="8058150" cy="365760"/>
        </p:xfrm>
        <a:graphic>
          <a:graphicData uri="http://schemas.openxmlformats.org/drawingml/2006/table">
            <a:tbl>
              <a:tblPr/>
              <a:tblGrid>
                <a:gridCol w="8058150">
                  <a:extLst>
                    <a:ext uri="{9D8B030D-6E8A-4147-A177-3AD203B41FA5}">
                      <a16:colId xmlns:a16="http://schemas.microsoft.com/office/drawing/2014/main" val="3173786657"/>
                    </a:ext>
                  </a:extLst>
                </a:gridCol>
              </a:tblGrid>
              <a:tr h="363097">
                <a:tc>
                  <a:txBody>
                    <a:bodyPr/>
                    <a:lstStyle/>
                    <a:p>
                      <a:r>
                        <a:rPr lang="en-US" dirty="0" smtClean="0"/>
                        <a:t>0                  2                  3                    5                  7                      9   </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20238755"/>
                  </a:ext>
                </a:extLst>
              </a:tr>
            </a:tbl>
          </a:graphicData>
        </a:graphic>
      </p:graphicFrame>
    </p:spTree>
    <p:extLst>
      <p:ext uri="{BB962C8B-B14F-4D97-AF65-F5344CB8AC3E}">
        <p14:creationId xmlns:p14="http://schemas.microsoft.com/office/powerpoint/2010/main" val="3076446334"/>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474562"/>
            <a:ext cx="9281367" cy="1493134"/>
          </a:xfrm>
        </p:spPr>
        <p:txBody>
          <a:bodyPr/>
          <a:lstStyle/>
          <a:p>
            <a:pPr algn="ct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sz="3000" b="1" dirty="0" smtClean="0">
                <a:solidFill>
                  <a:schemeClr val="bg1"/>
                </a:solidFill>
                <a:latin typeface="Times New Roman" panose="02020603050405020304" pitchFamily="18" charset="0"/>
                <a:cs typeface="Times New Roman" panose="02020603050405020304" pitchFamily="18" charset="0"/>
              </a:rPr>
              <a:t>Priority Scheduling Algorithm</a:t>
            </a:r>
            <a:r>
              <a:rPr lang="en-US" dirty="0"/>
              <a:t/>
            </a:r>
            <a:br>
              <a:rPr lang="en-US" dirty="0"/>
            </a:br>
            <a:endParaRPr lang="en-US" dirty="0"/>
          </a:p>
        </p:txBody>
      </p:sp>
      <p:sp>
        <p:nvSpPr>
          <p:cNvPr id="3" name="Content Placeholder 2"/>
          <p:cNvSpPr>
            <a:spLocks noGrp="1"/>
          </p:cNvSpPr>
          <p:nvPr>
            <p:ph idx="1"/>
          </p:nvPr>
        </p:nvSpPr>
        <p:spPr>
          <a:xfrm>
            <a:off x="1498600" y="2562896"/>
            <a:ext cx="9281367" cy="3444025"/>
          </a:xfrm>
        </p:spPr>
        <p:txBody>
          <a:bodyPr/>
          <a:lstStyle/>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Priority scheduling is one of the most common scheduling algorithms in batch systems. Each process is assigned a priority. Process with the highest priority is to be executed first and so on.</a:t>
            </a:r>
          </a:p>
          <a:p>
            <a:pPr algn="just">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Processes with the same priority are executed on first come first served basis. Priority can be decided based on memory requirements, time requirements or any other resource requirement</a:t>
            </a:r>
            <a:r>
              <a:rPr lang="en-US" dirty="0"/>
              <a:t>.</a:t>
            </a:r>
          </a:p>
        </p:txBody>
      </p:sp>
    </p:spTree>
    <p:extLst>
      <p:ext uri="{BB962C8B-B14F-4D97-AF65-F5344CB8AC3E}">
        <p14:creationId xmlns:p14="http://schemas.microsoft.com/office/powerpoint/2010/main" val="22218453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86137"/>
            <a:ext cx="10257684" cy="1420001"/>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Priority </a:t>
            </a:r>
            <a:r>
              <a:rPr lang="en-US" sz="3000" b="1" dirty="0" smtClean="0">
                <a:solidFill>
                  <a:schemeClr val="bg1"/>
                </a:solidFill>
                <a:latin typeface="Times New Roman" panose="02020603050405020304" pitchFamily="18" charset="0"/>
                <a:cs typeface="Times New Roman" panose="02020603050405020304" pitchFamily="18" charset="0"/>
              </a:rPr>
              <a:t>Scheduling Algorithm Example</a:t>
            </a:r>
            <a:endParaRPr lang="en-US" sz="3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AA2C421C-3893-4313-A4DF-EE94492BF69C}"/>
              </a:ext>
            </a:extLst>
          </p:cNvPr>
          <p:cNvGraphicFramePr>
            <a:graphicFrameLocks noGrp="1"/>
          </p:cNvGraphicFramePr>
          <p:nvPr>
            <p:ph idx="1"/>
            <p:extLst>
              <p:ext uri="{D42A27DB-BD31-4B8C-83A1-F6EECF244321}">
                <p14:modId xmlns:p14="http://schemas.microsoft.com/office/powerpoint/2010/main" val="3429657640"/>
              </p:ext>
            </p:extLst>
          </p:nvPr>
        </p:nvGraphicFramePr>
        <p:xfrm>
          <a:off x="2598234" y="2603500"/>
          <a:ext cx="7382376" cy="1533604"/>
        </p:xfrm>
        <a:graphic>
          <a:graphicData uri="http://schemas.openxmlformats.org/drawingml/2006/table">
            <a:tbl>
              <a:tblPr firstRow="1" bandRow="1">
                <a:tableStyleId>{5C22544A-7EE6-4342-B048-85BDC9FD1C3A}</a:tableStyleId>
              </a:tblPr>
              <a:tblGrid>
                <a:gridCol w="2460792">
                  <a:extLst>
                    <a:ext uri="{9D8B030D-6E8A-4147-A177-3AD203B41FA5}">
                      <a16:colId xmlns:a16="http://schemas.microsoft.com/office/drawing/2014/main" val="456742269"/>
                    </a:ext>
                  </a:extLst>
                </a:gridCol>
                <a:gridCol w="2460792">
                  <a:extLst>
                    <a:ext uri="{9D8B030D-6E8A-4147-A177-3AD203B41FA5}">
                      <a16:colId xmlns:a16="http://schemas.microsoft.com/office/drawing/2014/main" val="321967870"/>
                    </a:ext>
                  </a:extLst>
                </a:gridCol>
                <a:gridCol w="2460792">
                  <a:extLst>
                    <a:ext uri="{9D8B030D-6E8A-4147-A177-3AD203B41FA5}">
                      <a16:colId xmlns:a16="http://schemas.microsoft.com/office/drawing/2014/main" val="2230148716"/>
                    </a:ext>
                  </a:extLst>
                </a:gridCol>
              </a:tblGrid>
              <a:tr h="383401">
                <a:tc>
                  <a:txBody>
                    <a:bodyPr/>
                    <a:lstStyle/>
                    <a:p>
                      <a:pPr algn="ctr"/>
                      <a:r>
                        <a:rPr lang="en-US" dirty="0"/>
                        <a:t>Process</a:t>
                      </a:r>
                    </a:p>
                  </a:txBody>
                  <a:tcPr/>
                </a:tc>
                <a:tc>
                  <a:txBody>
                    <a:bodyPr/>
                    <a:lstStyle/>
                    <a:p>
                      <a:pPr algn="ctr"/>
                      <a:r>
                        <a:rPr lang="en-US" dirty="0"/>
                        <a:t>Burst Time</a:t>
                      </a:r>
                    </a:p>
                  </a:txBody>
                  <a:tcPr/>
                </a:tc>
                <a:tc>
                  <a:txBody>
                    <a:bodyPr/>
                    <a:lstStyle/>
                    <a:p>
                      <a:pPr algn="ctr"/>
                      <a:r>
                        <a:rPr lang="en-US" dirty="0"/>
                        <a:t>Priority</a:t>
                      </a:r>
                    </a:p>
                  </a:txBody>
                  <a:tcPr/>
                </a:tc>
                <a:extLst>
                  <a:ext uri="{0D108BD9-81ED-4DB2-BD59-A6C34878D82A}">
                    <a16:rowId xmlns:a16="http://schemas.microsoft.com/office/drawing/2014/main" val="3351943151"/>
                  </a:ext>
                </a:extLst>
              </a:tr>
              <a:tr h="383401">
                <a:tc>
                  <a:txBody>
                    <a:bodyPr/>
                    <a:lstStyle/>
                    <a:p>
                      <a:pPr algn="ctr"/>
                      <a:r>
                        <a:rPr lang="en-US" dirty="0"/>
                        <a:t>P1</a:t>
                      </a:r>
                    </a:p>
                  </a:txBody>
                  <a:tcPr/>
                </a:tc>
                <a:tc>
                  <a:txBody>
                    <a:bodyPr/>
                    <a:lstStyle/>
                    <a:p>
                      <a:pPr algn="ctr"/>
                      <a:r>
                        <a:rPr lang="en-US" dirty="0"/>
                        <a:t>10</a:t>
                      </a:r>
                    </a:p>
                  </a:txBody>
                  <a:tcPr/>
                </a:tc>
                <a:tc>
                  <a:txBody>
                    <a:bodyPr/>
                    <a:lstStyle/>
                    <a:p>
                      <a:pPr algn="ctr"/>
                      <a:r>
                        <a:rPr lang="en-US" dirty="0"/>
                        <a:t>2</a:t>
                      </a:r>
                    </a:p>
                  </a:txBody>
                  <a:tcPr/>
                </a:tc>
                <a:extLst>
                  <a:ext uri="{0D108BD9-81ED-4DB2-BD59-A6C34878D82A}">
                    <a16:rowId xmlns:a16="http://schemas.microsoft.com/office/drawing/2014/main" val="1015108094"/>
                  </a:ext>
                </a:extLst>
              </a:tr>
              <a:tr h="383401">
                <a:tc>
                  <a:txBody>
                    <a:bodyPr/>
                    <a:lstStyle/>
                    <a:p>
                      <a:pPr algn="ctr"/>
                      <a:r>
                        <a:rPr lang="en-US" dirty="0"/>
                        <a:t>P2</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2034194713"/>
                  </a:ext>
                </a:extLst>
              </a:tr>
              <a:tr h="383401">
                <a:tc>
                  <a:txBody>
                    <a:bodyPr/>
                    <a:lstStyle/>
                    <a:p>
                      <a:pPr algn="ctr"/>
                      <a:r>
                        <a:rPr lang="en-US" dirty="0"/>
                        <a:t>P3</a:t>
                      </a:r>
                    </a:p>
                  </a:txBody>
                  <a:tcPr/>
                </a:tc>
                <a:tc>
                  <a:txBody>
                    <a:bodyPr/>
                    <a:lstStyle/>
                    <a:p>
                      <a:pPr algn="ctr"/>
                      <a:r>
                        <a:rPr lang="en-US" dirty="0"/>
                        <a:t>8</a:t>
                      </a:r>
                    </a:p>
                  </a:txBody>
                  <a:tcPr/>
                </a:tc>
                <a:tc>
                  <a:txBody>
                    <a:bodyPr/>
                    <a:lstStyle/>
                    <a:p>
                      <a:pPr algn="ctr"/>
                      <a:r>
                        <a:rPr lang="en-US" dirty="0"/>
                        <a:t>1</a:t>
                      </a:r>
                    </a:p>
                  </a:txBody>
                  <a:tcPr/>
                </a:tc>
                <a:extLst>
                  <a:ext uri="{0D108BD9-81ED-4DB2-BD59-A6C34878D82A}">
                    <a16:rowId xmlns:a16="http://schemas.microsoft.com/office/drawing/2014/main" val="1108102362"/>
                  </a:ext>
                </a:extLst>
              </a:tr>
            </a:tbl>
          </a:graphicData>
        </a:graphic>
      </p:graphicFrame>
      <p:graphicFrame>
        <p:nvGraphicFramePr>
          <p:cNvPr id="7" name="Table 7">
            <a:extLst>
              <a:ext uri="{FF2B5EF4-FFF2-40B4-BE49-F238E27FC236}">
                <a16:creationId xmlns:a16="http://schemas.microsoft.com/office/drawing/2014/main" id="{91462AAB-ADF4-4407-87D4-B80AE9688CCD}"/>
              </a:ext>
            </a:extLst>
          </p:cNvPr>
          <p:cNvGraphicFramePr>
            <a:graphicFrameLocks noGrp="1"/>
          </p:cNvGraphicFramePr>
          <p:nvPr>
            <p:extLst>
              <p:ext uri="{D42A27DB-BD31-4B8C-83A1-F6EECF244321}">
                <p14:modId xmlns:p14="http://schemas.microsoft.com/office/powerpoint/2010/main" val="2596796508"/>
              </p:ext>
            </p:extLst>
          </p:nvPr>
        </p:nvGraphicFramePr>
        <p:xfrm>
          <a:off x="2598235" y="4488461"/>
          <a:ext cx="7382376" cy="917696"/>
        </p:xfrm>
        <a:graphic>
          <a:graphicData uri="http://schemas.openxmlformats.org/drawingml/2006/table">
            <a:tbl>
              <a:tblPr firstRow="1" bandRow="1">
                <a:tableStyleId>{5C22544A-7EE6-4342-B048-85BDC9FD1C3A}</a:tableStyleId>
              </a:tblPr>
              <a:tblGrid>
                <a:gridCol w="3173914">
                  <a:extLst>
                    <a:ext uri="{9D8B030D-6E8A-4147-A177-3AD203B41FA5}">
                      <a16:colId xmlns:a16="http://schemas.microsoft.com/office/drawing/2014/main" val="3817809633"/>
                    </a:ext>
                  </a:extLst>
                </a:gridCol>
                <a:gridCol w="2015234">
                  <a:extLst>
                    <a:ext uri="{9D8B030D-6E8A-4147-A177-3AD203B41FA5}">
                      <a16:colId xmlns:a16="http://schemas.microsoft.com/office/drawing/2014/main" val="3999149623"/>
                    </a:ext>
                  </a:extLst>
                </a:gridCol>
                <a:gridCol w="2193228">
                  <a:extLst>
                    <a:ext uri="{9D8B030D-6E8A-4147-A177-3AD203B41FA5}">
                      <a16:colId xmlns:a16="http://schemas.microsoft.com/office/drawing/2014/main" val="3892654546"/>
                    </a:ext>
                  </a:extLst>
                </a:gridCol>
              </a:tblGrid>
              <a:tr h="360598">
                <a:tc>
                  <a:txBody>
                    <a:bodyPr/>
                    <a:lstStyle/>
                    <a:p>
                      <a:pPr algn="ctr"/>
                      <a:r>
                        <a:rPr lang="en-US" dirty="0"/>
                        <a:t>P2</a:t>
                      </a:r>
                    </a:p>
                  </a:txBody>
                  <a:tcPr/>
                </a:tc>
                <a:tc>
                  <a:txBody>
                    <a:bodyPr/>
                    <a:lstStyle/>
                    <a:p>
                      <a:pPr algn="ctr"/>
                      <a:r>
                        <a:rPr lang="en-US" dirty="0" smtClean="0"/>
                        <a:t>P3</a:t>
                      </a:r>
                      <a:endParaRPr lang="en-US" dirty="0"/>
                    </a:p>
                  </a:txBody>
                  <a:tcPr/>
                </a:tc>
                <a:tc>
                  <a:txBody>
                    <a:bodyPr/>
                    <a:lstStyle/>
                    <a:p>
                      <a:pPr algn="ctr"/>
                      <a:r>
                        <a:rPr lang="en-US" dirty="0" smtClean="0"/>
                        <a:t>P1</a:t>
                      </a:r>
                      <a:endParaRPr lang="en-US" dirty="0"/>
                    </a:p>
                  </a:txBody>
                  <a:tcPr/>
                </a:tc>
                <a:extLst>
                  <a:ext uri="{0D108BD9-81ED-4DB2-BD59-A6C34878D82A}">
                    <a16:rowId xmlns:a16="http://schemas.microsoft.com/office/drawing/2014/main" val="4286567266"/>
                  </a:ext>
                </a:extLst>
              </a:tr>
              <a:tr h="551936">
                <a:tc>
                  <a:txBody>
                    <a:bodyPr/>
                    <a:lstStyle/>
                    <a:p>
                      <a:r>
                        <a:rPr lang="en-US" dirty="0"/>
                        <a:t>0                                 </a:t>
                      </a:r>
                      <a:r>
                        <a:rPr lang="en-US" dirty="0" smtClean="0"/>
                        <a:t>          </a:t>
                      </a:r>
                      <a:r>
                        <a:rPr lang="en-US" baseline="0" dirty="0" smtClean="0"/>
                        <a:t>5</a:t>
                      </a:r>
                      <a:endParaRPr lang="en-US" dirty="0"/>
                    </a:p>
                  </a:txBody>
                  <a:tcPr>
                    <a:noFill/>
                  </a:tcPr>
                </a:tc>
                <a:tc>
                  <a:txBody>
                    <a:bodyPr/>
                    <a:lstStyle/>
                    <a:p>
                      <a:r>
                        <a:rPr lang="en-US" dirty="0"/>
                        <a:t>                     </a:t>
                      </a:r>
                      <a:r>
                        <a:rPr lang="en-US" baseline="0" dirty="0" smtClean="0"/>
                        <a:t>  1</a:t>
                      </a:r>
                      <a:r>
                        <a:rPr lang="en-US" dirty="0" smtClean="0"/>
                        <a:t>3</a:t>
                      </a:r>
                      <a:endParaRPr lang="en-US" dirty="0"/>
                    </a:p>
                  </a:txBody>
                  <a:tcPr>
                    <a:noFill/>
                  </a:tcPr>
                </a:tc>
                <a:tc>
                  <a:txBody>
                    <a:bodyPr/>
                    <a:lstStyle/>
                    <a:p>
                      <a:r>
                        <a:rPr lang="en-US" dirty="0"/>
                        <a:t>                       </a:t>
                      </a:r>
                      <a:r>
                        <a:rPr lang="en-US" baseline="0" dirty="0" smtClean="0"/>
                        <a:t> 23</a:t>
                      </a:r>
                      <a:endParaRPr lang="en-US" dirty="0"/>
                    </a:p>
                  </a:txBody>
                  <a:tcPr>
                    <a:noFill/>
                  </a:tcPr>
                </a:tc>
                <a:extLst>
                  <a:ext uri="{0D108BD9-81ED-4DB2-BD59-A6C34878D82A}">
                    <a16:rowId xmlns:a16="http://schemas.microsoft.com/office/drawing/2014/main" val="4215091870"/>
                  </a:ext>
                </a:extLst>
              </a:tr>
            </a:tbl>
          </a:graphicData>
        </a:graphic>
      </p:graphicFrame>
    </p:spTree>
    <p:extLst>
      <p:ext uri="{BB962C8B-B14F-4D97-AF65-F5344CB8AC3E}">
        <p14:creationId xmlns:p14="http://schemas.microsoft.com/office/powerpoint/2010/main" val="15184032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10" y="520861"/>
            <a:ext cx="10250360" cy="1388962"/>
          </a:xfrm>
        </p:spPr>
        <p:txBody>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Combination </a:t>
            </a:r>
            <a:r>
              <a:rPr lang="en-US" sz="3000" b="1" dirty="0">
                <a:solidFill>
                  <a:schemeClr val="bg1"/>
                </a:solidFill>
                <a:latin typeface="Times New Roman" panose="02020603050405020304" pitchFamily="18" charset="0"/>
                <a:cs typeface="Times New Roman" panose="02020603050405020304" pitchFamily="18" charset="0"/>
              </a:rPr>
              <a:t>of </a:t>
            </a:r>
            <a:r>
              <a:rPr lang="en-US" sz="3000" b="1" dirty="0" smtClean="0">
                <a:solidFill>
                  <a:schemeClr val="bg1"/>
                </a:solidFill>
                <a:latin typeface="Times New Roman" panose="02020603050405020304" pitchFamily="18" charset="0"/>
                <a:cs typeface="Times New Roman" panose="02020603050405020304" pitchFamily="18" charset="0"/>
              </a:rPr>
              <a:t>FCFS, RR</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&amp;</a:t>
            </a:r>
            <a:r>
              <a:rPr lang="en-US" sz="3000" b="1" dirty="0" smtClean="0">
                <a:solidFill>
                  <a:schemeClr val="bg1"/>
                </a:solidFill>
                <a:latin typeface="Times New Roman" panose="02020603050405020304" pitchFamily="18" charset="0"/>
                <a:cs typeface="Times New Roman" panose="02020603050405020304" pitchFamily="18" charset="0"/>
              </a:rPr>
              <a:t> Priority  Scheduling Algorithm</a:t>
            </a:r>
            <a:endParaRPr lang="en-US" sz="3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5723DEF-B66C-42E9-B1BB-F06A99A90B72}"/>
              </a:ext>
            </a:extLst>
          </p:cNvPr>
          <p:cNvGraphicFramePr>
            <a:graphicFrameLocks noGrp="1"/>
          </p:cNvGraphicFramePr>
          <p:nvPr>
            <p:ph idx="1"/>
            <p:extLst>
              <p:ext uri="{D42A27DB-BD31-4B8C-83A1-F6EECF244321}">
                <p14:modId xmlns:p14="http://schemas.microsoft.com/office/powerpoint/2010/main" val="1497543616"/>
              </p:ext>
            </p:extLst>
          </p:nvPr>
        </p:nvGraphicFramePr>
        <p:xfrm>
          <a:off x="919210" y="2501900"/>
          <a:ext cx="9232900" cy="414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4418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4561"/>
            <a:ext cx="10327132" cy="1446835"/>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Any Question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2332773"/>
            <a:ext cx="5778245" cy="4198655"/>
          </a:xfrm>
        </p:spPr>
      </p:pic>
    </p:spTree>
    <p:extLst>
      <p:ext uri="{BB962C8B-B14F-4D97-AF65-F5344CB8AC3E}">
        <p14:creationId xmlns:p14="http://schemas.microsoft.com/office/powerpoint/2010/main" val="2733095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766" y="706055"/>
            <a:ext cx="10515600" cy="1234257"/>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Contents</a:t>
            </a:r>
            <a:r>
              <a:rPr lang="en-US" u="sng" dirty="0">
                <a:solidFill>
                  <a:schemeClr val="bg1"/>
                </a:solidFill>
                <a:latin typeface="Times New Roman" panose="02020603050405020304" pitchFamily="18" charset="0"/>
                <a:cs typeface="Times New Roman" panose="02020603050405020304" pitchFamily="18" charset="0"/>
              </a:rPr>
              <a:t> </a:t>
            </a:r>
            <a:r>
              <a:rPr lang="en-US" sz="2800" dirty="0"/>
              <a:t/>
            </a:r>
            <a:br>
              <a:rPr lang="en-US" sz="2800" dirty="0"/>
            </a:br>
            <a:endParaRPr lang="en-US" dirty="0"/>
          </a:p>
        </p:txBody>
      </p:sp>
      <p:sp>
        <p:nvSpPr>
          <p:cNvPr id="3" name="Content Placeholder 2"/>
          <p:cNvSpPr>
            <a:spLocks noGrp="1"/>
          </p:cNvSpPr>
          <p:nvPr>
            <p:ph idx="1"/>
          </p:nvPr>
        </p:nvSpPr>
        <p:spPr>
          <a:xfrm>
            <a:off x="955766" y="2351315"/>
            <a:ext cx="10515600" cy="4136572"/>
          </a:xfrm>
        </p:spPr>
        <p:txBody>
          <a:bodyPr>
            <a:normAutofit/>
          </a:bodyPr>
          <a:lstStyle/>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Architecture of Fog Computing</a:t>
            </a:r>
          </a:p>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Implementation of Fog Computing</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Resource </a:t>
            </a:r>
            <a:r>
              <a:rPr lang="en-US" sz="2000" dirty="0" smtClean="0">
                <a:solidFill>
                  <a:schemeClr val="tx1"/>
                </a:solidFill>
                <a:latin typeface="Times New Roman" panose="02020603050405020304" pitchFamily="18" charset="0"/>
                <a:cs typeface="Times New Roman" panose="02020603050405020304" pitchFamily="18" charset="0"/>
              </a:rPr>
              <a:t>Scheduling </a:t>
            </a:r>
          </a:p>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Propose of </a:t>
            </a:r>
            <a:r>
              <a:rPr lang="en-US" sz="2000" dirty="0" smtClean="0">
                <a:solidFill>
                  <a:schemeClr val="tx1"/>
                </a:solidFill>
                <a:latin typeface="Times New Roman" panose="02020603050405020304" pitchFamily="18" charset="0"/>
                <a:cs typeface="Times New Roman" panose="02020603050405020304" pitchFamily="18" charset="0"/>
              </a:rPr>
              <a:t>Scheduling Algorithm</a:t>
            </a:r>
          </a:p>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FCFS, RR &amp; Priority </a:t>
            </a:r>
            <a:r>
              <a:rPr lang="en-US" sz="2000" dirty="0">
                <a:solidFill>
                  <a:schemeClr val="tx1"/>
                </a:solidFill>
                <a:latin typeface="Times New Roman" panose="02020603050405020304" pitchFamily="18" charset="0"/>
                <a:cs typeface="Times New Roman" panose="02020603050405020304" pitchFamily="18" charset="0"/>
              </a:rPr>
              <a:t>Scheduling Algorithm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Combination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smtClean="0">
                <a:solidFill>
                  <a:schemeClr val="tx1"/>
                </a:solidFill>
                <a:latin typeface="Times New Roman" panose="02020603050405020304" pitchFamily="18" charset="0"/>
                <a:cs typeface="Times New Roman" panose="02020603050405020304" pitchFamily="18" charset="0"/>
              </a:rPr>
              <a:t>FCFS, </a:t>
            </a:r>
            <a:r>
              <a:rPr lang="en-US" sz="2000" dirty="0">
                <a:solidFill>
                  <a:schemeClr val="tx1"/>
                </a:solidFill>
                <a:latin typeface="Times New Roman" panose="02020603050405020304" pitchFamily="18" charset="0"/>
                <a:cs typeface="Times New Roman" panose="02020603050405020304" pitchFamily="18" charset="0"/>
              </a:rPr>
              <a:t>RR, PS </a:t>
            </a:r>
            <a:r>
              <a:rPr lang="en-US" sz="2000" dirty="0">
                <a:solidFill>
                  <a:schemeClr val="tx1"/>
                </a:solidFill>
                <a:latin typeface="Times New Roman" panose="02020603050405020304" pitchFamily="18" charset="0"/>
                <a:cs typeface="Times New Roman" panose="02020603050405020304" pitchFamily="18" charset="0"/>
              </a:rPr>
              <a:t>Scheduling Algorithm</a:t>
            </a:r>
          </a:p>
          <a:p>
            <a:pPr>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600" u="sng" dirty="0">
              <a:latin typeface="Times New Roman" panose="02020603050405020304" pitchFamily="18" charset="0"/>
              <a:cs typeface="Times New Roman" panose="02020603050405020304" pitchFamily="18" charset="0"/>
            </a:endParaRPr>
          </a:p>
          <a:p>
            <a:pPr marL="0" indent="0">
              <a:buNone/>
            </a:pPr>
            <a:endParaRPr lang="en-US" sz="2000" u="sng" dirty="0"/>
          </a:p>
          <a:p>
            <a:pPr marL="0" indent="0">
              <a:buNone/>
            </a:pPr>
            <a:endParaRPr lang="en-US" sz="1800" u="sng" dirty="0"/>
          </a:p>
        </p:txBody>
      </p:sp>
    </p:spTree>
    <p:extLst>
      <p:ext uri="{BB962C8B-B14F-4D97-AF65-F5344CB8AC3E}">
        <p14:creationId xmlns:p14="http://schemas.microsoft.com/office/powerpoint/2010/main" val="2393471710"/>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168" y="494015"/>
            <a:ext cx="10036966" cy="1449659"/>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67654" y="2756079"/>
            <a:ext cx="10036966" cy="3441521"/>
          </a:xfrm>
        </p:spPr>
        <p:txBody>
          <a:bodyPr>
            <a:normAutofit/>
          </a:bodyPr>
          <a:lstStyle/>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Fog computing, also known as fogging/edge computing, it is a model in which data, processing and applications are concentrated in devices at the network edge rather than existing almost entirely in the cloud</a:t>
            </a: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concentration means that data can be processed locally smart device rather than being sent to the cloud for processing.</a:t>
            </a: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fogging (Fog Computing) is to improve efficiency and reduce the amount of data transported to the cloud for processing, analysis and storage. This is often done to improve efficiency, though it may also be used for security and compliance reasons.</a:t>
            </a:r>
          </a:p>
        </p:txBody>
      </p:sp>
    </p:spTree>
    <p:extLst>
      <p:ext uri="{BB962C8B-B14F-4D97-AF65-F5344CB8AC3E}">
        <p14:creationId xmlns:p14="http://schemas.microsoft.com/office/powerpoint/2010/main" val="433382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8350"/>
            <a:ext cx="10165576" cy="1449659"/>
          </a:xfrm>
        </p:spPr>
        <p:txBody>
          <a:bodyPr/>
          <a:lstStyle/>
          <a:p>
            <a:pPr algn="ctr"/>
            <a:r>
              <a:rPr lang="en-US" sz="3000" b="1" dirty="0">
                <a:latin typeface="Times New Roman" panose="02020603050405020304" pitchFamily="18" charset="0"/>
                <a:cs typeface="Times New Roman" panose="02020603050405020304" pitchFamily="18" charset="0"/>
              </a:rPr>
              <a:t>Architecture of Fog Computing</a:t>
            </a:r>
          </a:p>
        </p:txBody>
      </p:sp>
      <p:pic>
        <p:nvPicPr>
          <p:cNvPr id="4" name="Content Placeholder 3" descr="Bdcc 02 00010 g001"/>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54955" y="2537137"/>
            <a:ext cx="10165576" cy="4121239"/>
          </a:xfrm>
          <a:prstGeom prst="rect">
            <a:avLst/>
          </a:prstGeom>
          <a:noFill/>
          <a:ln>
            <a:noFill/>
          </a:ln>
        </p:spPr>
      </p:pic>
    </p:spTree>
    <p:extLst>
      <p:ext uri="{BB962C8B-B14F-4D97-AF65-F5344CB8AC3E}">
        <p14:creationId xmlns:p14="http://schemas.microsoft.com/office/powerpoint/2010/main" val="172490470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468351"/>
            <a:ext cx="10621846" cy="1416205"/>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Implementation of Fog Computing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556" y="2171700"/>
            <a:ext cx="8845067" cy="4686300"/>
          </a:xfrm>
        </p:spPr>
      </p:pic>
    </p:spTree>
    <p:extLst>
      <p:ext uri="{BB962C8B-B14F-4D97-AF65-F5344CB8AC3E}">
        <p14:creationId xmlns:p14="http://schemas.microsoft.com/office/powerpoint/2010/main" val="5554417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8351"/>
            <a:ext cx="9992018" cy="1483112"/>
          </a:xfrm>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Resource Scheduling  </a:t>
            </a:r>
          </a:p>
        </p:txBody>
      </p:sp>
      <p:sp>
        <p:nvSpPr>
          <p:cNvPr id="3" name="Content Placeholder 2"/>
          <p:cNvSpPr>
            <a:spLocks noGrp="1"/>
          </p:cNvSpPr>
          <p:nvPr>
            <p:ph idx="1"/>
          </p:nvPr>
        </p:nvSpPr>
        <p:spPr>
          <a:xfrm>
            <a:off x="1154954" y="2496457"/>
            <a:ext cx="9992018" cy="4230912"/>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Definition : </a:t>
            </a:r>
            <a:r>
              <a:rPr lang="en-US" sz="2000" dirty="0">
                <a:solidFill>
                  <a:schemeClr val="tx1"/>
                </a:solidFill>
                <a:latin typeface="Times New Roman" panose="02020603050405020304" pitchFamily="18" charset="0"/>
                <a:cs typeface="Times New Roman" panose="02020603050405020304" pitchFamily="18" charset="0"/>
              </a:rPr>
              <a:t>Resource scheduling is a collection of techniques used to calculate the resources required to deliver the work and when they will be required.</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The resource scheduling process has three steps:</a:t>
            </a: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Allocation</a:t>
            </a:r>
            <a:r>
              <a:rPr lang="en-US" sz="2400"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Allocation involves identifying what resources are needed to complete the work.</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Aggregation</a:t>
            </a: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The aggregated data is usually presented in a histogram that illustrates the fluctuating use of resources against time.</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Scheduling  :  Different types of scheduling we discuss that</a:t>
            </a:r>
            <a:r>
              <a:rPr lang="en-US" sz="24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19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86" y="468351"/>
            <a:ext cx="10582508" cy="1393903"/>
          </a:xfrm>
        </p:spPr>
        <p:txBody>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
            </a:r>
            <a:br>
              <a:rPr lang="en-US" sz="3000" b="1" dirty="0" smtClean="0">
                <a:solidFill>
                  <a:schemeClr val="bg1"/>
                </a:solidFill>
                <a:latin typeface="Times New Roman" panose="02020603050405020304" pitchFamily="18" charset="0"/>
                <a:cs typeface="Times New Roman" panose="02020603050405020304" pitchFamily="18" charset="0"/>
              </a:rPr>
            </a:br>
            <a:r>
              <a:rPr lang="en-US" sz="3000" b="1" dirty="0" smtClean="0">
                <a:solidFill>
                  <a:schemeClr val="bg1"/>
                </a:solidFill>
                <a:latin typeface="Times New Roman" panose="02020603050405020304" pitchFamily="18" charset="0"/>
                <a:cs typeface="Times New Roman" panose="02020603050405020304" pitchFamily="18" charset="0"/>
              </a:rPr>
              <a:t>Propose </a:t>
            </a:r>
            <a:r>
              <a:rPr lang="en-US" sz="3000" b="1" dirty="0">
                <a:solidFill>
                  <a:schemeClr val="bg1"/>
                </a:solidFill>
                <a:latin typeface="Times New Roman" panose="02020603050405020304" pitchFamily="18" charset="0"/>
                <a:cs typeface="Times New Roman" panose="02020603050405020304" pitchFamily="18" charset="0"/>
              </a:rPr>
              <a:t>Scheduling Algorithm</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0586" y="2989942"/>
            <a:ext cx="10582508" cy="3029857"/>
          </a:xfrm>
        </p:spPr>
        <p:txBody>
          <a:bodyPr>
            <a:normAutofit/>
          </a:bodyPr>
          <a:lstStyle/>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First Come First Served Scheduling Algorithm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Round Robin Scheduling Algorithm.</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Priority Scheduling Algorithm.</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196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58" y="567159"/>
            <a:ext cx="10200067" cy="1365813"/>
          </a:xfrm>
        </p:spPr>
        <p:txBody>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
            </a:r>
            <a:br>
              <a:rPr lang="en-US" sz="3000" b="1" dirty="0" smtClean="0">
                <a:solidFill>
                  <a:schemeClr val="bg1"/>
                </a:solidFill>
                <a:latin typeface="Times New Roman" panose="02020603050405020304" pitchFamily="18" charset="0"/>
                <a:cs typeface="Times New Roman" panose="02020603050405020304" pitchFamily="18" charset="0"/>
              </a:rPr>
            </a:br>
            <a:r>
              <a:rPr lang="en-US" sz="3000" b="1" dirty="0" smtClean="0">
                <a:solidFill>
                  <a:schemeClr val="bg1"/>
                </a:solidFill>
                <a:latin typeface="Times New Roman" panose="02020603050405020304" pitchFamily="18" charset="0"/>
                <a:cs typeface="Times New Roman" panose="02020603050405020304" pitchFamily="18" charset="0"/>
              </a:rPr>
              <a:t>First </a:t>
            </a:r>
            <a:r>
              <a:rPr lang="en-US" sz="3000" b="1" dirty="0">
                <a:solidFill>
                  <a:schemeClr val="bg1"/>
                </a:solidFill>
                <a:latin typeface="Times New Roman" panose="02020603050405020304" pitchFamily="18" charset="0"/>
                <a:cs typeface="Times New Roman" panose="02020603050405020304" pitchFamily="18" charset="0"/>
              </a:rPr>
              <a:t>Come First Served Scheduling</a:t>
            </a:r>
            <a:r>
              <a:rPr lang="en-US" sz="3000" b="1" dirty="0">
                <a:latin typeface="Times New Roman" panose="02020603050405020304" pitchFamily="18" charset="0"/>
                <a:cs typeface="Times New Roman" panose="02020603050405020304" pitchFamily="18" charset="0"/>
              </a:rPr>
              <a:t>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940158" y="2819400"/>
            <a:ext cx="10200067" cy="2870200"/>
          </a:xfrm>
        </p:spPr>
        <p:txBody>
          <a:bodyPr>
            <a:normAutofit/>
          </a:bodyPr>
          <a:lstStyle/>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First in, first out (FIFO), also known as first come, first served (FCFS), is the simplest scheduling algorithm. FIFO simply queues processes in the order that they arrive in the ready queue.</a:t>
            </a:r>
          </a:p>
          <a:p>
            <a:pPr marL="0" indent="0" algn="just">
              <a:buNone/>
            </a:pPr>
            <a:endParaRPr lang="en-US" sz="1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In this, the process that comes first will be executed first and next process starts only after the                                    previous gets fully executed</a:t>
            </a:r>
            <a:r>
              <a:rPr lang="en-US" sz="2000" dirty="0"/>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963303"/>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579548"/>
            <a:ext cx="10328856" cy="1353424"/>
          </a:xfrm>
        </p:spPr>
        <p:txBody>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
            </a:r>
            <a:br>
              <a:rPr lang="en-US" sz="3000" b="1" dirty="0" smtClean="0">
                <a:solidFill>
                  <a:schemeClr val="bg1"/>
                </a:solidFill>
                <a:latin typeface="Times New Roman" panose="02020603050405020304" pitchFamily="18" charset="0"/>
                <a:cs typeface="Times New Roman" panose="02020603050405020304" pitchFamily="18" charset="0"/>
              </a:rPr>
            </a:br>
            <a:r>
              <a:rPr lang="en-US" sz="3000" b="1" dirty="0" smtClean="0">
                <a:solidFill>
                  <a:schemeClr val="bg1"/>
                </a:solidFill>
                <a:latin typeface="Times New Roman" panose="02020603050405020304" pitchFamily="18" charset="0"/>
                <a:cs typeface="Times New Roman" panose="02020603050405020304" pitchFamily="18" charset="0"/>
              </a:rPr>
              <a:t>FCFS Scheduling Algorithm Example</a:t>
            </a: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CAC0BF-733E-4A40-AB78-0439C1887A6C}"/>
              </a:ext>
            </a:extLst>
          </p:cNvPr>
          <p:cNvSpPr>
            <a:spLocks noGrp="1"/>
          </p:cNvSpPr>
          <p:nvPr>
            <p:ph idx="1"/>
          </p:nvPr>
        </p:nvSpPr>
        <p:spPr>
          <a:xfrm>
            <a:off x="1133341" y="2352908"/>
            <a:ext cx="10328856" cy="392554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tx1"/>
                </a:solidFill>
              </a:rPr>
              <a:t>                        The average waiting time will be =(0+21+3+6+2)/4=18.75 </a:t>
            </a:r>
            <a:r>
              <a:rPr lang="en-US" dirty="0" err="1">
                <a:solidFill>
                  <a:schemeClr val="tx1"/>
                </a:solidFill>
              </a:rPr>
              <a:t>ms</a:t>
            </a:r>
            <a:endParaRPr lang="en-US" dirty="0">
              <a:solidFill>
                <a:schemeClr val="tx1"/>
              </a:solidFill>
            </a:endParaRPr>
          </a:p>
          <a:p>
            <a:pPr marL="0" indent="0">
              <a:buNone/>
            </a:pPr>
            <a:endParaRPr lang="en-US" dirty="0">
              <a:solidFill>
                <a:schemeClr val="tx1"/>
              </a:solidFill>
            </a:endParaRPr>
          </a:p>
          <a:p>
            <a:pPr marL="0" indent="0">
              <a:buNone/>
            </a:pPr>
            <a:endParaRPr lang="en-US" dirty="0"/>
          </a:p>
          <a:p>
            <a:pPr marL="0" indent="0">
              <a:buNone/>
            </a:pPr>
            <a:r>
              <a:rPr lang="en-US" dirty="0"/>
              <a:t>                                  </a:t>
            </a:r>
          </a:p>
          <a:p>
            <a:pPr marL="0" indent="0">
              <a:buNone/>
            </a:pPr>
            <a:r>
              <a:rPr lang="en-US" dirty="0"/>
              <a:t>                                       </a:t>
            </a:r>
            <a:r>
              <a:rPr lang="en-US" dirty="0">
                <a:solidFill>
                  <a:schemeClr val="tx1"/>
                </a:solidFill>
              </a:rPr>
              <a:t>This the GANT chart for the above process</a:t>
            </a:r>
            <a:r>
              <a:rPr lang="en-US" dirty="0"/>
              <a:t>.</a:t>
            </a:r>
          </a:p>
        </p:txBody>
      </p:sp>
      <p:graphicFrame>
        <p:nvGraphicFramePr>
          <p:cNvPr id="6" name="Table 6">
            <a:extLst>
              <a:ext uri="{FF2B5EF4-FFF2-40B4-BE49-F238E27FC236}">
                <a16:creationId xmlns:a16="http://schemas.microsoft.com/office/drawing/2014/main" id="{FB82B47A-C616-4514-8A1C-2E1EF62FA418}"/>
              </a:ext>
            </a:extLst>
          </p:cNvPr>
          <p:cNvGraphicFramePr>
            <a:graphicFrameLocks noGrp="1"/>
          </p:cNvGraphicFramePr>
          <p:nvPr>
            <p:extLst>
              <p:ext uri="{D42A27DB-BD31-4B8C-83A1-F6EECF244321}">
                <p14:modId xmlns:p14="http://schemas.microsoft.com/office/powerpoint/2010/main" val="316459203"/>
              </p:ext>
            </p:extLst>
          </p:nvPr>
        </p:nvGraphicFramePr>
        <p:xfrm>
          <a:off x="3088887" y="2352907"/>
          <a:ext cx="6188928" cy="1828800"/>
        </p:xfrm>
        <a:graphic>
          <a:graphicData uri="http://schemas.openxmlformats.org/drawingml/2006/table">
            <a:tbl>
              <a:tblPr firstRow="1" bandRow="1">
                <a:tableStyleId>{5C22544A-7EE6-4342-B048-85BDC9FD1C3A}</a:tableStyleId>
              </a:tblPr>
              <a:tblGrid>
                <a:gridCol w="3094464">
                  <a:extLst>
                    <a:ext uri="{9D8B030D-6E8A-4147-A177-3AD203B41FA5}">
                      <a16:colId xmlns:a16="http://schemas.microsoft.com/office/drawing/2014/main" val="2711673901"/>
                    </a:ext>
                  </a:extLst>
                </a:gridCol>
                <a:gridCol w="3094464">
                  <a:extLst>
                    <a:ext uri="{9D8B030D-6E8A-4147-A177-3AD203B41FA5}">
                      <a16:colId xmlns:a16="http://schemas.microsoft.com/office/drawing/2014/main" val="1352439039"/>
                    </a:ext>
                  </a:extLst>
                </a:gridCol>
              </a:tblGrid>
              <a:tr h="323385">
                <a:tc>
                  <a:txBody>
                    <a:bodyPr/>
                    <a:lstStyle/>
                    <a:p>
                      <a:pPr algn="ctr"/>
                      <a:r>
                        <a:rPr lang="en-US" dirty="0"/>
                        <a:t>Process</a:t>
                      </a:r>
                    </a:p>
                  </a:txBody>
                  <a:tcPr/>
                </a:tc>
                <a:tc>
                  <a:txBody>
                    <a:bodyPr/>
                    <a:lstStyle/>
                    <a:p>
                      <a:pPr algn="ctr"/>
                      <a:r>
                        <a:rPr lang="en-US" dirty="0"/>
                        <a:t>Burst Time</a:t>
                      </a:r>
                    </a:p>
                  </a:txBody>
                  <a:tcPr/>
                </a:tc>
                <a:extLst>
                  <a:ext uri="{0D108BD9-81ED-4DB2-BD59-A6C34878D82A}">
                    <a16:rowId xmlns:a16="http://schemas.microsoft.com/office/drawing/2014/main" val="580184028"/>
                  </a:ext>
                </a:extLst>
              </a:tr>
              <a:tr h="323385">
                <a:tc>
                  <a:txBody>
                    <a:bodyPr/>
                    <a:lstStyle/>
                    <a:p>
                      <a:pPr algn="ctr"/>
                      <a:r>
                        <a:rPr lang="en-US" dirty="0"/>
                        <a:t>P1</a:t>
                      </a:r>
                    </a:p>
                  </a:txBody>
                  <a:tcPr/>
                </a:tc>
                <a:tc>
                  <a:txBody>
                    <a:bodyPr/>
                    <a:lstStyle/>
                    <a:p>
                      <a:pPr algn="ctr"/>
                      <a:r>
                        <a:rPr lang="en-US" dirty="0"/>
                        <a:t>21</a:t>
                      </a:r>
                    </a:p>
                  </a:txBody>
                  <a:tcPr/>
                </a:tc>
                <a:extLst>
                  <a:ext uri="{0D108BD9-81ED-4DB2-BD59-A6C34878D82A}">
                    <a16:rowId xmlns:a16="http://schemas.microsoft.com/office/drawing/2014/main" val="351432802"/>
                  </a:ext>
                </a:extLst>
              </a:tr>
              <a:tr h="323385">
                <a:tc>
                  <a:txBody>
                    <a:bodyPr/>
                    <a:lstStyle/>
                    <a:p>
                      <a:pPr algn="ctr"/>
                      <a:r>
                        <a:rPr lang="en-US" dirty="0"/>
                        <a:t>P2</a:t>
                      </a:r>
                    </a:p>
                  </a:txBody>
                  <a:tcPr/>
                </a:tc>
                <a:tc>
                  <a:txBody>
                    <a:bodyPr/>
                    <a:lstStyle/>
                    <a:p>
                      <a:pPr algn="ctr"/>
                      <a:r>
                        <a:rPr lang="en-US" dirty="0"/>
                        <a:t>3</a:t>
                      </a:r>
                    </a:p>
                  </a:txBody>
                  <a:tcPr/>
                </a:tc>
                <a:extLst>
                  <a:ext uri="{0D108BD9-81ED-4DB2-BD59-A6C34878D82A}">
                    <a16:rowId xmlns:a16="http://schemas.microsoft.com/office/drawing/2014/main" val="1755237264"/>
                  </a:ext>
                </a:extLst>
              </a:tr>
              <a:tr h="323385">
                <a:tc>
                  <a:txBody>
                    <a:bodyPr/>
                    <a:lstStyle/>
                    <a:p>
                      <a:pPr algn="ctr"/>
                      <a:r>
                        <a:rPr lang="en-US" dirty="0"/>
                        <a:t>P3</a:t>
                      </a:r>
                    </a:p>
                  </a:txBody>
                  <a:tcPr/>
                </a:tc>
                <a:tc>
                  <a:txBody>
                    <a:bodyPr/>
                    <a:lstStyle/>
                    <a:p>
                      <a:pPr algn="ctr"/>
                      <a:r>
                        <a:rPr lang="en-US" dirty="0"/>
                        <a:t>6</a:t>
                      </a:r>
                    </a:p>
                  </a:txBody>
                  <a:tcPr/>
                </a:tc>
                <a:extLst>
                  <a:ext uri="{0D108BD9-81ED-4DB2-BD59-A6C34878D82A}">
                    <a16:rowId xmlns:a16="http://schemas.microsoft.com/office/drawing/2014/main" val="937953265"/>
                  </a:ext>
                </a:extLst>
              </a:tr>
              <a:tr h="323385">
                <a:tc>
                  <a:txBody>
                    <a:bodyPr/>
                    <a:lstStyle/>
                    <a:p>
                      <a:pPr algn="ctr"/>
                      <a:r>
                        <a:rPr lang="en-US" dirty="0"/>
                        <a:t>P4</a:t>
                      </a:r>
                    </a:p>
                  </a:txBody>
                  <a:tcPr/>
                </a:tc>
                <a:tc>
                  <a:txBody>
                    <a:bodyPr/>
                    <a:lstStyle/>
                    <a:p>
                      <a:pPr algn="ctr"/>
                      <a:r>
                        <a:rPr lang="en-US" dirty="0"/>
                        <a:t>2</a:t>
                      </a:r>
                    </a:p>
                  </a:txBody>
                  <a:tcPr/>
                </a:tc>
                <a:extLst>
                  <a:ext uri="{0D108BD9-81ED-4DB2-BD59-A6C34878D82A}">
                    <a16:rowId xmlns:a16="http://schemas.microsoft.com/office/drawing/2014/main" val="981135007"/>
                  </a:ext>
                </a:extLst>
              </a:tr>
            </a:tbl>
          </a:graphicData>
        </a:graphic>
      </p:graphicFrame>
      <p:graphicFrame>
        <p:nvGraphicFramePr>
          <p:cNvPr id="10" name="Table 10">
            <a:extLst>
              <a:ext uri="{FF2B5EF4-FFF2-40B4-BE49-F238E27FC236}">
                <a16:creationId xmlns:a16="http://schemas.microsoft.com/office/drawing/2014/main" id="{63B1BA9B-D298-404E-8FC8-A9C782051DE6}"/>
              </a:ext>
            </a:extLst>
          </p:cNvPr>
          <p:cNvGraphicFramePr>
            <a:graphicFrameLocks noGrp="1"/>
          </p:cNvGraphicFramePr>
          <p:nvPr>
            <p:extLst>
              <p:ext uri="{D42A27DB-BD31-4B8C-83A1-F6EECF244321}">
                <p14:modId xmlns:p14="http://schemas.microsoft.com/office/powerpoint/2010/main" val="1582340193"/>
              </p:ext>
            </p:extLst>
          </p:nvPr>
        </p:nvGraphicFramePr>
        <p:xfrm>
          <a:off x="1739590" y="4697333"/>
          <a:ext cx="8320049" cy="835501"/>
        </p:xfrm>
        <a:graphic>
          <a:graphicData uri="http://schemas.openxmlformats.org/drawingml/2006/table">
            <a:tbl>
              <a:tblPr firstRow="1" bandRow="1">
                <a:tableStyleId>{5C22544A-7EE6-4342-B048-85BDC9FD1C3A}</a:tableStyleId>
              </a:tblPr>
              <a:tblGrid>
                <a:gridCol w="3844217">
                  <a:extLst>
                    <a:ext uri="{9D8B030D-6E8A-4147-A177-3AD203B41FA5}">
                      <a16:colId xmlns:a16="http://schemas.microsoft.com/office/drawing/2014/main" val="2970669365"/>
                    </a:ext>
                  </a:extLst>
                </a:gridCol>
                <a:gridCol w="1780693">
                  <a:extLst>
                    <a:ext uri="{9D8B030D-6E8A-4147-A177-3AD203B41FA5}">
                      <a16:colId xmlns:a16="http://schemas.microsoft.com/office/drawing/2014/main" val="2721773868"/>
                    </a:ext>
                  </a:extLst>
                </a:gridCol>
                <a:gridCol w="1598059">
                  <a:extLst>
                    <a:ext uri="{9D8B030D-6E8A-4147-A177-3AD203B41FA5}">
                      <a16:colId xmlns:a16="http://schemas.microsoft.com/office/drawing/2014/main" val="298604625"/>
                    </a:ext>
                  </a:extLst>
                </a:gridCol>
                <a:gridCol w="1097080">
                  <a:extLst>
                    <a:ext uri="{9D8B030D-6E8A-4147-A177-3AD203B41FA5}">
                      <a16:colId xmlns:a16="http://schemas.microsoft.com/office/drawing/2014/main" val="3986288742"/>
                    </a:ext>
                  </a:extLst>
                </a:gridCol>
              </a:tblGrid>
              <a:tr h="341628">
                <a:tc>
                  <a:txBody>
                    <a:bodyPr/>
                    <a:lstStyle/>
                    <a:p>
                      <a:pPr algn="ctr"/>
                      <a:r>
                        <a:rPr lang="en-US" dirty="0"/>
                        <a:t>P1</a:t>
                      </a:r>
                    </a:p>
                  </a:txBody>
                  <a:tcPr/>
                </a:tc>
                <a:tc>
                  <a:txBody>
                    <a:bodyPr/>
                    <a:lstStyle/>
                    <a:p>
                      <a:pPr algn="ctr"/>
                      <a:r>
                        <a:rPr lang="en-US" dirty="0"/>
                        <a:t>P2</a:t>
                      </a:r>
                    </a:p>
                  </a:txBody>
                  <a:tcPr/>
                </a:tc>
                <a:tc>
                  <a:txBody>
                    <a:bodyPr/>
                    <a:lstStyle/>
                    <a:p>
                      <a:pPr algn="ctr"/>
                      <a:r>
                        <a:rPr lang="en-US" dirty="0"/>
                        <a:t>P3</a:t>
                      </a:r>
                    </a:p>
                  </a:txBody>
                  <a:tcPr/>
                </a:tc>
                <a:tc>
                  <a:txBody>
                    <a:bodyPr/>
                    <a:lstStyle/>
                    <a:p>
                      <a:pPr algn="ctr"/>
                      <a:r>
                        <a:rPr lang="en-US" dirty="0"/>
                        <a:t>P4</a:t>
                      </a:r>
                    </a:p>
                  </a:txBody>
                  <a:tcPr/>
                </a:tc>
                <a:extLst>
                  <a:ext uri="{0D108BD9-81ED-4DB2-BD59-A6C34878D82A}">
                    <a16:rowId xmlns:a16="http://schemas.microsoft.com/office/drawing/2014/main" val="2002712238"/>
                  </a:ext>
                </a:extLst>
              </a:tr>
              <a:tr h="469741">
                <a:tc>
                  <a:txBody>
                    <a:bodyPr/>
                    <a:lstStyle/>
                    <a:p>
                      <a:r>
                        <a:rPr lang="en-US" dirty="0"/>
                        <a:t>0                                                  21</a:t>
                      </a:r>
                    </a:p>
                  </a:txBody>
                  <a:tcPr>
                    <a:noFill/>
                  </a:tcPr>
                </a:tc>
                <a:tc>
                  <a:txBody>
                    <a:bodyPr/>
                    <a:lstStyle/>
                    <a:p>
                      <a:pPr algn="r"/>
                      <a:r>
                        <a:rPr lang="en-US" dirty="0"/>
                        <a:t>24</a:t>
                      </a:r>
                    </a:p>
                  </a:txBody>
                  <a:tcPr>
                    <a:noFill/>
                  </a:tcPr>
                </a:tc>
                <a:tc>
                  <a:txBody>
                    <a:bodyPr/>
                    <a:lstStyle/>
                    <a:p>
                      <a:pPr algn="r"/>
                      <a:r>
                        <a:rPr lang="en-US" dirty="0"/>
                        <a:t>30</a:t>
                      </a:r>
                    </a:p>
                  </a:txBody>
                  <a:tcPr>
                    <a:noFill/>
                  </a:tcPr>
                </a:tc>
                <a:tc>
                  <a:txBody>
                    <a:bodyPr/>
                    <a:lstStyle/>
                    <a:p>
                      <a:pPr algn="r"/>
                      <a:r>
                        <a:rPr lang="en-US" dirty="0"/>
                        <a:t>31</a:t>
                      </a:r>
                    </a:p>
                  </a:txBody>
                  <a:tcPr>
                    <a:noFill/>
                  </a:tcPr>
                </a:tc>
                <a:extLst>
                  <a:ext uri="{0D108BD9-81ED-4DB2-BD59-A6C34878D82A}">
                    <a16:rowId xmlns:a16="http://schemas.microsoft.com/office/drawing/2014/main" val="3754635616"/>
                  </a:ext>
                </a:extLst>
              </a:tr>
            </a:tbl>
          </a:graphicData>
        </a:graphic>
      </p:graphicFrame>
    </p:spTree>
    <p:extLst>
      <p:ext uri="{BB962C8B-B14F-4D97-AF65-F5344CB8AC3E}">
        <p14:creationId xmlns:p14="http://schemas.microsoft.com/office/powerpoint/2010/main" val="993140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2550</TotalTime>
  <Words>546</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 Boardroom</vt:lpstr>
      <vt:lpstr>Methods of Resource Scheduling Based on Optimized in Fog Computing  </vt:lpstr>
      <vt:lpstr>Contents  </vt:lpstr>
      <vt:lpstr>Introduction</vt:lpstr>
      <vt:lpstr>Architecture of Fog Computing</vt:lpstr>
      <vt:lpstr>Implementation of Fog Computing</vt:lpstr>
      <vt:lpstr>Resource Scheduling  </vt:lpstr>
      <vt:lpstr> Propose Scheduling Algorithm </vt:lpstr>
      <vt:lpstr> First Come First Served Scheduling  </vt:lpstr>
      <vt:lpstr> FCFS Scheduling Algorithm Example </vt:lpstr>
      <vt:lpstr>Round Robin Scheduling Algorithm</vt:lpstr>
      <vt:lpstr>Round Robin Scheduling Example</vt:lpstr>
      <vt:lpstr>       Priority Scheduling Algorithm </vt:lpstr>
      <vt:lpstr>Priority Scheduling Algorithm Example</vt:lpstr>
      <vt:lpstr>Combination of FCFS, RR &amp; Priority  Scheduling Algorithm</vt:lpstr>
      <vt:lpstr>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Resource Scheduling Based on Optimized in Fog Computing</dc:title>
  <dc:creator>Rashid</dc:creator>
  <cp:lastModifiedBy>Rashid</cp:lastModifiedBy>
  <cp:revision>222</cp:revision>
  <dcterms:created xsi:type="dcterms:W3CDTF">2019-12-15T03:31:30Z</dcterms:created>
  <dcterms:modified xsi:type="dcterms:W3CDTF">2019-12-17T16:07:12Z</dcterms:modified>
</cp:coreProperties>
</file>