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C7D"/>
    <a:srgbClr val="6C5B7B"/>
    <a:srgbClr val="EE948A"/>
    <a:srgbClr val="439FA1"/>
    <a:srgbClr val="F67280"/>
    <a:srgbClr val="B7AE69"/>
    <a:srgbClr val="F8B195"/>
    <a:srgbClr val="E84A5F"/>
    <a:srgbClr val="C06C8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00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0168-8974-47E1-90F7-422518B9F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10C78-E99E-4263-9F8A-753D0A57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0F642-847E-46DE-B34E-B141E577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90E5-6461-477B-A427-DBFE5067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B8CE-CB9A-464E-AF0C-FA65833F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6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301D-0061-45C7-A608-E0B790F1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66A87-DF6F-410D-BE15-FB497A5A6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3744-0A9D-41E9-A6A8-194306D2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1C9E-A237-4D18-9D5C-9E3663B4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C00A-52FF-4BE8-8EAB-6D287A5C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E7849-FFA0-415F-82B0-D21C8F158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7E431-B37E-4AC5-A24A-0BBD21FAB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7048-1816-4B84-990A-4C372580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900E-B3C4-4E05-8B5C-EF63A4F3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B8D44-B9B3-49FB-B047-5AB324EC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DE67-A92F-4256-98EE-A2CF6CCD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2A32-D455-4D8A-BB5C-648B3D17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95C1-BAEF-48EF-9EB9-FF255DCF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E49F-B525-4302-901A-B89AD6E4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A4DE-0391-435C-8A1A-3FC175AA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3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505A-AB29-4DC5-B3FD-FAC8E383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AC8AE-6406-4A8E-A171-84FF13081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7351-B68B-49C7-9033-BC9F1524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3D53-3962-4D2C-B8F0-1B90D155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79F0-18C0-46E7-8EAC-7F0E9710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EF92-7748-4541-8390-CB968BA3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E622-A239-4FD7-B627-40942217F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60B2-99EE-484F-92BC-F43ACB4DF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57586-3F09-4886-B8A0-6F1D899A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0C315-0676-4020-8791-EC067400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91141-89AA-4EF2-A34B-0156E5C3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D9A3-99B6-4224-917B-AB360B1D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20E84-6373-4736-86F5-EC682BDA5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882D3-2C2B-49D2-A0BD-6F53098A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DBB35-A87C-4B67-B9EE-EBF88909B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654F0-5F62-4BD8-BF7D-5DDD49B2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528AB-E150-4606-983A-11B425C9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4197E-A92E-4E03-B196-04402CF2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6851A-A8F6-4DCD-A4C5-221B4D19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F63E-50F5-4CA0-8789-FAD5872C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95DCE-BF87-4FA5-93AA-4DD06A1B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1B560-A3AE-454B-BAA9-D164962D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65A74-086D-4C97-9723-D4D138A6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15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6520B-1A17-4479-A2AF-4A2C3081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71ADB-9CED-4319-B1DD-26827D57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8093D-F8AE-4543-8788-D6D57E79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9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840C-6867-4DDF-8ABC-64894672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EB97-8A61-4683-9299-8645EA8E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3B252-DCC9-444A-8089-47739BC68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7F2E3-4F71-47AE-9C6A-A8450467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51A8-62A0-4C63-95E0-A06C64B5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6D3BD-EF21-45D4-948B-19CE83C5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9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D6A3-02D1-4C8E-88DA-96ADD950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B19AE-D7BF-4416-B845-0F73E74C8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4C02D-2376-4AD3-AB25-D067C24D8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4DBB-A159-4DE3-BD1A-6BA8D8D6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06948-DE38-4830-95C5-3AFEDF74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22249-27C3-4DC6-A977-C97EEEF1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0EB0E-6413-4387-9098-0F59A5F3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1DDA9-E764-4F04-B931-F4E170D4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2B18-C63A-4D12-8350-EFA7C4FE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A6FB-9D6A-4DC6-9290-430AF4EF6176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4020-D267-42C8-8A28-383404586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9704E-6AA9-4B88-A17D-A5CDBDFE4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1A2D-5F46-4663-8AE1-3C2E40417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52A42F-79A4-47F0-96A8-75AFB0179AAA}"/>
              </a:ext>
            </a:extLst>
          </p:cNvPr>
          <p:cNvGrpSpPr/>
          <p:nvPr/>
        </p:nvGrpSpPr>
        <p:grpSpPr>
          <a:xfrm>
            <a:off x="370392" y="478356"/>
            <a:ext cx="11705791" cy="5980316"/>
            <a:chOff x="4144487" y="888923"/>
            <a:chExt cx="8481278" cy="5741240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E952DB21-3D96-4E8F-9F7A-AA21B35BE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283" y="2018222"/>
              <a:ext cx="3228975" cy="14668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2E9540-36DC-490C-B4C6-428A25936854}"/>
                </a:ext>
              </a:extLst>
            </p:cNvPr>
            <p:cNvSpPr txBox="1"/>
            <p:nvPr/>
          </p:nvSpPr>
          <p:spPr>
            <a:xfrm>
              <a:off x="4556253" y="888923"/>
              <a:ext cx="8069512" cy="73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B7AE69"/>
                  </a:solidFill>
                  <a:latin typeface="Cooper Black" panose="0208090404030B020404" pitchFamily="18" charset="0"/>
                </a:rPr>
                <a:t>Customer Relationship Management</a:t>
              </a:r>
              <a:endParaRPr lang="en-IN" sz="4400" b="1" dirty="0">
                <a:solidFill>
                  <a:srgbClr val="B7AE69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DE78C8-8BDD-4F32-BB00-EF73897D4889}"/>
                </a:ext>
              </a:extLst>
            </p:cNvPr>
            <p:cNvSpPr txBox="1"/>
            <p:nvPr/>
          </p:nvSpPr>
          <p:spPr>
            <a:xfrm>
              <a:off x="6106199" y="5983832"/>
              <a:ext cx="4159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B7AE69"/>
                  </a:solidFill>
                  <a:latin typeface="Cooper Black" panose="0208090404030B020404" pitchFamily="18" charset="0"/>
                </a:rPr>
                <a:t>GROUP – 6</a:t>
              </a:r>
            </a:p>
            <a:p>
              <a:pPr algn="ctr"/>
              <a:r>
                <a:rPr lang="en-US" dirty="0">
                  <a:solidFill>
                    <a:srgbClr val="B7AE69"/>
                  </a:solidFill>
                  <a:latin typeface="Cooper Black" panose="0208090404030B020404" pitchFamily="18" charset="0"/>
                </a:rPr>
                <a:t>SECTION – K18RH</a:t>
              </a:r>
              <a:endParaRPr lang="en-IN" dirty="0">
                <a:solidFill>
                  <a:srgbClr val="B7AE69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A13AFE-2BEB-49F3-967C-F9494CFA1B54}"/>
                </a:ext>
              </a:extLst>
            </p:cNvPr>
            <p:cNvSpPr txBox="1"/>
            <p:nvPr/>
          </p:nvSpPr>
          <p:spPr>
            <a:xfrm>
              <a:off x="8591009" y="4596868"/>
              <a:ext cx="370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B7AE69"/>
                  </a:solidFill>
                  <a:latin typeface="Cooper Black" panose="0208090404030B020404" pitchFamily="18" charset="0"/>
                </a:rPr>
                <a:t>RASHID KALEEM (23)</a:t>
              </a:r>
            </a:p>
            <a:p>
              <a:pPr algn="ctr"/>
              <a:r>
                <a:rPr lang="en-US" dirty="0">
                  <a:solidFill>
                    <a:srgbClr val="B7AE69"/>
                  </a:solidFill>
                  <a:latin typeface="Cooper Black" panose="0208090404030B020404" pitchFamily="18" charset="0"/>
                </a:rPr>
                <a:t>MD FAKHRUDDIN (24)</a:t>
              </a:r>
            </a:p>
            <a:p>
              <a:pPr algn="ctr"/>
              <a:r>
                <a:rPr lang="en-US" dirty="0">
                  <a:solidFill>
                    <a:srgbClr val="B7AE69"/>
                  </a:solidFill>
                  <a:latin typeface="Cooper Black" panose="0208090404030B020404" pitchFamily="18" charset="0"/>
                </a:rPr>
                <a:t>DEVRAJ BHANU (22)</a:t>
              </a:r>
            </a:p>
            <a:p>
              <a:pPr algn="ctr"/>
              <a:r>
                <a:rPr lang="en-US" dirty="0">
                  <a:solidFill>
                    <a:srgbClr val="B7AE69"/>
                  </a:solidFill>
                  <a:latin typeface="Cooper Black" panose="0208090404030B020404" pitchFamily="18" charset="0"/>
                </a:rPr>
                <a:t>SAMAR SINGH (14)</a:t>
              </a:r>
              <a:endParaRPr lang="en-IN" dirty="0">
                <a:solidFill>
                  <a:srgbClr val="B7AE69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9205C-07D2-49EA-841E-F7741546B186}"/>
                </a:ext>
              </a:extLst>
            </p:cNvPr>
            <p:cNvSpPr txBox="1"/>
            <p:nvPr/>
          </p:nvSpPr>
          <p:spPr>
            <a:xfrm>
              <a:off x="4144487" y="4831169"/>
              <a:ext cx="3144855" cy="88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B7AE69"/>
                  </a:solidFill>
                  <a:latin typeface="Cooper Black" panose="0208090404030B020404" pitchFamily="18" charset="0"/>
                </a:rPr>
                <a:t>KUNJ MARKEN MAM</a:t>
              </a:r>
            </a:p>
            <a:p>
              <a:pPr algn="ctr"/>
              <a:r>
                <a:rPr lang="en-US" dirty="0">
                  <a:solidFill>
                    <a:srgbClr val="B7AE69"/>
                  </a:solidFill>
                  <a:latin typeface="Cooper Black" panose="0208090404030B020404" pitchFamily="18" charset="0"/>
                </a:rPr>
                <a:t>Faculty of Artificial Intelligence</a:t>
              </a:r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41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0365E3-878F-4EA2-8670-DECB60BAF2B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714323" y="0"/>
            <a:chExt cx="11382641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C55204-65D9-44DD-A068-B65FB7F1EADD}"/>
                </a:ext>
              </a:extLst>
            </p:cNvPr>
            <p:cNvGrpSpPr/>
            <p:nvPr/>
          </p:nvGrpSpPr>
          <p:grpSpPr>
            <a:xfrm>
              <a:off x="714323" y="0"/>
              <a:ext cx="11382641" cy="6858000"/>
              <a:chOff x="714323" y="0"/>
              <a:chExt cx="11382641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98F2A11-A0CD-4444-9954-5221CA496230}"/>
                  </a:ext>
                </a:extLst>
              </p:cNvPr>
              <p:cNvGrpSpPr/>
              <p:nvPr/>
            </p:nvGrpSpPr>
            <p:grpSpPr>
              <a:xfrm>
                <a:off x="714323" y="0"/>
                <a:ext cx="11382641" cy="6858000"/>
                <a:chOff x="-301310" y="-40511"/>
                <a:chExt cx="11382641" cy="6858000"/>
              </a:xfrm>
              <a:solidFill>
                <a:srgbClr val="F67280"/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9" name="Rectangle: Top Corners Rounded 8">
                  <a:extLst>
                    <a:ext uri="{FF2B5EF4-FFF2-40B4-BE49-F238E27FC236}">
                      <a16:creationId xmlns:a16="http://schemas.microsoft.com/office/drawing/2014/main" id="{3AE0802F-F312-4164-A340-CFCA5E4F81C2}"/>
                    </a:ext>
                  </a:extLst>
                </p:cNvPr>
                <p:cNvSpPr/>
                <p:nvPr/>
              </p:nvSpPr>
              <p:spPr>
                <a:xfrm rot="5400000">
                  <a:off x="10053121" y="2400791"/>
                  <a:ext cx="1166512" cy="889909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0A2A828-C07C-42D9-A96F-1A5CDA08103E}"/>
                    </a:ext>
                  </a:extLst>
                </p:cNvPr>
                <p:cNvSpPr/>
                <p:nvPr/>
              </p:nvSpPr>
              <p:spPr>
                <a:xfrm>
                  <a:off x="-301310" y="-40511"/>
                  <a:ext cx="10531158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8BE726-E013-4097-9199-7A9586D13718}"/>
                  </a:ext>
                </a:extLst>
              </p:cNvPr>
              <p:cNvSpPr txBox="1"/>
              <p:nvPr/>
            </p:nvSpPr>
            <p:spPr>
              <a:xfrm>
                <a:off x="3523962" y="601884"/>
                <a:ext cx="46569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u="sng" dirty="0">
                    <a:solidFill>
                      <a:srgbClr val="002060"/>
                    </a:solidFill>
                    <a:latin typeface="Cooper Black" panose="0208090404030B020404" pitchFamily="18" charset="0"/>
                  </a:rPr>
                  <a:t>INTRODUCTION</a:t>
                </a:r>
                <a:endParaRPr lang="en-IN" sz="4000" b="1" u="sng" dirty="0">
                  <a:solidFill>
                    <a:srgbClr val="002060"/>
                  </a:solidFill>
                  <a:latin typeface="Cooper Black" panose="0208090404030B020404" pitchFamily="18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14A4E1-319E-4CDE-97AF-BC75194EE6E9}"/>
                </a:ext>
              </a:extLst>
            </p:cNvPr>
            <p:cNvSpPr/>
            <p:nvPr/>
          </p:nvSpPr>
          <p:spPr>
            <a:xfrm>
              <a:off x="2828434" y="4424423"/>
              <a:ext cx="561210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latin typeface="Cooper Black" panose="0208090404030B020404" pitchFamily="18" charset="0"/>
                </a:rPr>
                <a:t>A Customer relationship management (CRM) is an approach to managing a company's interaction with current and potential customers</a:t>
              </a:r>
              <a:r>
                <a:rPr lang="en-US" sz="2000" dirty="0">
                  <a:solidFill>
                    <a:srgbClr val="6C5B7B"/>
                  </a:solidFill>
                  <a:latin typeface="Cooper Black" panose="0208090404030B020404" pitchFamily="18" charset="0"/>
                </a:rPr>
                <a:t>.</a:t>
              </a:r>
            </a:p>
          </p:txBody>
        </p: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F50DCA-02FF-473C-AB25-91FA4AFA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21" y="1757754"/>
            <a:ext cx="5454987" cy="225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2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7F68E5-EB88-419D-A616-7AF21C4186D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283043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1CBEEF-34CB-4012-8F67-0E75CBA5FA68}"/>
                </a:ext>
              </a:extLst>
            </p:cNvPr>
            <p:cNvGrpSpPr/>
            <p:nvPr/>
          </p:nvGrpSpPr>
          <p:grpSpPr>
            <a:xfrm>
              <a:off x="0" y="0"/>
              <a:ext cx="11283043" cy="6858000"/>
              <a:chOff x="0" y="0"/>
              <a:chExt cx="11283043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FAC538-31A9-4F50-9D25-F06EEA3AD517}"/>
                  </a:ext>
                </a:extLst>
              </p:cNvPr>
              <p:cNvGrpSpPr/>
              <p:nvPr/>
            </p:nvGrpSpPr>
            <p:grpSpPr>
              <a:xfrm>
                <a:off x="0" y="0"/>
                <a:ext cx="11283043" cy="6858000"/>
                <a:chOff x="448907" y="0"/>
                <a:chExt cx="11283043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CABF3DD-9A44-41AC-9B56-D0F5E57AEA90}"/>
                    </a:ext>
                  </a:extLst>
                </p:cNvPr>
                <p:cNvGrpSpPr/>
                <p:nvPr/>
              </p:nvGrpSpPr>
              <p:grpSpPr>
                <a:xfrm>
                  <a:off x="448907" y="0"/>
                  <a:ext cx="11283043" cy="6858000"/>
                  <a:chOff x="-178807" y="0"/>
                  <a:chExt cx="11283043" cy="6858000"/>
                </a:xfrm>
                <a:solidFill>
                  <a:srgbClr val="C06C84"/>
                </a:solidFill>
                <a:effectLst>
                  <a:outerShdw blurRad="254000" dist="1016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CF6E3F67-423A-4954-B978-E8C5C654C4BE}"/>
                      </a:ext>
                    </a:extLst>
                  </p:cNvPr>
                  <p:cNvSpPr/>
                  <p:nvPr/>
                </p:nvSpPr>
                <p:spPr>
                  <a:xfrm>
                    <a:off x="-178807" y="0"/>
                    <a:ext cx="10393134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" name="Rectangle: Top Corners Rounded 11">
                    <a:extLst>
                      <a:ext uri="{FF2B5EF4-FFF2-40B4-BE49-F238E27FC236}">
                        <a16:creationId xmlns:a16="http://schemas.microsoft.com/office/drawing/2014/main" id="{2E195288-B85E-427E-8F06-852F12AF4E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076415" y="2663967"/>
                    <a:ext cx="1165733" cy="889909"/>
                  </a:xfrm>
                  <a:prstGeom prst="round2Same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6ABF451-248F-4477-BA87-74EBE9DEC186}"/>
                    </a:ext>
                  </a:extLst>
                </p:cNvPr>
                <p:cNvSpPr/>
                <p:nvPr/>
              </p:nvSpPr>
              <p:spPr>
                <a:xfrm>
                  <a:off x="5396734" y="689502"/>
                  <a:ext cx="44244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dirty="0">
                    <a:solidFill>
                      <a:srgbClr val="6C5B7B"/>
                    </a:solidFill>
                    <a:latin typeface="Cooper Black" panose="0208090404030B020404" pitchFamily="18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2E46E4-F881-43C9-91B2-62FE9E6AB848}"/>
                  </a:ext>
                </a:extLst>
              </p:cNvPr>
              <p:cNvSpPr txBox="1"/>
              <p:nvPr/>
            </p:nvSpPr>
            <p:spPr>
              <a:xfrm>
                <a:off x="3127831" y="417285"/>
                <a:ext cx="49335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u="sng" dirty="0">
                    <a:solidFill>
                      <a:srgbClr val="002060"/>
                    </a:solidFill>
                    <a:latin typeface="Cooper Black" panose="0208090404030B020404" pitchFamily="18" charset="0"/>
                  </a:rPr>
                  <a:t>BENEFIT OF CRM</a:t>
                </a:r>
                <a:endParaRPr lang="en-IN" sz="4000" b="1" u="sng" dirty="0">
                  <a:solidFill>
                    <a:srgbClr val="002060"/>
                  </a:solidFill>
                  <a:latin typeface="Cooper Black" panose="0208090404030B020404" pitchFamily="18" charset="0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8738A8-FF57-439F-8BCB-3813E04DD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855" y="1726945"/>
              <a:ext cx="6012902" cy="4103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158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78BF16-4C64-429F-BCFD-59FB7ABD3D2F}"/>
              </a:ext>
            </a:extLst>
          </p:cNvPr>
          <p:cNvGrpSpPr/>
          <p:nvPr/>
        </p:nvGrpSpPr>
        <p:grpSpPr>
          <a:xfrm>
            <a:off x="0" y="-40993"/>
            <a:ext cx="12192000" cy="6858000"/>
            <a:chOff x="-739022" y="0"/>
            <a:chExt cx="11296904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99BF3A-2BA3-4525-BC53-0EFB62EC94F1}"/>
                </a:ext>
              </a:extLst>
            </p:cNvPr>
            <p:cNvGrpSpPr/>
            <p:nvPr/>
          </p:nvGrpSpPr>
          <p:grpSpPr>
            <a:xfrm>
              <a:off x="-739022" y="0"/>
              <a:ext cx="11296904" cy="6858000"/>
              <a:chOff x="-206495" y="0"/>
              <a:chExt cx="11296904" cy="6858000"/>
            </a:xfrm>
            <a:solidFill>
              <a:srgbClr val="F8B195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0042FE-CE0D-41CE-939F-9065BBF2E96F}"/>
                  </a:ext>
                </a:extLst>
              </p:cNvPr>
              <p:cNvSpPr/>
              <p:nvPr/>
            </p:nvSpPr>
            <p:spPr>
              <a:xfrm>
                <a:off x="-206495" y="0"/>
                <a:ext cx="1039313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  <a:latin typeface="Cooper Black" panose="0208090404030B020404" pitchFamily="18" charset="0"/>
                  </a:rPr>
                  <a:t>INTRODUCTION</a:t>
                </a:r>
                <a:endParaRPr lang="en-IN" b="1" dirty="0">
                  <a:solidFill>
                    <a:srgbClr val="002060"/>
                  </a:solidFill>
                  <a:latin typeface="Cooper Black" panose="0208090404030B020404" pitchFamily="18" charset="0"/>
                </a:endParaRPr>
              </a:p>
              <a:p>
                <a:pPr algn="ctr"/>
                <a:endParaRPr lang="en-IN" dirty="0"/>
              </a:p>
            </p:txBody>
          </p:sp>
          <p:sp>
            <p:nvSpPr>
              <p:cNvPr id="6" name="Rectangle: Top Corners Rounded 5">
                <a:extLst>
                  <a:ext uri="{FF2B5EF4-FFF2-40B4-BE49-F238E27FC236}">
                    <a16:creationId xmlns:a16="http://schemas.microsoft.com/office/drawing/2014/main" id="{FC3AE2A1-5ED0-46AC-927D-301D1DE13169}"/>
                  </a:ext>
                </a:extLst>
              </p:cNvPr>
              <p:cNvSpPr/>
              <p:nvPr/>
            </p:nvSpPr>
            <p:spPr>
              <a:xfrm rot="5400000">
                <a:off x="10050866" y="2004604"/>
                <a:ext cx="1175316" cy="903770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pic>
          <p:nvPicPr>
            <p:cNvPr id="4" name="Picture 3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465BDC5D-0130-4AD5-B8F9-CA4851F33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91" y="1868830"/>
              <a:ext cx="8136101" cy="340295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1C2C54-21F0-4A51-A27F-11B689410CDD}"/>
              </a:ext>
            </a:extLst>
          </p:cNvPr>
          <p:cNvSpPr txBox="1"/>
          <p:nvPr/>
        </p:nvSpPr>
        <p:spPr>
          <a:xfrm>
            <a:off x="1701479" y="671332"/>
            <a:ext cx="710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Cooper Black" panose="0208090404030B020404" pitchFamily="18" charset="0"/>
              </a:rPr>
              <a:t>SWOT ANALYSIS OF CRM</a:t>
            </a:r>
            <a:endParaRPr lang="en-IN" sz="4000" b="1" u="sng" dirty="0">
              <a:solidFill>
                <a:srgbClr val="00206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2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CD3B12-FCF7-41F3-80D2-11228950D8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1296904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B42D50-7B21-4DB0-A9E5-B14DFF5FE0B6}"/>
                </a:ext>
              </a:extLst>
            </p:cNvPr>
            <p:cNvSpPr/>
            <p:nvPr/>
          </p:nvSpPr>
          <p:spPr>
            <a:xfrm>
              <a:off x="0" y="0"/>
              <a:ext cx="10393134" cy="6858000"/>
            </a:xfrm>
            <a:prstGeom prst="rect">
              <a:avLst/>
            </a:prstGeom>
            <a:solidFill>
              <a:srgbClr val="E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610D8C1E-79E1-4D2C-A460-7CFD2E2B6778}"/>
                </a:ext>
              </a:extLst>
            </p:cNvPr>
            <p:cNvSpPr/>
            <p:nvPr/>
          </p:nvSpPr>
          <p:spPr>
            <a:xfrm rot="5400000">
              <a:off x="10257361" y="2109013"/>
              <a:ext cx="1175316" cy="903770"/>
            </a:xfrm>
            <a:prstGeom prst="round2SameRect">
              <a:avLst/>
            </a:prstGeom>
            <a:solidFill>
              <a:srgbClr val="E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0ADE26-0A69-4364-86EB-DAF19EF9E605}"/>
              </a:ext>
            </a:extLst>
          </p:cNvPr>
          <p:cNvSpPr txBox="1"/>
          <p:nvPr/>
        </p:nvSpPr>
        <p:spPr>
          <a:xfrm>
            <a:off x="3391758" y="544010"/>
            <a:ext cx="4433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002060"/>
                </a:solidFill>
                <a:latin typeface="Cooper Black" panose="0208090404030B020404" pitchFamily="18" charset="0"/>
              </a:rPr>
              <a:t>VIEWS OF CRM</a:t>
            </a:r>
            <a:endParaRPr lang="en-IN" sz="4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4BFEE-6555-4EB4-B8DA-07C339F316F9}"/>
              </a:ext>
            </a:extLst>
          </p:cNvPr>
          <p:cNvSpPr txBox="1"/>
          <p:nvPr/>
        </p:nvSpPr>
        <p:spPr>
          <a:xfrm>
            <a:off x="2106592" y="2002420"/>
            <a:ext cx="72804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oper Black" panose="0208090404030B020404" pitchFamily="18" charset="0"/>
              </a:rPr>
              <a:t>Marketing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oper Black" panose="0208090404030B020404" pitchFamily="18" charset="0"/>
              </a:rPr>
              <a:t>Sales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oper Black" panose="0208090404030B020404" pitchFamily="18" charset="0"/>
              </a:rPr>
              <a:t>Customer self -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oper Black" panose="0208090404030B020404" pitchFamily="18" charset="0"/>
              </a:rPr>
              <a:t>E- Commerce</a:t>
            </a:r>
          </a:p>
          <a:p>
            <a:endParaRPr lang="en-IN" sz="2800" dirty="0">
              <a:solidFill>
                <a:srgbClr val="00206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2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91997</dc:creator>
  <cp:lastModifiedBy>91997</cp:lastModifiedBy>
  <cp:revision>23</cp:revision>
  <dcterms:created xsi:type="dcterms:W3CDTF">2020-04-09T19:50:51Z</dcterms:created>
  <dcterms:modified xsi:type="dcterms:W3CDTF">2020-04-10T08:50:14Z</dcterms:modified>
</cp:coreProperties>
</file>