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Patrick Hand"/>
      <p:regular r:id="rId17"/>
    </p:embeddedFont>
    <p:embeddedFont>
      <p:font typeface="Patrick Hand"/>
      <p:regular r:id="rId18"/>
    </p:embeddedFont>
    <p:embeddedFont>
      <p:font typeface="Patrick Hand"/>
      <p:regular r:id="rId19"/>
    </p:embeddedFont>
    <p:embeddedFont>
      <p:font typeface="Patrick Hand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slideLayout" Target="../slideLayouts/slideLayout5.xml"/><Relationship Id="rId7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599843"/>
            <a:ext cx="7415927" cy="18513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Real-Time Environment Classification and Irrigation Monitoring System Using Edge AI</a:t>
            </a:r>
            <a:endParaRPr lang="en-US" sz="3850" dirty="0"/>
          </a:p>
        </p:txBody>
      </p:sp>
      <p:sp>
        <p:nvSpPr>
          <p:cNvPr id="4" name="Text 1"/>
          <p:cNvSpPr/>
          <p:nvPr/>
        </p:nvSpPr>
        <p:spPr>
          <a:xfrm>
            <a:off x="6350437" y="3821430"/>
            <a:ext cx="74159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Advancing smart agriculture with real-time environmental insights for optimal plant growth.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4889182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Group Members:            Rashid Latif        22-NTU-CS-1369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6350437" y="5561886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                                    Hamza Latif        22-NTU-CS-1345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6350437" y="6234589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                                    Sawaira Manzoor 22-NTU-CS-1372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4979" y="613886"/>
            <a:ext cx="4451390" cy="556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50"/>
              </a:lnSpc>
              <a:buNone/>
            </a:pPr>
            <a:r>
              <a:rPr lang="en-US" sz="3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Challenges &amp; Learnings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84979" y="1615321"/>
            <a:ext cx="500777" cy="500777"/>
          </a:xfrm>
          <a:prstGeom prst="roundRect">
            <a:avLst>
              <a:gd name="adj" fmla="val 1866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508284" y="1691759"/>
            <a:ext cx="2225635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TFLite Integration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508284" y="2103358"/>
            <a:ext cx="1233701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Optimizing for low-RAM microcontrollers.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84979" y="2904411"/>
            <a:ext cx="500777" cy="500777"/>
          </a:xfrm>
          <a:prstGeom prst="roundRect">
            <a:avLst>
              <a:gd name="adj" fmla="val 1866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508284" y="2980849"/>
            <a:ext cx="2225635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Analog Sensor Noise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508284" y="3392448"/>
            <a:ext cx="1233701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Techniques for accurate data acquisition.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84979" y="4193500"/>
            <a:ext cx="500777" cy="500777"/>
          </a:xfrm>
          <a:prstGeom prst="roundRect">
            <a:avLst>
              <a:gd name="adj" fmla="val 1866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508284" y="4269938"/>
            <a:ext cx="2225635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External Device Power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508284" y="4681538"/>
            <a:ext cx="1233701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Managing power for components like pumps.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84979" y="5482590"/>
            <a:ext cx="500777" cy="500777"/>
          </a:xfrm>
          <a:prstGeom prst="roundRect">
            <a:avLst>
              <a:gd name="adj" fmla="val 1866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508284" y="5559028"/>
            <a:ext cx="2225635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Real-time Dashboard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1508284" y="5970627"/>
            <a:ext cx="1233701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Building dynamic interfaces in embedded environments.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84979" y="6771680"/>
            <a:ext cx="500777" cy="500777"/>
          </a:xfrm>
          <a:prstGeom prst="roundRect">
            <a:avLst>
              <a:gd name="adj" fmla="val 18667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508284" y="6848118"/>
            <a:ext cx="2318028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Edge AI &amp; Embedded Systems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508284" y="7259717"/>
            <a:ext cx="12337018" cy="355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Enhanced practical and theoretical understanding.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327428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Project Introduction</a:t>
            </a:r>
            <a:endParaRPr lang="en-US" sz="3850" dirty="0"/>
          </a:p>
        </p:txBody>
      </p:sp>
      <p:sp>
        <p:nvSpPr>
          <p:cNvPr id="4" name="Shape 1"/>
          <p:cNvSpPr/>
          <p:nvPr/>
        </p:nvSpPr>
        <p:spPr>
          <a:xfrm>
            <a:off x="6350437" y="231481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152680" y="239958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Motivation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7152680" y="2856309"/>
            <a:ext cx="661368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Addressing water scarcity with intelligent agricultural solutions.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350437" y="3745111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152680" y="382988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Objective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152680" y="4286607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Predictive environment classification and live monitoring using edge AI on ESP32-S3.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6350437" y="5570458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152680" y="565523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Outcome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7152680" y="6111954"/>
            <a:ext cx="661368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Real-time classification: Unfavorable, Moderate, Optimal environments with a dynamic dashboard.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59894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Hardware Components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229409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ESP32-S3 Microcontroller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284952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High performance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33089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Integrated AI capabilities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3812262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TFLite Micro support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445412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DHT11 Sensor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00955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Measures temperature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549092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Measures humidity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4037" y="6132790"/>
            <a:ext cx="2766179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LDR (Light Dependent Resistor)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864037" y="6688217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Measures light intensity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623929" y="229409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MQ135 Gas Sensor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623929" y="284952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Measures air quality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7623929" y="349138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Soil Moisture Sensor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623929" y="404681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Detects soil moisture level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7623929" y="4688681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Relay Module &amp; Water Pump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7623929" y="5244108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Automated irrigation control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7623929" y="5725477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Future integration for full functionality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73160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Software Components</a:t>
            </a:r>
            <a:endParaRPr lang="en-US" sz="38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584013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350984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Arduino IDE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864037" y="3966567"/>
            <a:ext cx="409503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Development environment</a:t>
            </a:r>
            <a:endParaRPr lang="en-US" sz="19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682" y="2584013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67682" y="350984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TensorFlow Lite Micro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5267682" y="3966567"/>
            <a:ext cx="409503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Edge AI framework</a:t>
            </a:r>
            <a:endParaRPr lang="en-US" sz="19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328" y="2584013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1328" y="3509843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ESPAsyncWebServer</a:t>
            </a:r>
            <a:endParaRPr lang="en-US" sz="1900" dirty="0"/>
          </a:p>
        </p:txBody>
      </p:sp>
      <p:sp>
        <p:nvSpPr>
          <p:cNvPr id="11" name="Text 6"/>
          <p:cNvSpPr/>
          <p:nvPr/>
        </p:nvSpPr>
        <p:spPr>
          <a:xfrm>
            <a:off x="9671328" y="3966567"/>
            <a:ext cx="409503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Dashboard hosting</a:t>
            </a:r>
            <a:endParaRPr lang="en-US" sz="19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037" y="4978837"/>
            <a:ext cx="617220" cy="6172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64037" y="5904667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C++ Programming</a:t>
            </a:r>
            <a:endParaRPr lang="en-US" sz="1900" dirty="0"/>
          </a:p>
        </p:txBody>
      </p:sp>
      <p:sp>
        <p:nvSpPr>
          <p:cNvPr id="14" name="Text 8"/>
          <p:cNvSpPr/>
          <p:nvPr/>
        </p:nvSpPr>
        <p:spPr>
          <a:xfrm>
            <a:off x="864037" y="6361390"/>
            <a:ext cx="409503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Embedded firmware</a:t>
            </a:r>
            <a:endParaRPr lang="en-US" sz="19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7682" y="4978837"/>
            <a:ext cx="617220" cy="61722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267682" y="5904667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 Training (Python)</a:t>
            </a:r>
            <a:endParaRPr lang="en-US" sz="1900" dirty="0"/>
          </a:p>
        </p:txBody>
      </p:sp>
      <p:sp>
        <p:nvSpPr>
          <p:cNvPr id="17" name="Text 10"/>
          <p:cNvSpPr/>
          <p:nvPr/>
        </p:nvSpPr>
        <p:spPr>
          <a:xfrm>
            <a:off x="5267682" y="6361390"/>
            <a:ext cx="4095036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5-feature input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4979" y="565785"/>
            <a:ext cx="4404479" cy="514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50"/>
              </a:lnSpc>
              <a:buNone/>
            </a:pPr>
            <a:r>
              <a:rPr lang="en-US" sz="32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System Architecture Diagram</a:t>
            </a:r>
            <a:endParaRPr lang="en-US" sz="32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4979" y="1491615"/>
            <a:ext cx="1028700" cy="12344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9419" y="169735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Sensor Data Collection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79" y="2726055"/>
            <a:ext cx="1028700" cy="12344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19419" y="293179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 Model Inference</a:t>
            </a:r>
            <a:endParaRPr lang="en-US" sz="1600" dirty="0"/>
          </a:p>
        </p:txBody>
      </p:sp>
      <p:sp>
        <p:nvSpPr>
          <p:cNvPr id="7" name="Text 3"/>
          <p:cNvSpPr/>
          <p:nvPr/>
        </p:nvSpPr>
        <p:spPr>
          <a:xfrm>
            <a:off x="2019419" y="3312319"/>
            <a:ext cx="11825883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(On-device)</a:t>
            </a:r>
            <a:endParaRPr lang="en-US" sz="16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979" y="3960495"/>
            <a:ext cx="1028700" cy="123444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019419" y="416623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Prediction Output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79" y="5194935"/>
            <a:ext cx="1028700" cy="123444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19419" y="540067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Web Dashboard Update</a:t>
            </a:r>
            <a:endParaRPr lang="en-US" sz="1600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979" y="6429375"/>
            <a:ext cx="1028700" cy="1234440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019419" y="6635115"/>
            <a:ext cx="20574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Irrigation Trigger</a:t>
            </a:r>
            <a:endParaRPr lang="en-US" sz="1600" dirty="0"/>
          </a:p>
        </p:txBody>
      </p:sp>
      <p:sp>
        <p:nvSpPr>
          <p:cNvPr id="14" name="Text 7"/>
          <p:cNvSpPr/>
          <p:nvPr/>
        </p:nvSpPr>
        <p:spPr>
          <a:xfrm>
            <a:off x="2019419" y="7015639"/>
            <a:ext cx="11825883" cy="329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(If Optimal)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17414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Edge AI Model Details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245161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 Type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007043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Classification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364890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Input Features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420433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Temperature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468570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Humidity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864037" y="516707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Light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864037" y="564844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Air Quality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864037" y="6129814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Soil Moisture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623929" y="2451616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Output Classes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623929" y="3007043"/>
            <a:ext cx="6150054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 0: Unfavorable 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🌪️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7623929" y="3496032"/>
            <a:ext cx="6150054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 1: Moderate 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🌥️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7623929" y="3985022"/>
            <a:ext cx="6150054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 2: Optimal 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000000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🌿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623929" y="463450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Model Format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7623929" y="5189934"/>
            <a:ext cx="6150054" cy="4026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.tflite</a:t>
            </a:r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embedded in firmware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7623929" y="5839420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Inference Time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7623929" y="6394847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Fast &amp; Efficient (~ms delay)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46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6009" y="533995"/>
            <a:ext cx="3884057" cy="4854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00"/>
              </a:lnSpc>
              <a:buNone/>
            </a:pPr>
            <a:r>
              <a:rPr lang="en-US" sz="30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Web Dashboard Overview</a:t>
            </a:r>
            <a:endParaRPr lang="en-US" sz="3050" dirty="0"/>
          </a:p>
        </p:txBody>
      </p:sp>
      <p:sp>
        <p:nvSpPr>
          <p:cNvPr id="4" name="Shape 1"/>
          <p:cNvSpPr/>
          <p:nvPr/>
        </p:nvSpPr>
        <p:spPr>
          <a:xfrm>
            <a:off x="6166009" y="1310640"/>
            <a:ext cx="7784783" cy="2587347"/>
          </a:xfrm>
          <a:prstGeom prst="roundRect">
            <a:avLst>
              <a:gd name="adj" fmla="val 3152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7820" y="1512451"/>
            <a:ext cx="1942028" cy="242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Live Sensor Values</a:t>
            </a:r>
            <a:endParaRPr lang="en-US" sz="1500" dirty="0"/>
          </a:p>
        </p:txBody>
      </p:sp>
      <p:sp>
        <p:nvSpPr>
          <p:cNvPr id="6" name="Text 3"/>
          <p:cNvSpPr/>
          <p:nvPr/>
        </p:nvSpPr>
        <p:spPr>
          <a:xfrm>
            <a:off x="6367820" y="1871543"/>
            <a:ext cx="738116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Temperature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6367820" y="2250043"/>
            <a:ext cx="738116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Humidity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6367820" y="2628543"/>
            <a:ext cx="738116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Light Intensity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6367820" y="3007043"/>
            <a:ext cx="738116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Air Quality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6367820" y="3385542"/>
            <a:ext cx="738116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Soil Moisture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6166009" y="4092178"/>
            <a:ext cx="7784783" cy="1073348"/>
          </a:xfrm>
          <a:prstGeom prst="roundRect">
            <a:avLst>
              <a:gd name="adj" fmla="val 759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67820" y="4293989"/>
            <a:ext cx="1942028" cy="242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Prediction Result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6367820" y="4653082"/>
            <a:ext cx="738116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Clear, real-time display</a:t>
            </a:r>
            <a:endParaRPr lang="en-US" sz="1500" dirty="0"/>
          </a:p>
        </p:txBody>
      </p:sp>
      <p:sp>
        <p:nvSpPr>
          <p:cNvPr id="14" name="Shape 11"/>
          <p:cNvSpPr/>
          <p:nvPr/>
        </p:nvSpPr>
        <p:spPr>
          <a:xfrm>
            <a:off x="6166009" y="5359717"/>
            <a:ext cx="7784783" cy="1073348"/>
          </a:xfrm>
          <a:prstGeom prst="roundRect">
            <a:avLst>
              <a:gd name="adj" fmla="val 759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6367820" y="5561528"/>
            <a:ext cx="1942028" cy="242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Auto-Update</a:t>
            </a:r>
            <a:endParaRPr lang="en-US" sz="1500" dirty="0"/>
          </a:p>
        </p:txBody>
      </p:sp>
      <p:sp>
        <p:nvSpPr>
          <p:cNvPr id="16" name="Text 13"/>
          <p:cNvSpPr/>
          <p:nvPr/>
        </p:nvSpPr>
        <p:spPr>
          <a:xfrm>
            <a:off x="6367820" y="5920621"/>
            <a:ext cx="738116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Every 5 seconds</a:t>
            </a:r>
            <a:endParaRPr lang="en-US" sz="1500" dirty="0"/>
          </a:p>
        </p:txBody>
      </p:sp>
      <p:sp>
        <p:nvSpPr>
          <p:cNvPr id="17" name="Shape 14"/>
          <p:cNvSpPr/>
          <p:nvPr/>
        </p:nvSpPr>
        <p:spPr>
          <a:xfrm>
            <a:off x="6166009" y="6627257"/>
            <a:ext cx="7784783" cy="1073348"/>
          </a:xfrm>
          <a:prstGeom prst="roundRect">
            <a:avLst>
              <a:gd name="adj" fmla="val 7599"/>
            </a:avLst>
          </a:prstGeom>
          <a:solidFill>
            <a:srgbClr val="E6E6E6"/>
          </a:solidFill>
          <a:ln w="7620">
            <a:solidFill>
              <a:srgbClr val="CCCCCC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6367820" y="6829068"/>
            <a:ext cx="1942028" cy="242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User Interface</a:t>
            </a:r>
            <a:endParaRPr lang="en-US" sz="1500" dirty="0"/>
          </a:p>
        </p:txBody>
      </p:sp>
      <p:sp>
        <p:nvSpPr>
          <p:cNvPr id="19" name="Text 16"/>
          <p:cNvSpPr/>
          <p:nvPr/>
        </p:nvSpPr>
        <p:spPr>
          <a:xfrm>
            <a:off x="6367820" y="7188160"/>
            <a:ext cx="7381161" cy="3106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User-friendly, modern design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85486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Irrigation Logic (Planned)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321968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Relay Trigger Logic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377511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IF </a:t>
            </a:r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 == Optimal (2)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39233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AND </a:t>
            </a:r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Soil Moisture &lt; Threshold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00955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THEN </a:t>
            </a:r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Activate Relay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62677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→ </a:t>
            </a:r>
            <a:pPr algn="l" indent="0" marL="0">
              <a:lnSpc>
                <a:spcPts val="3100"/>
              </a:lnSpc>
              <a:buNone/>
            </a:pPr>
            <a:r>
              <a:rPr lang="en-US" sz="19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Power Water Pump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321968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Current Status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623929" y="377511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Code logic fully implemented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4392335"/>
            <a:ext cx="61500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Power limitations prevented motor testing in current setup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961787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85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Output Sample</a:t>
            </a:r>
            <a:endParaRPr lang="en-US" sz="3850" dirty="0"/>
          </a:p>
        </p:txBody>
      </p:sp>
      <p:sp>
        <p:nvSpPr>
          <p:cNvPr id="3" name="Text 1"/>
          <p:cNvSpPr/>
          <p:nvPr/>
        </p:nvSpPr>
        <p:spPr>
          <a:xfrm>
            <a:off x="864037" y="219598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Serial Output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2782253"/>
            <a:ext cx="6150054" cy="3925729"/>
          </a:xfrm>
          <a:prstGeom prst="roundRect">
            <a:avLst>
              <a:gd name="adj" fmla="val 2641"/>
            </a:avLst>
          </a:prstGeom>
          <a:solidFill>
            <a:srgbClr val="E6E6E6"/>
          </a:solidFill>
          <a:ln/>
        </p:spPr>
      </p:sp>
      <p:sp>
        <p:nvSpPr>
          <p:cNvPr id="5" name="Shape 3"/>
          <p:cNvSpPr/>
          <p:nvPr/>
        </p:nvSpPr>
        <p:spPr>
          <a:xfrm>
            <a:off x="851773" y="2782253"/>
            <a:ext cx="6174581" cy="3925729"/>
          </a:xfrm>
          <a:prstGeom prst="roundRect">
            <a:avLst>
              <a:gd name="adj" fmla="val 943"/>
            </a:avLst>
          </a:prstGeom>
          <a:solidFill>
            <a:srgbClr val="E6E6E6"/>
          </a:solidFill>
          <a:ln/>
        </p:spPr>
      </p:sp>
      <p:sp>
        <p:nvSpPr>
          <p:cNvPr id="6" name="Text 4"/>
          <p:cNvSpPr/>
          <p:nvPr/>
        </p:nvSpPr>
        <p:spPr>
          <a:xfrm>
            <a:off x="1098590" y="2967395"/>
            <a:ext cx="5680948" cy="35554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1900" dirty="0">
                <a:solidFill>
                  <a:srgbClr val="383838"/>
                </a:solidFill>
                <a:highlight>
                  <a:srgbClr val="E6E6E6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[Sensor Readings]Temp: 25.00°CHum: 60.00%LDR: 500MQ135: 150Soil Moisture: 300[Model Prediction]Class: 2 (Optimal)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623929" y="2195989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Dashboard Screenshot</a:t>
            </a:r>
            <a:endParaRPr lang="en-US" sz="1900" dirty="0"/>
          </a:p>
        </p:txBody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3929" y="2782253"/>
            <a:ext cx="6150054" cy="42079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2025-06-26T00:03:09Z</dcterms:created>
  <dcterms:modified xsi:type="dcterms:W3CDTF">2025-06-26T00:03:09Z</dcterms:modified>
</cp:coreProperties>
</file>