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 b="def" i="def"/>
      <a:tcStyle>
        <a:tcBdr/>
        <a:fill>
          <a:solidFill>
            <a:srgbClr val="E8EE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 b="def" i="def"/>
      <a:tcStyle>
        <a:tcBdr/>
        <a:fill>
          <a:solidFill>
            <a:srgbClr val="F7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 b="def" i="def"/>
      <a:tcStyle>
        <a:tcBdr/>
        <a:fill>
          <a:solidFill>
            <a:srgbClr val="E8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  <a:lvl2pPr marL="1666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2pPr>
            <a:lvl3pPr marL="2555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3pPr>
            <a:lvl4pPr marL="3444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4pPr>
            <a:lvl5pPr marL="4333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/>
          <a:lstStyle/>
          <a:p>
            <a:pPr marL="693419" indent="-693419" defTabSz="643889">
              <a:spcBef>
                <a:spcPts val="4600"/>
              </a:spcBef>
              <a:buBlip>
                <a:blip r:embed="rId2"/>
              </a:buBlip>
              <a:defRPr sz="499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90500"/>
            <a:ext cx="24384000" cy="14093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10530071" y="554566"/>
            <a:ext cx="20258480" cy="11709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9919689" y="3141989"/>
            <a:ext cx="16395702" cy="9476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8" indent="-673098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1168729" y="-2006600"/>
            <a:ext cx="14294120" cy="14294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3285117" y="6292593"/>
            <a:ext cx="13249317" cy="765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ghtning Web Components"/>
          <p:cNvSpPr txBox="1"/>
          <p:nvPr>
            <p:ph type="ctrTitle"/>
          </p:nvPr>
        </p:nvSpPr>
        <p:spPr>
          <a:xfrm>
            <a:off x="2381249" y="940788"/>
            <a:ext cx="19621502" cy="3924302"/>
          </a:xfrm>
          <a:prstGeom prst="rect">
            <a:avLst/>
          </a:prstGeom>
        </p:spPr>
        <p:txBody>
          <a:bodyPr/>
          <a:lstStyle>
            <a:lvl1pPr defTabSz="751205">
              <a:defRPr sz="12012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Call Apex Class using @wire</a:t>
            </a:r>
          </a:p>
        </p:txBody>
      </p:sp>
      <p:pic>
        <p:nvPicPr>
          <p:cNvPr id="120" name="Udemy Landing Image.png" descr="Udemy Landi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3732" y="5130536"/>
            <a:ext cx="13016536" cy="732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Lightning Web Components &amp; Why LWC?…"/>
          <p:cNvSpPr txBox="1"/>
          <p:nvPr>
            <p:ph type="body" sz="half" idx="1"/>
          </p:nvPr>
        </p:nvSpPr>
        <p:spPr>
          <a:xfrm>
            <a:off x="274103" y="3848679"/>
            <a:ext cx="13212270" cy="7915324"/>
          </a:xfrm>
          <a:prstGeom prst="rect">
            <a:avLst/>
          </a:prstGeom>
        </p:spPr>
        <p:txBody>
          <a:bodyPr anchor="t"/>
          <a:lstStyle/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Import class method</a:t>
            </a:r>
          </a:p>
          <a:p>
            <a:pPr marL="228600" indent="-228600" algn="just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Use @wire method to call the apex</a:t>
            </a:r>
          </a:p>
        </p:txBody>
      </p:sp>
      <p:pic>
        <p:nvPicPr>
          <p:cNvPr id="123" name="Udemy Landing Image.png" descr="Udemy Landi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3885" y="3966736"/>
            <a:ext cx="10280046" cy="5782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seful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Useful Points</a:t>
            </a:r>
          </a:p>
        </p:txBody>
      </p:sp>
      <p:sp>
        <p:nvSpPr>
          <p:cNvPr id="126" name="The data returned by @wire method is read only that means we can not change the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0110" indent="-880110" defTabSz="817244">
              <a:spcBef>
                <a:spcPts val="5800"/>
              </a:spcBef>
              <a:buBlip>
                <a:blip r:embed="rId2"/>
              </a:buBlip>
              <a:defRPr sz="6336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data returned by @wire method is read only that means we can not change the data</a:t>
            </a:r>
          </a:p>
          <a:p>
            <a:pPr marL="880110" indent="-880110" defTabSz="817244">
              <a:spcBef>
                <a:spcPts val="5800"/>
              </a:spcBef>
              <a:buBlip>
                <a:blip r:embed="rId2"/>
              </a:buBlip>
              <a:defRPr sz="6336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@wire method works at the time of initialisation of the component.</a:t>
            </a:r>
          </a:p>
          <a:p>
            <a:pPr marL="880110" indent="-880110" defTabSz="817244">
              <a:spcBef>
                <a:spcPts val="5800"/>
              </a:spcBef>
              <a:buBlip>
                <a:blip r:embed="rId2"/>
              </a:buBlip>
              <a:defRPr sz="6336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To pass the parameter @wire method you need to use ‘$propertyName’ as a parameter.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ss Parameters in @wire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Pass Parameters in @wire method</a:t>
            </a:r>
          </a:p>
        </p:txBody>
      </p:sp>
      <p:sp>
        <p:nvSpPr>
          <p:cNvPr id="129" name="@track subject;…"/>
          <p:cNvSpPr txBox="1"/>
          <p:nvPr>
            <p:ph type="body" idx="4294967295"/>
          </p:nvPr>
        </p:nvSpPr>
        <p:spPr>
          <a:xfrm>
            <a:off x="2190515" y="2587847"/>
            <a:ext cx="20765769" cy="854030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@track </a:t>
            </a:r>
            <a:r>
              <a:rPr>
                <a:solidFill>
                  <a:schemeClr val="accent5">
                    <a:satOff val="-8584"/>
                    <a:lumOff val="-10823"/>
                  </a:schemeClr>
                </a:solidFill>
              </a:rPr>
              <a:t>subject</a:t>
            </a:r>
            <a:r>
              <a:t>;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@</a:t>
            </a:r>
            <a:r>
              <a:rPr>
                <a:ln w="0" cap="flat">
                  <a:solidFill>
                    <a:srgbClr val="BE2F7E"/>
                  </a:solidFill>
                  <a:prstDash val="solid"/>
                  <a:miter lim="400000"/>
                </a:ln>
                <a:solidFill>
                  <a:srgbClr val="BE2F7E"/>
                </a:solidFill>
              </a:rPr>
              <a:t>wire</a:t>
            </a:r>
            <a:r>
              <a:t>(getAllCases, { subject: </a:t>
            </a:r>
            <a:r>
              <a:rPr>
                <a:ln w="0" cap="flat">
                  <a:solidFill>
                    <a:srgbClr val="A31515"/>
                  </a:solidFill>
                  <a:prstDash val="solid"/>
                  <a:miter lim="400000"/>
                </a:ln>
                <a:solidFill>
                  <a:srgbClr val="A31515"/>
                </a:solidFill>
              </a:rPr>
              <a:t>'$subject'</a:t>
            </a:r>
            <a:r>
              <a:t> })</a:t>
            </a:r>
          </a:p>
          <a:p>
            <a:pPr marL="0" indent="0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   cases;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