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CDDBF0"/>
          </a:solidFill>
        </a:fill>
      </a:tcStyle>
    </a:wholeTbl>
    <a:band2H>
      <a:tcTxStyle b="def" i="def"/>
      <a:tcStyle>
        <a:tcBdr/>
        <a:fill>
          <a:solidFill>
            <a:srgbClr val="E8EEF8"/>
          </a:solidFill>
        </a:fill>
      </a:tcStyle>
    </a:band2H>
    <a:firstCol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381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381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EFE0CC"/>
          </a:solidFill>
        </a:fill>
      </a:tcStyle>
    </a:wholeTbl>
    <a:band2H>
      <a:tcTxStyle b="def" i="def"/>
      <a:tcStyle>
        <a:tcBdr/>
        <a:fill>
          <a:solidFill>
            <a:srgbClr val="F7F0E7"/>
          </a:solidFill>
        </a:fill>
      </a:tcStyle>
    </a:band2H>
    <a:firstCol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381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381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CFCEE2"/>
          </a:solidFill>
        </a:fill>
      </a:tcStyle>
    </a:wholeTbl>
    <a:band2H>
      <a:tcTxStyle b="def" i="def"/>
      <a:tcStyle>
        <a:tcBdr/>
        <a:fill>
          <a:solidFill>
            <a:srgbClr val="E8E8F1"/>
          </a:solidFill>
        </a:fill>
      </a:tcStyle>
    </a:band2H>
    <a:firstCol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381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381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858585"/>
          </a:solidFill>
        </a:fill>
      </a:tcStyle>
    </a:band2H>
    <a:firstCol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lastRow>
    <a:fir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381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381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85858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solidFill>
            <a:srgbClr val="858585">
              <a:alpha val="20000"/>
            </a:srgbClr>
          </a:solidFill>
        </a:fill>
      </a:tcStyle>
    </a:firstCol>
    <a:la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50800" cap="flat">
              <a:solidFill>
                <a:srgbClr val="858585"/>
              </a:solidFill>
              <a:prstDash val="solid"/>
              <a:round/>
            </a:ln>
          </a:top>
          <a:bottom>
            <a:ln w="127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858585"/>
        </a:fontRef>
        <a:srgbClr val="858585"/>
      </a:tcTxStyle>
      <a:tcStyle>
        <a:tcBdr>
          <a:left>
            <a:ln w="12700" cap="flat">
              <a:solidFill>
                <a:srgbClr val="858585"/>
              </a:solidFill>
              <a:prstDash val="solid"/>
              <a:round/>
            </a:ln>
          </a:left>
          <a:right>
            <a:ln w="12700" cap="flat">
              <a:solidFill>
                <a:srgbClr val="858585"/>
              </a:solidFill>
              <a:prstDash val="solid"/>
              <a:round/>
            </a:ln>
          </a:right>
          <a:top>
            <a:ln w="12700" cap="flat">
              <a:solidFill>
                <a:srgbClr val="858585"/>
              </a:solidFill>
              <a:prstDash val="solid"/>
              <a:round/>
            </a:ln>
          </a:top>
          <a:bottom>
            <a:ln w="25400" cap="flat">
              <a:solidFill>
                <a:srgbClr val="858585"/>
              </a:solidFill>
              <a:prstDash val="solid"/>
              <a:round/>
            </a:ln>
          </a:bottom>
          <a:insideH>
            <a:ln w="12700" cap="flat">
              <a:solidFill>
                <a:srgbClr val="858585"/>
              </a:solidFill>
              <a:prstDash val="solid"/>
              <a:round/>
            </a:ln>
          </a:insideH>
          <a:insideV>
            <a:ln w="12700" cap="flat">
              <a:solidFill>
                <a:srgbClr val="85858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6983" y="13106399"/>
            <a:ext cx="461773" cy="4318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  <a:lvl2pPr marL="1666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2pPr>
            <a:lvl3pPr marL="2555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3pPr>
            <a:lvl4pPr marL="3444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4pPr>
            <a:lvl5pPr marL="4333875" indent="-777875" algn="ctr">
              <a:spcBef>
                <a:spcPts val="0"/>
              </a:spcBef>
              <a:buBlip>
                <a:blip r:embed="rId2"/>
              </a:buBlip>
              <a:defRPr sz="5600">
                <a:solidFill>
                  <a:srgbClr val="45A7D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/>
          <a:lstStyle/>
          <a:p>
            <a:pPr marL="693419" indent="-693419" defTabSz="643889">
              <a:spcBef>
                <a:spcPts val="4600"/>
              </a:spcBef>
              <a:buBlip>
                <a:blip r:embed="rId2"/>
              </a:buBlip>
              <a:defRPr sz="4992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90500"/>
            <a:ext cx="24384000" cy="140939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13"/>
          </p:nvPr>
        </p:nvSpPr>
        <p:spPr>
          <a:xfrm>
            <a:off x="10530071" y="554566"/>
            <a:ext cx="20258480" cy="11709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13"/>
          </p:nvPr>
        </p:nvSpPr>
        <p:spPr>
          <a:xfrm>
            <a:off x="9919689" y="3141989"/>
            <a:ext cx="16395702" cy="94767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8" indent="-673098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1168729" y="-2006600"/>
            <a:ext cx="14294120" cy="14294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13285117" y="6292593"/>
            <a:ext cx="13249313" cy="7658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3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Marker Felt"/>
          <a:ea typeface="Marker Felt"/>
          <a:cs typeface="Marker Felt"/>
          <a:sym typeface="Marker Fel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ghtning Web Components"/>
          <p:cNvSpPr txBox="1"/>
          <p:nvPr>
            <p:ph type="ctrTitle"/>
          </p:nvPr>
        </p:nvSpPr>
        <p:spPr>
          <a:xfrm>
            <a:off x="2381250" y="519566"/>
            <a:ext cx="19621502" cy="3924305"/>
          </a:xfrm>
          <a:prstGeom prst="rect">
            <a:avLst/>
          </a:prstGeom>
        </p:spPr>
        <p:txBody>
          <a:bodyPr/>
          <a:lstStyle>
            <a:lvl1pPr defTabSz="767715">
              <a:defRPr sz="122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HTML 5 Web Standards</a:t>
            </a:r>
          </a:p>
        </p:txBody>
      </p:sp>
      <p:pic>
        <p:nvPicPr>
          <p:cNvPr id="120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0328" y="5529729"/>
            <a:ext cx="10104328" cy="5683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1593" y="6568171"/>
            <a:ext cx="5105402" cy="3606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we will learn"/>
          <p:cNvSpPr txBox="1"/>
          <p:nvPr>
            <p:ph type="title"/>
          </p:nvPr>
        </p:nvSpPr>
        <p:spPr>
          <a:xfrm>
            <a:off x="-22263" y="355600"/>
            <a:ext cx="22031364" cy="3429000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4" name="What is Lightning Web Components &amp; Why LWC?…"/>
          <p:cNvSpPr txBox="1"/>
          <p:nvPr>
            <p:ph type="body" sz="half" idx="1"/>
          </p:nvPr>
        </p:nvSpPr>
        <p:spPr>
          <a:xfrm>
            <a:off x="424826" y="1441779"/>
            <a:ext cx="12162874" cy="955231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Problem before Web Standard</a:t>
            </a:r>
          </a:p>
          <a:p>
            <a:pPr>
              <a:buBlip>
                <a:blip r:embed="rId2"/>
              </a:buBlip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HTML 5 Web Components</a:t>
            </a:r>
          </a:p>
          <a:p>
            <a:pPr>
              <a:buBlip>
                <a:blip r:embed="rId2"/>
              </a:buBlip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Key Takeaways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36243" y="5054598"/>
            <a:ext cx="5105402" cy="360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at we will learn"/>
          <p:cNvSpPr txBox="1"/>
          <p:nvPr>
            <p:ph type="title"/>
          </p:nvPr>
        </p:nvSpPr>
        <p:spPr>
          <a:xfrm>
            <a:off x="258549" y="425802"/>
            <a:ext cx="22031368" cy="3429003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The Problems</a:t>
            </a:r>
          </a:p>
        </p:txBody>
      </p:sp>
      <p:sp>
        <p:nvSpPr>
          <p:cNvPr id="128" name="What is Lightning Web Components &amp; Why LWC?…"/>
          <p:cNvSpPr txBox="1"/>
          <p:nvPr>
            <p:ph type="body" idx="1"/>
          </p:nvPr>
        </p:nvSpPr>
        <p:spPr>
          <a:xfrm>
            <a:off x="635437" y="2404700"/>
            <a:ext cx="15772137" cy="10812503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112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368300" indent="-228600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lack of native reusable components</a:t>
            </a:r>
          </a:p>
          <a:p>
            <a:pPr marL="368300" indent="-228600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t>lack of style isolation</a:t>
            </a:r>
          </a:p>
          <a:p>
            <a:pPr marL="368300" indent="-228600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lack of native templating in HTML</a:t>
            </a:r>
          </a:p>
          <a:p>
            <a:pPr marL="368300" indent="-228600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lack of a way of packaging css, javascript and html together (as a component)</a:t>
            </a:r>
          </a:p>
          <a:p>
            <a:pPr marL="368300" indent="-228600">
              <a:spcBef>
                <a:spcPts val="0"/>
              </a:spcBef>
              <a:buSzPct val="80000"/>
              <a:buBlip>
                <a:blip r:embed="rId2"/>
              </a:buBlip>
              <a:defRPr sz="56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lack of custom elements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57464" y="5054600"/>
            <a:ext cx="5105402" cy="360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we will learn"/>
          <p:cNvSpPr txBox="1"/>
          <p:nvPr>
            <p:ph type="title"/>
          </p:nvPr>
        </p:nvSpPr>
        <p:spPr>
          <a:xfrm>
            <a:off x="94741" y="4581"/>
            <a:ext cx="22031368" cy="3429003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Web Components</a:t>
            </a:r>
          </a:p>
        </p:txBody>
      </p:sp>
      <p:sp>
        <p:nvSpPr>
          <p:cNvPr id="132" name="What is Lightning Web Components &amp; Why LWC?…"/>
          <p:cNvSpPr txBox="1"/>
          <p:nvPr>
            <p:ph type="body" idx="1"/>
          </p:nvPr>
        </p:nvSpPr>
        <p:spPr>
          <a:xfrm>
            <a:off x="448227" y="3335992"/>
            <a:ext cx="15772137" cy="10115223"/>
          </a:xfrm>
          <a:prstGeom prst="rect">
            <a:avLst/>
          </a:prstGeom>
        </p:spPr>
        <p:txBody>
          <a:bodyPr/>
          <a:lstStyle/>
          <a:p>
            <a:pPr marL="0" indent="139700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They are built using 4 new technologies:</a:t>
            </a:r>
          </a:p>
          <a:p>
            <a:pPr marL="0" indent="139700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lvl="1" marL="825500" indent="-228600">
              <a:spcBef>
                <a:spcPts val="0"/>
              </a:spcBef>
              <a:buSzPct val="80000"/>
              <a:buBlip>
                <a:blip r:embed="rId2"/>
              </a:buBlip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Templates</a:t>
            </a:r>
          </a:p>
          <a:p>
            <a:pPr lvl="1" marL="825500" indent="-228600">
              <a:spcBef>
                <a:spcPts val="0"/>
              </a:spcBef>
              <a:buSzPct val="80000"/>
              <a:buBlip>
                <a:blip r:embed="rId2"/>
              </a:buBlip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Custom Elements</a:t>
            </a:r>
          </a:p>
          <a:p>
            <a:pPr lvl="1" marL="825500" indent="-228600">
              <a:spcBef>
                <a:spcPts val="0"/>
              </a:spcBef>
              <a:buSzPct val="80000"/>
              <a:buBlip>
                <a:blip r:embed="rId2"/>
              </a:buBlip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Shadow DOM</a:t>
            </a:r>
          </a:p>
          <a:p>
            <a:pPr lvl="1" marL="825500" indent="-228600">
              <a:spcBef>
                <a:spcPts val="0"/>
              </a:spcBef>
              <a:buSzPct val="80000"/>
              <a:buBlip>
                <a:blip r:embed="rId2"/>
              </a:buBlip>
              <a:defRPr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HTML 5 Imports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57464" y="5054600"/>
            <a:ext cx="5105402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hat we will learn"/>
          <p:cNvSpPr txBox="1"/>
          <p:nvPr>
            <p:ph type="title"/>
          </p:nvPr>
        </p:nvSpPr>
        <p:spPr>
          <a:xfrm>
            <a:off x="94741" y="4581"/>
            <a:ext cx="22031368" cy="2761796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Web Components</a:t>
            </a:r>
          </a:p>
        </p:txBody>
      </p:sp>
      <p:sp>
        <p:nvSpPr>
          <p:cNvPr id="136" name="What is Lightning Web Components &amp; Why LWC?…"/>
          <p:cNvSpPr txBox="1"/>
          <p:nvPr>
            <p:ph type="body" idx="1"/>
          </p:nvPr>
        </p:nvSpPr>
        <p:spPr>
          <a:xfrm>
            <a:off x="495031" y="2750962"/>
            <a:ext cx="18041316" cy="1044494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112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Templates</a:t>
            </a: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Up until now, we have used unorthodox and unsafe ways to implement client side templates in HTML, like the common </a:t>
            </a:r>
            <a:r>
              <a:rPr b="1"/>
              <a:t>&lt;script type="text/html"&gt;, &lt;script type="text/mytype"&gt;</a:t>
            </a:r>
            <a:r>
              <a:t> or hidden elements.</a:t>
            </a: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HTML templates are:</a:t>
            </a:r>
          </a:p>
          <a:p>
            <a:pPr marL="1028699" indent="-888999" algn="just">
              <a:spcBef>
                <a:spcPts val="0"/>
              </a:spcBef>
              <a:buClr>
                <a:srgbClr val="000000">
                  <a:alpha val="80000"/>
                </a:srgbClr>
              </a:buClr>
              <a:buSzPct val="100000"/>
              <a:buFont typeface="Helvetica Light"/>
              <a:buChar char="•"/>
              <a:defRPr b="1"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inert</a:t>
            </a:r>
            <a:r>
              <a:rPr b="0"/>
              <a:t>, the markup within a template tag is not rendered nor is evaluated by the browser,</a:t>
            </a:r>
          </a:p>
          <a:p>
            <a:pPr marL="1028699" indent="-888999" algn="just">
              <a:spcBef>
                <a:spcPts val="0"/>
              </a:spcBef>
              <a:buClr>
                <a:srgbClr val="000000">
                  <a:alpha val="80000"/>
                </a:srgbClr>
              </a:buClr>
              <a:buSzPct val="100000"/>
              <a:buFont typeface="Helvetica Light"/>
              <a:buChar char="•"/>
              <a:defRPr b="1"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hidden for selectors</a:t>
            </a:r>
            <a:r>
              <a:rPr b="0"/>
              <a:t>, the markup within a template is not part of the DOM and thus is hidden from selectors. The only way to access the contents within a template are the template APIs,</a:t>
            </a:r>
          </a:p>
          <a:p>
            <a:pPr marL="1028699" indent="-888999" algn="just">
              <a:spcBef>
                <a:spcPts val="0"/>
              </a:spcBef>
              <a:buClr>
                <a:srgbClr val="000000">
                  <a:alpha val="80000"/>
                </a:srgbClr>
              </a:buClr>
              <a:buSzPct val="100000"/>
              <a:buFont typeface="Helvetica Light"/>
              <a:buChar char="•"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they can be placed anywhere within a page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2959" y="5054600"/>
            <a:ext cx="5105402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we will learn"/>
          <p:cNvSpPr txBox="1"/>
          <p:nvPr>
            <p:ph type="title"/>
          </p:nvPr>
        </p:nvSpPr>
        <p:spPr>
          <a:xfrm>
            <a:off x="94741" y="4581"/>
            <a:ext cx="22031368" cy="2761796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Web Components</a:t>
            </a:r>
          </a:p>
        </p:txBody>
      </p:sp>
      <p:sp>
        <p:nvSpPr>
          <p:cNvPr id="140" name="What is Lightning Web Components &amp; Why LWC?…"/>
          <p:cNvSpPr txBox="1"/>
          <p:nvPr>
            <p:ph type="body" idx="1"/>
          </p:nvPr>
        </p:nvSpPr>
        <p:spPr>
          <a:xfrm>
            <a:off x="495031" y="2750962"/>
            <a:ext cx="18041316" cy="1044494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112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Custom Elements</a:t>
            </a: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45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By providing the ability to create custom elements, the custom element standard allows you to define markup with the appropriate semantics for your application.</a:t>
            </a:r>
          </a:p>
          <a:p>
            <a:pPr marL="0" indent="0">
              <a:spcBef>
                <a:spcPts val="0"/>
              </a:spcBef>
              <a:buSzTx/>
              <a:buNone/>
              <a:defRPr sz="45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45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Advantages:</a:t>
            </a:r>
          </a:p>
          <a:p>
            <a:pPr marL="0" indent="0">
              <a:spcBef>
                <a:spcPts val="0"/>
              </a:spcBef>
              <a:buSzTx/>
              <a:buNone/>
              <a:defRPr sz="45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1028699" indent="-888999">
              <a:spcBef>
                <a:spcPts val="0"/>
              </a:spcBef>
              <a:buClr>
                <a:srgbClr val="000000">
                  <a:alpha val="80000"/>
                </a:srgbClr>
              </a:buClr>
              <a:buSzPct val="100000"/>
              <a:buFont typeface="Helvetica Light"/>
              <a:buChar char="•"/>
              <a:defRPr sz="45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Increases the readability of your application ( and thus speed of development and maintainability)</a:t>
            </a:r>
          </a:p>
          <a:p>
            <a:pPr marL="1028699" indent="-888999">
              <a:spcBef>
                <a:spcPts val="0"/>
              </a:spcBef>
              <a:buClr>
                <a:srgbClr val="000000">
                  <a:alpha val="80000"/>
                </a:srgbClr>
              </a:buClr>
              <a:buSzPct val="100000"/>
              <a:buFont typeface="Helvetica Light"/>
              <a:buChar char="•"/>
              <a:defRPr sz="45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Improves SEO</a:t>
            </a:r>
          </a:p>
          <a:p>
            <a:pPr marL="1028699" indent="-888999">
              <a:spcBef>
                <a:spcPts val="0"/>
              </a:spcBef>
              <a:buClr>
                <a:srgbClr val="000000">
                  <a:alpha val="80000"/>
                </a:srgbClr>
              </a:buClr>
              <a:buSzPct val="100000"/>
              <a:buFont typeface="Helvetica Light"/>
              <a:buChar char="•"/>
              <a:defRPr sz="45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Improves accessibility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2959" y="5054600"/>
            <a:ext cx="5105402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at we will learn"/>
          <p:cNvSpPr txBox="1"/>
          <p:nvPr>
            <p:ph type="title"/>
          </p:nvPr>
        </p:nvSpPr>
        <p:spPr>
          <a:xfrm>
            <a:off x="94741" y="4581"/>
            <a:ext cx="22031368" cy="2761796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Web Components</a:t>
            </a:r>
          </a:p>
        </p:txBody>
      </p:sp>
      <p:sp>
        <p:nvSpPr>
          <p:cNvPr id="144" name="What is Lightning Web Components &amp; Why LWC?…"/>
          <p:cNvSpPr txBox="1"/>
          <p:nvPr>
            <p:ph type="body" idx="1"/>
          </p:nvPr>
        </p:nvSpPr>
        <p:spPr>
          <a:xfrm>
            <a:off x="471629" y="1417097"/>
            <a:ext cx="18041316" cy="1044494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112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Shadow DOM</a:t>
            </a: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6000">
                <a:solidFill>
                  <a:srgbClr val="45A7DE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My name is DOM, Shadow DOM</a:t>
            </a: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  <a:p>
            <a:pPr marL="0" indent="0" algn="just">
              <a:spcBef>
                <a:spcPts val="0"/>
              </a:spcBef>
              <a:buSzTx/>
              <a:buNone/>
              <a:defRPr sz="40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Shadow DOM refers to the ability of the browser to include a subtree of DOM elements into the rendering of a document, but not into the main document DOM tree.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9761" y="4399367"/>
            <a:ext cx="5105402" cy="360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we will learn"/>
          <p:cNvSpPr txBox="1"/>
          <p:nvPr>
            <p:ph type="title"/>
          </p:nvPr>
        </p:nvSpPr>
        <p:spPr>
          <a:xfrm>
            <a:off x="94741" y="4581"/>
            <a:ext cx="22031368" cy="2761796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Web Components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9761" y="4399367"/>
            <a:ext cx="5105402" cy="3606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56" y="2719383"/>
            <a:ext cx="17836115" cy="9427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ey Takeawa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Key Takeaways</a:t>
            </a:r>
          </a:p>
        </p:txBody>
      </p:sp>
      <p:sp>
        <p:nvSpPr>
          <p:cNvPr id="152" name="The Problem before HTML 5 Web Compon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4528" indent="-684528" defTabSz="635634">
              <a:spcBef>
                <a:spcPts val="4500"/>
              </a:spcBef>
              <a:buBlip>
                <a:blip r:embed="rId2"/>
              </a:buBlip>
              <a:defRPr sz="4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The Problem before HTML 5 Web Components</a:t>
            </a:r>
          </a:p>
          <a:p>
            <a:pPr marL="684528" indent="-684528" defTabSz="635634">
              <a:spcBef>
                <a:spcPts val="4500"/>
              </a:spcBef>
              <a:buBlip>
                <a:blip r:embed="rId2"/>
              </a:buBlip>
              <a:defRPr sz="4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HTML 5 Web Components Fundamentals</a:t>
            </a:r>
          </a:p>
          <a:p>
            <a:pPr marL="684528" indent="-684528" defTabSz="635634">
              <a:spcBef>
                <a:spcPts val="4500"/>
              </a:spcBef>
              <a:buBlip>
                <a:blip r:embed="rId2"/>
              </a:buBlip>
              <a:defRPr sz="4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Template</a:t>
            </a:r>
          </a:p>
          <a:p>
            <a:pPr marL="684528" indent="-684528" defTabSz="635634">
              <a:spcBef>
                <a:spcPts val="4500"/>
              </a:spcBef>
              <a:buBlip>
                <a:blip r:embed="rId2"/>
              </a:buBlip>
              <a:defRPr sz="4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Custom Element</a:t>
            </a:r>
          </a:p>
          <a:p>
            <a:pPr marL="684528" indent="-684528" defTabSz="635634">
              <a:spcBef>
                <a:spcPts val="4500"/>
              </a:spcBef>
              <a:buBlip>
                <a:blip r:embed="rId2"/>
              </a:buBlip>
              <a:defRPr sz="4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Shadow DOM</a:t>
            </a:r>
          </a:p>
          <a:p>
            <a:pPr marL="684528" indent="-684528" defTabSz="635634">
              <a:spcBef>
                <a:spcPts val="4500"/>
              </a:spcBef>
              <a:buBlip>
                <a:blip r:embed="rId2"/>
              </a:buBlip>
              <a:defRPr sz="4900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Import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5858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5858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