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BF0"/>
          </a:solidFill>
        </a:fill>
      </a:tcStyle>
    </a:wholeTbl>
    <a:band2H>
      <a:tcTxStyle b="def" i="def"/>
      <a:tcStyle>
        <a:tcBdr/>
        <a:fill>
          <a:solidFill>
            <a:srgbClr val="E8EE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E0CC"/>
          </a:solidFill>
        </a:fill>
      </a:tcStyle>
    </a:wholeTbl>
    <a:band2H>
      <a:tcTxStyle b="def" i="def"/>
      <a:tcStyle>
        <a:tcBdr/>
        <a:fill>
          <a:solidFill>
            <a:srgbClr val="F7F0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EE2"/>
          </a:solidFill>
        </a:fill>
      </a:tcStyle>
    </a:wholeTbl>
    <a:band2H>
      <a:tcTxStyle b="def" i="def"/>
      <a:tcStyle>
        <a:tcBdr/>
        <a:fill>
          <a:solidFill>
            <a:srgbClr val="E8E8F1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2387600" y="2692400"/>
            <a:ext cx="19621500" cy="3924300"/>
          </a:xfrm>
          <a:prstGeom prst="rect">
            <a:avLst/>
          </a:prstGeom>
        </p:spPr>
        <p:txBody>
          <a:bodyPr anchor="b"/>
          <a:lstStyle>
            <a:lvl1pPr>
              <a:defRPr sz="13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2387600" y="7048500"/>
            <a:ext cx="19621500" cy="1790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11956983" y="13106399"/>
            <a:ext cx="461773" cy="431801"/>
          </a:xfrm>
          <a:prstGeom prst="rect">
            <a:avLst/>
          </a:prstGeom>
        </p:spPr>
        <p:txBody>
          <a:bodyPr anchor="b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2387600" y="6045200"/>
            <a:ext cx="19621500" cy="8763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1666875" indent="-777875">
              <a:spcBef>
                <a:spcPts val="0"/>
              </a:spcBef>
              <a:buBlip>
                <a:blip r:embed="rId2"/>
              </a:buBlip>
              <a:defRPr sz="56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2555875" indent="-777875">
              <a:spcBef>
                <a:spcPts val="0"/>
              </a:spcBef>
              <a:buBlip>
                <a:blip r:embed="rId2"/>
              </a:buBlip>
              <a:defRPr sz="56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3444875" indent="-777875">
              <a:spcBef>
                <a:spcPts val="0"/>
              </a:spcBef>
              <a:buBlip>
                <a:blip r:embed="rId2"/>
              </a:buBlip>
              <a:defRPr sz="56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4333875" indent="-777875">
              <a:spcBef>
                <a:spcPts val="0"/>
              </a:spcBef>
              <a:buBlip>
                <a:blip r:embed="rId2"/>
              </a:buBlip>
              <a:defRPr sz="56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787400"/>
          </a:xfrm>
          <a:prstGeom prst="rect">
            <a:avLst/>
          </a:prstGeom>
        </p:spPr>
        <p:txBody>
          <a:bodyPr anchor="t"/>
          <a:lstStyle/>
          <a:p>
            <a:pPr marL="693419" indent="-693419" defTabSz="643889">
              <a:spcBef>
                <a:spcPts val="4600"/>
              </a:spcBef>
              <a:buBlip>
                <a:blip r:embed="rId2"/>
              </a:buBlip>
              <a:defRPr sz="4992"/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-190500"/>
            <a:ext cx="24384000" cy="1409395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4667250" y="-231128"/>
            <a:ext cx="17402076" cy="10058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387600" y="8623300"/>
            <a:ext cx="19621500" cy="2400300"/>
          </a:xfrm>
          <a:prstGeom prst="rect">
            <a:avLst/>
          </a:prstGeom>
        </p:spPr>
        <p:txBody>
          <a:bodyPr anchor="b"/>
          <a:lstStyle>
            <a:lvl1pPr>
              <a:defRPr sz="132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387600" y="11150600"/>
            <a:ext cx="19621500" cy="1790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387600" y="4000500"/>
            <a:ext cx="19621500" cy="5715000"/>
          </a:xfrm>
          <a:prstGeom prst="rect">
            <a:avLst/>
          </a:prstGeom>
        </p:spPr>
        <p:txBody>
          <a:bodyPr/>
          <a:lstStyle>
            <a:lvl1pPr>
              <a:defRPr sz="132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utterfly-and-leaf_3000x1734.jpeg"/>
          <p:cNvSpPr/>
          <p:nvPr>
            <p:ph type="pic" idx="13"/>
          </p:nvPr>
        </p:nvSpPr>
        <p:spPr>
          <a:xfrm>
            <a:off x="10530071" y="554566"/>
            <a:ext cx="20258480" cy="11709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711200" y="1981200"/>
            <a:ext cx="140462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half" idx="1"/>
          </p:nvPr>
        </p:nvSpPr>
        <p:spPr>
          <a:xfrm>
            <a:off x="711200" y="6731000"/>
            <a:ext cx="14046200" cy="52324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2387600" y="355600"/>
            <a:ext cx="19621500" cy="3429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2387600" y="355600"/>
            <a:ext cx="19621500" cy="3429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2387600" y="3898900"/>
            <a:ext cx="196215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utterfly-and-leaf_3000x1734.jpeg"/>
          <p:cNvSpPr/>
          <p:nvPr>
            <p:ph type="pic" idx="13"/>
          </p:nvPr>
        </p:nvSpPr>
        <p:spPr>
          <a:xfrm>
            <a:off x="9919689" y="3141989"/>
            <a:ext cx="16395702" cy="947672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2387600" y="355600"/>
            <a:ext cx="19621500" cy="3429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2387600" y="3898900"/>
            <a:ext cx="10223500" cy="8039100"/>
          </a:xfrm>
          <a:prstGeom prst="rect">
            <a:avLst/>
          </a:prstGeom>
        </p:spPr>
        <p:txBody>
          <a:bodyPr/>
          <a:lstStyle>
            <a:lvl1pPr marL="673098" indent="-673098">
              <a:spcBef>
                <a:spcPts val="5300"/>
              </a:spcBef>
              <a:buSzPct val="50000"/>
              <a:buBlip>
                <a:blip r:embed="rId2"/>
              </a:buBlip>
              <a:defRPr sz="5000"/>
            </a:lvl1pPr>
            <a:lvl2pPr marL="1346200" indent="-673100">
              <a:spcBef>
                <a:spcPts val="5300"/>
              </a:spcBef>
              <a:buSzPct val="50000"/>
              <a:buBlip>
                <a:blip r:embed="rId2"/>
              </a:buBlip>
              <a:defRPr sz="5000"/>
            </a:lvl2pPr>
            <a:lvl3pPr marL="2019300" indent="-673100">
              <a:spcBef>
                <a:spcPts val="5300"/>
              </a:spcBef>
              <a:buSzPct val="50000"/>
              <a:buBlip>
                <a:blip r:embed="rId2"/>
              </a:buBlip>
              <a:defRPr sz="5000"/>
            </a:lvl3pPr>
            <a:lvl4pPr marL="2692400" indent="-673100">
              <a:spcBef>
                <a:spcPts val="5300"/>
              </a:spcBef>
              <a:buSzPct val="50000"/>
              <a:buBlip>
                <a:blip r:embed="rId2"/>
              </a:buBlip>
              <a:defRPr sz="5000"/>
            </a:lvl4pPr>
            <a:lvl5pPr marL="3365500" indent="-673100">
              <a:spcBef>
                <a:spcPts val="5300"/>
              </a:spcBef>
              <a:buSzPct val="50000"/>
              <a:buBlip>
                <a:blip r:embed="rId2"/>
              </a:buBlip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11168729" y="-2006600"/>
            <a:ext cx="14294120" cy="1429407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half" idx="14"/>
          </p:nvPr>
        </p:nvSpPr>
        <p:spPr>
          <a:xfrm>
            <a:off x="13285117" y="6292593"/>
            <a:ext cx="13249315" cy="7658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558800" y="-2946400"/>
            <a:ext cx="15062200" cy="19837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2387600" y="1790700"/>
            <a:ext cx="196215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930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6983" y="13106400"/>
            <a:ext cx="461773" cy="4318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868686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9pPr>
    </p:titleStyle>
    <p:bodyStyle>
      <a:lvl1pPr marL="889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1pPr>
      <a:lvl2pPr marL="1778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2pPr>
      <a:lvl3pPr marL="2667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3pPr>
      <a:lvl4pPr marL="3556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4pPr>
      <a:lvl5pPr marL="4445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5pPr>
      <a:lvl6pPr marL="5334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6pPr>
      <a:lvl7pPr marL="6223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7pPr>
      <a:lvl8pPr marL="7112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8pPr>
      <a:lvl9pPr marL="8001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ightning Web Components"/>
          <p:cNvSpPr txBox="1"/>
          <p:nvPr>
            <p:ph type="ctrTitle"/>
          </p:nvPr>
        </p:nvSpPr>
        <p:spPr>
          <a:xfrm>
            <a:off x="2381249" y="940788"/>
            <a:ext cx="19621502" cy="3924302"/>
          </a:xfrm>
          <a:prstGeom prst="rect">
            <a:avLst/>
          </a:prstGeom>
        </p:spPr>
        <p:txBody>
          <a:bodyPr/>
          <a:lstStyle>
            <a:lvl1pPr defTabSz="713974">
              <a:defRPr sz="11300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Pass Data From Child to parent Component</a:t>
            </a:r>
          </a:p>
        </p:txBody>
      </p:sp>
      <p:pic>
        <p:nvPicPr>
          <p:cNvPr id="120" name="Udemy Landing Image.png" descr="Udemy Landing 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83732" y="5130536"/>
            <a:ext cx="13016536" cy="7321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Events with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Events with Data</a:t>
            </a:r>
          </a:p>
        </p:txBody>
      </p:sp>
      <p:sp>
        <p:nvSpPr>
          <p:cNvPr id="123" name="Rounded Rectangle"/>
          <p:cNvSpPr/>
          <p:nvPr/>
        </p:nvSpPr>
        <p:spPr>
          <a:xfrm>
            <a:off x="3530404" y="8822502"/>
            <a:ext cx="3397312" cy="3179023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4" name="Rounded Rectangle"/>
          <p:cNvSpPr/>
          <p:nvPr/>
        </p:nvSpPr>
        <p:spPr>
          <a:xfrm>
            <a:off x="16294026" y="8822502"/>
            <a:ext cx="3397312" cy="3179023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5" name="Child Comp"/>
          <p:cNvSpPr txBox="1"/>
          <p:nvPr/>
        </p:nvSpPr>
        <p:spPr>
          <a:xfrm>
            <a:off x="2839931" y="12135471"/>
            <a:ext cx="4778259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Child Comp</a:t>
            </a:r>
          </a:p>
        </p:txBody>
      </p:sp>
      <p:sp>
        <p:nvSpPr>
          <p:cNvPr id="126" name="Parent Comp"/>
          <p:cNvSpPr txBox="1"/>
          <p:nvPr/>
        </p:nvSpPr>
        <p:spPr>
          <a:xfrm>
            <a:off x="15603552" y="12135471"/>
            <a:ext cx="477826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Parent Comp</a:t>
            </a:r>
          </a:p>
        </p:txBody>
      </p:sp>
      <p:sp>
        <p:nvSpPr>
          <p:cNvPr id="127" name="Line"/>
          <p:cNvSpPr/>
          <p:nvPr/>
        </p:nvSpPr>
        <p:spPr>
          <a:xfrm flipV="1">
            <a:off x="5220117" y="5026077"/>
            <a:ext cx="5060942" cy="365354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8" name="Line"/>
          <p:cNvSpPr/>
          <p:nvPr/>
        </p:nvSpPr>
        <p:spPr>
          <a:xfrm>
            <a:off x="14167068" y="5270413"/>
            <a:ext cx="3726051" cy="341971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9" name="I made some…"/>
          <p:cNvSpPr txBox="1"/>
          <p:nvPr/>
        </p:nvSpPr>
        <p:spPr>
          <a:xfrm>
            <a:off x="1925399" y="5956300"/>
            <a:ext cx="4620419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 made some </a:t>
            </a:r>
          </a:p>
          <a:p>
            <a:pPr/>
            <a:r>
              <a:t>changed</a:t>
            </a:r>
          </a:p>
        </p:txBody>
      </p:sp>
      <p:sp>
        <p:nvSpPr>
          <p:cNvPr id="130" name="Thanks for…"/>
          <p:cNvSpPr txBox="1"/>
          <p:nvPr/>
        </p:nvSpPr>
        <p:spPr>
          <a:xfrm>
            <a:off x="17164524" y="4970051"/>
            <a:ext cx="4817666" cy="265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Thanks for </a:t>
            </a:r>
          </a:p>
          <a:p>
            <a:pPr/>
            <a:r>
              <a:t>Notification, </a:t>
            </a:r>
          </a:p>
          <a:p>
            <a:pPr/>
            <a:r>
              <a:t>I will take care </a:t>
            </a:r>
          </a:p>
        </p:txBody>
      </p:sp>
      <p:sp>
        <p:nvSpPr>
          <p:cNvPr id="131" name="Rounded Rectangle"/>
          <p:cNvSpPr/>
          <p:nvPr/>
        </p:nvSpPr>
        <p:spPr>
          <a:xfrm>
            <a:off x="10816019" y="4185637"/>
            <a:ext cx="2990260" cy="2510719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2" name="Event…"/>
          <p:cNvSpPr txBox="1"/>
          <p:nvPr/>
        </p:nvSpPr>
        <p:spPr>
          <a:xfrm>
            <a:off x="10554307" y="4281883"/>
            <a:ext cx="3513684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Event </a:t>
            </a:r>
          </a:p>
          <a:p>
            <a:pPr/>
            <a:r>
              <a:t>Dispatcher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A lifecycle hook is a callback method triggered at a specific phase of a component instance’s lifecycle.…"/>
          <p:cNvSpPr txBox="1"/>
          <p:nvPr>
            <p:ph type="body" idx="1"/>
          </p:nvPr>
        </p:nvSpPr>
        <p:spPr>
          <a:xfrm>
            <a:off x="1583185" y="2475090"/>
            <a:ext cx="22056683" cy="947561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// Creates the event with the contact ID data.</a:t>
            </a:r>
            <a:endParaRPr>
              <a:ln w="0" cap="flat">
                <a:solidFill>
                  <a:srgbClr val="000814"/>
                </a:solidFill>
                <a:prstDash val="solid"/>
                <a:miter lim="400000"/>
              </a:ln>
              <a:solidFill>
                <a:srgbClr val="000814"/>
              </a:solidFill>
            </a:endParaRPr>
          </a:p>
          <a:p>
            <a: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       </a:t>
            </a:r>
            <a:r>
              <a:rPr>
                <a:ln w="0" cap="flat">
                  <a:solidFill>
                    <a:srgbClr val="00674D"/>
                  </a:solidFill>
                  <a:prstDash val="solid"/>
                  <a:miter lim="400000"/>
                </a:ln>
                <a:solidFill>
                  <a:srgbClr val="00674D"/>
                </a:solidFill>
              </a:rPr>
              <a:t>const</a:t>
            </a:r>
            <a:r>
              <a:t> selectedEvent = </a:t>
            </a:r>
            <a:r>
              <a:rPr>
                <a:ln w="0" cap="flat">
                  <a:solidFill>
                    <a:srgbClr val="00674D"/>
                  </a:solidFill>
                  <a:prstDash val="solid"/>
                  <a:miter lim="400000"/>
                </a:ln>
                <a:solidFill>
                  <a:srgbClr val="00674D"/>
                </a:solidFill>
              </a:rPr>
              <a:t>new</a:t>
            </a:r>
            <a:r>
              <a:t> </a:t>
            </a:r>
            <a:r>
              <a:rPr>
                <a:ln w="0" cap="flat">
                  <a:solidFill>
                    <a:srgbClr val="207DB6"/>
                  </a:solidFill>
                  <a:prstDash val="solid"/>
                  <a:miter lim="400000"/>
                </a:ln>
                <a:solidFill>
                  <a:srgbClr val="207DB6"/>
                </a:solidFill>
              </a:rPr>
              <a:t>CustomEvent</a:t>
            </a:r>
            <a:r>
              <a:t>(</a:t>
            </a:r>
            <a:r>
              <a:rPr>
                <a:ln w="0" cap="flat">
                  <a:solidFill>
                    <a:srgbClr val="A31515"/>
                  </a:solidFill>
                  <a:prstDash val="solid"/>
                  <a:miter lim="400000"/>
                </a:ln>
                <a:solidFill>
                  <a:srgbClr val="A31515"/>
                </a:solidFill>
              </a:rPr>
              <a:t>'selected'</a:t>
            </a:r>
            <a:r>
              <a:t>, { detail: </a:t>
            </a:r>
            <a:r>
              <a:rPr>
                <a:ln w="0" cap="flat">
                  <a:solidFill>
                    <a:srgbClr val="00674D"/>
                  </a:solidFill>
                  <a:prstDash val="solid"/>
                  <a:miter lim="400000"/>
                </a:ln>
                <a:solidFill>
                  <a:srgbClr val="00674D"/>
                </a:solidFill>
              </a:rPr>
              <a:t>‘Detail Here’</a:t>
            </a:r>
            <a:r>
              <a:t>});</a:t>
            </a:r>
          </a:p>
          <a:p>
            <a: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rPr>
                <a:ln w="0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</a:rPr>
              <a:t>        </a:t>
            </a:r>
            <a:r>
              <a:t>// Dispatches the event.</a:t>
            </a:r>
            <a:endParaRPr>
              <a:ln w="0" cap="flat">
                <a:solidFill>
                  <a:srgbClr val="000814"/>
                </a:solidFill>
                <a:prstDash val="solid"/>
                <a:miter lim="400000"/>
              </a:ln>
              <a:solidFill>
                <a:srgbClr val="000814"/>
              </a:solidFill>
            </a:endParaRPr>
          </a:p>
          <a:p>
            <a: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       </a:t>
            </a:r>
            <a:r>
              <a:rPr>
                <a:ln w="0" cap="flat">
                  <a:solidFill>
                    <a:srgbClr val="00674D"/>
                  </a:solidFill>
                  <a:prstDash val="solid"/>
                  <a:miter lim="400000"/>
                </a:ln>
                <a:solidFill>
                  <a:srgbClr val="00674D"/>
                </a:solidFill>
              </a:rPr>
              <a:t>this</a:t>
            </a:r>
            <a:r>
              <a:t>.</a:t>
            </a:r>
            <a:r>
              <a:rPr>
                <a:ln w="0" cap="flat">
                  <a:solidFill>
                    <a:srgbClr val="BE2F7E"/>
                  </a:solidFill>
                  <a:prstDash val="solid"/>
                  <a:miter lim="400000"/>
                </a:ln>
                <a:solidFill>
                  <a:srgbClr val="BE2F7E"/>
                </a:solidFill>
              </a:rPr>
              <a:t>dispatchEvent</a:t>
            </a:r>
            <a:r>
              <a:t>(selectedEvent);</a:t>
            </a:r>
          </a:p>
        </p:txBody>
      </p:sp>
      <p:sp>
        <p:nvSpPr>
          <p:cNvPr id="135" name="Lifecycle Hooks"/>
          <p:cNvSpPr txBox="1"/>
          <p:nvPr>
            <p:ph type="title" idx="4294967295"/>
          </p:nvPr>
        </p:nvSpPr>
        <p:spPr>
          <a:xfrm>
            <a:off x="2438400" y="613694"/>
            <a:ext cx="19507202" cy="3074513"/>
          </a:xfrm>
          <a:prstGeom prst="rect">
            <a:avLst/>
          </a:prstGeom>
        </p:spPr>
        <p:txBody>
          <a:bodyPr/>
          <a:lstStyle>
            <a:lvl1pPr defTabSz="569594">
              <a:defRPr sz="7700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Events With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