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notesMasterIdLst>
    <p:notesMasterId r:id="rId21"/>
  </p:notesMasterIdLst>
  <p:sldIdLst>
    <p:sldId id="256" r:id="rId2"/>
    <p:sldId id="257" r:id="rId3"/>
    <p:sldId id="258" r:id="rId4"/>
    <p:sldId id="259" r:id="rId5"/>
    <p:sldId id="260" r:id="rId6"/>
    <p:sldId id="262" r:id="rId7"/>
    <p:sldId id="276" r:id="rId8"/>
    <p:sldId id="278" r:id="rId9"/>
    <p:sldId id="279" r:id="rId10"/>
    <p:sldId id="280" r:id="rId11"/>
    <p:sldId id="263" r:id="rId12"/>
    <p:sldId id="274" r:id="rId13"/>
    <p:sldId id="281" r:id="rId14"/>
    <p:sldId id="282" r:id="rId15"/>
    <p:sldId id="269" r:id="rId16"/>
    <p:sldId id="270" r:id="rId17"/>
    <p:sldId id="271" r:id="rId18"/>
    <p:sldId id="272" r:id="rId19"/>
    <p:sldId id="267"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2865" autoAdjust="0"/>
  </p:normalViewPr>
  <p:slideViewPr>
    <p:cSldViewPr snapToGrid="0">
      <p:cViewPr varScale="1">
        <p:scale>
          <a:sx n="68" d="100"/>
          <a:sy n="68" d="100"/>
        </p:scale>
        <p:origin x="65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D05EB9E-2A42-4170-B1FD-D9143B4F71ED}" type="doc">
      <dgm:prSet loTypeId="urn:microsoft.com/office/officeart/2005/8/layout/cycle6" loCatId="cycle" qsTypeId="urn:microsoft.com/office/officeart/2005/8/quickstyle/simple5" qsCatId="simple" csTypeId="urn:microsoft.com/office/officeart/2005/8/colors/colorful5" csCatId="colorful" phldr="1"/>
      <dgm:spPr/>
      <dgm:t>
        <a:bodyPr/>
        <a:lstStyle/>
        <a:p>
          <a:endParaRPr lang="zh-CN" altLang="en-US"/>
        </a:p>
      </dgm:t>
    </dgm:pt>
    <dgm:pt modelId="{512ABEA8-FF1D-4939-933A-CC93EA178FAB}">
      <dgm:prSet phldrT="[文本]"/>
      <dgm:spPr/>
      <dgm:t>
        <a:bodyPr/>
        <a:lstStyle/>
        <a:p>
          <a:r>
            <a:rPr lang="en-US" b="1" dirty="0"/>
            <a:t>Section A: Background data</a:t>
          </a:r>
          <a:endParaRPr lang="zh-CN" altLang="en-US" dirty="0"/>
        </a:p>
      </dgm:t>
    </dgm:pt>
    <dgm:pt modelId="{01EA6859-10D8-46E3-BB06-84E9F9874117}" type="parTrans" cxnId="{8CA834D8-4195-4682-825C-01E638026B26}">
      <dgm:prSet/>
      <dgm:spPr/>
      <dgm:t>
        <a:bodyPr/>
        <a:lstStyle/>
        <a:p>
          <a:endParaRPr lang="zh-CN" altLang="en-US"/>
        </a:p>
      </dgm:t>
    </dgm:pt>
    <dgm:pt modelId="{A8EADC49-3EAC-4A27-B871-CF953443D15F}" type="sibTrans" cxnId="{8CA834D8-4195-4682-825C-01E638026B26}">
      <dgm:prSet/>
      <dgm:spPr/>
      <dgm:t>
        <a:bodyPr/>
        <a:lstStyle/>
        <a:p>
          <a:endParaRPr lang="zh-CN" altLang="en-US"/>
        </a:p>
      </dgm:t>
    </dgm:pt>
    <dgm:pt modelId="{0BC73490-7F95-4833-A6F1-D4C3C139EBF6}">
      <dgm:prSet phldrT="[文本]"/>
      <dgm:spPr/>
      <dgm:t>
        <a:bodyPr/>
        <a:lstStyle/>
        <a:p>
          <a:r>
            <a:rPr lang="en-US" b="1" dirty="0"/>
            <a:t>Section B: </a:t>
          </a:r>
        </a:p>
        <a:p>
          <a:r>
            <a:rPr lang="en-US" b="1" dirty="0"/>
            <a:t>Forms of occupational hazards</a:t>
          </a:r>
          <a:endParaRPr lang="zh-CN" altLang="en-US" dirty="0"/>
        </a:p>
      </dgm:t>
    </dgm:pt>
    <dgm:pt modelId="{E91D8FFF-F500-40C3-A1E7-403B94C12ECA}" type="parTrans" cxnId="{07F4DB76-BC8E-470B-A963-D097FBFB5AA8}">
      <dgm:prSet/>
      <dgm:spPr/>
      <dgm:t>
        <a:bodyPr/>
        <a:lstStyle/>
        <a:p>
          <a:endParaRPr lang="zh-CN" altLang="en-US"/>
        </a:p>
      </dgm:t>
    </dgm:pt>
    <dgm:pt modelId="{7582C075-D69E-4082-ABC9-53C140A2ECF4}" type="sibTrans" cxnId="{07F4DB76-BC8E-470B-A963-D097FBFB5AA8}">
      <dgm:prSet/>
      <dgm:spPr/>
      <dgm:t>
        <a:bodyPr/>
        <a:lstStyle/>
        <a:p>
          <a:endParaRPr lang="zh-CN" altLang="en-US"/>
        </a:p>
      </dgm:t>
    </dgm:pt>
    <dgm:pt modelId="{D4750414-2A89-4CA7-8A9C-E7600ACD38F0}">
      <dgm:prSet phldrT="[文本]"/>
      <dgm:spPr/>
      <dgm:t>
        <a:bodyPr/>
        <a:lstStyle/>
        <a:p>
          <a:r>
            <a:rPr lang="en-US" b="1" dirty="0"/>
            <a:t>Section C: </a:t>
          </a:r>
        </a:p>
        <a:p>
          <a:r>
            <a:rPr lang="en-US" b="1" dirty="0"/>
            <a:t> Health effects of hazards </a:t>
          </a:r>
          <a:endParaRPr lang="zh-CN" altLang="en-US" dirty="0"/>
        </a:p>
      </dgm:t>
    </dgm:pt>
    <dgm:pt modelId="{34D7AE05-81AF-41DF-A3E5-BA627151ECF0}" type="parTrans" cxnId="{524078A7-C3C7-493C-9B97-5615E68C9C8D}">
      <dgm:prSet/>
      <dgm:spPr/>
      <dgm:t>
        <a:bodyPr/>
        <a:lstStyle/>
        <a:p>
          <a:endParaRPr lang="zh-CN" altLang="en-US"/>
        </a:p>
      </dgm:t>
    </dgm:pt>
    <dgm:pt modelId="{154E6145-FF2F-4CA4-8FE5-7753B9514A7D}" type="sibTrans" cxnId="{524078A7-C3C7-493C-9B97-5615E68C9C8D}">
      <dgm:prSet/>
      <dgm:spPr/>
      <dgm:t>
        <a:bodyPr/>
        <a:lstStyle/>
        <a:p>
          <a:endParaRPr lang="zh-CN" altLang="en-US"/>
        </a:p>
      </dgm:t>
    </dgm:pt>
    <dgm:pt modelId="{40C39C81-EA6E-46A0-AB1A-AEC2D3ADB10D}">
      <dgm:prSet phldrT="[文本]"/>
      <dgm:spPr/>
      <dgm:t>
        <a:bodyPr/>
        <a:lstStyle/>
        <a:p>
          <a:r>
            <a:rPr lang="en-US" b="1" dirty="0"/>
            <a:t>Section D: </a:t>
          </a:r>
        </a:p>
        <a:p>
          <a:r>
            <a:rPr lang="en-US" b="1" dirty="0"/>
            <a:t>Sources of info. on </a:t>
          </a:r>
          <a:r>
            <a:rPr lang="en-US" b="1" dirty="0" err="1"/>
            <a:t>health&amp;safety</a:t>
          </a:r>
          <a:r>
            <a:rPr lang="en-US" b="1" dirty="0"/>
            <a:t> practices. </a:t>
          </a:r>
          <a:endParaRPr lang="zh-CN" altLang="en-US" dirty="0"/>
        </a:p>
      </dgm:t>
    </dgm:pt>
    <dgm:pt modelId="{AA5A83D6-5263-4639-B305-73D23F8CC6B1}" type="parTrans" cxnId="{0235B2B9-F17A-482B-A087-A58A4100AA65}">
      <dgm:prSet/>
      <dgm:spPr/>
      <dgm:t>
        <a:bodyPr/>
        <a:lstStyle/>
        <a:p>
          <a:endParaRPr lang="zh-CN" altLang="en-US"/>
        </a:p>
      </dgm:t>
    </dgm:pt>
    <dgm:pt modelId="{E07709DA-0B53-446B-A1A5-4B61EE060CF3}" type="sibTrans" cxnId="{0235B2B9-F17A-482B-A087-A58A4100AA65}">
      <dgm:prSet/>
      <dgm:spPr/>
      <dgm:t>
        <a:bodyPr/>
        <a:lstStyle/>
        <a:p>
          <a:endParaRPr lang="zh-CN" altLang="en-US"/>
        </a:p>
      </dgm:t>
    </dgm:pt>
    <dgm:pt modelId="{21430C74-B7D3-4E8E-89DC-98DE3ABBDE09}">
      <dgm:prSet phldrT="[文本]"/>
      <dgm:spPr/>
      <dgm:t>
        <a:bodyPr/>
        <a:lstStyle/>
        <a:p>
          <a:r>
            <a:rPr lang="en-US" b="1" dirty="0"/>
            <a:t>Section E: </a:t>
          </a:r>
        </a:p>
        <a:p>
          <a:r>
            <a:rPr lang="en-US" b="1" dirty="0" err="1"/>
            <a:t>Health&amp;safety</a:t>
          </a:r>
          <a:r>
            <a:rPr lang="en-US" b="1" dirty="0"/>
            <a:t> practices</a:t>
          </a:r>
          <a:endParaRPr lang="zh-CN" altLang="en-US" dirty="0"/>
        </a:p>
      </dgm:t>
    </dgm:pt>
    <dgm:pt modelId="{81C2C2C2-AFEF-4FC5-8D8C-0DFCCD62512C}" type="parTrans" cxnId="{156DB861-2CB5-4874-A9F3-C7BED4AF52FA}">
      <dgm:prSet/>
      <dgm:spPr/>
      <dgm:t>
        <a:bodyPr/>
        <a:lstStyle/>
        <a:p>
          <a:endParaRPr lang="zh-CN" altLang="en-US"/>
        </a:p>
      </dgm:t>
    </dgm:pt>
    <dgm:pt modelId="{8F5853EC-428D-46A8-A9C1-0B03AEAF55A8}" type="sibTrans" cxnId="{156DB861-2CB5-4874-A9F3-C7BED4AF52FA}">
      <dgm:prSet/>
      <dgm:spPr/>
      <dgm:t>
        <a:bodyPr/>
        <a:lstStyle/>
        <a:p>
          <a:endParaRPr lang="zh-CN" altLang="en-US"/>
        </a:p>
      </dgm:t>
    </dgm:pt>
    <dgm:pt modelId="{2EE86521-1344-4476-AF2B-383088705F09}" type="pres">
      <dgm:prSet presAssocID="{AD05EB9E-2A42-4170-B1FD-D9143B4F71ED}" presName="cycle" presStyleCnt="0">
        <dgm:presLayoutVars>
          <dgm:dir/>
          <dgm:resizeHandles val="exact"/>
        </dgm:presLayoutVars>
      </dgm:prSet>
      <dgm:spPr/>
      <dgm:t>
        <a:bodyPr/>
        <a:lstStyle/>
        <a:p>
          <a:endParaRPr lang="en-US"/>
        </a:p>
      </dgm:t>
    </dgm:pt>
    <dgm:pt modelId="{9C9AD27D-AB01-4511-AD03-D71D0503C910}" type="pres">
      <dgm:prSet presAssocID="{512ABEA8-FF1D-4939-933A-CC93EA178FAB}" presName="node" presStyleLbl="node1" presStyleIdx="0" presStyleCnt="5">
        <dgm:presLayoutVars>
          <dgm:bulletEnabled val="1"/>
        </dgm:presLayoutVars>
      </dgm:prSet>
      <dgm:spPr/>
      <dgm:t>
        <a:bodyPr/>
        <a:lstStyle/>
        <a:p>
          <a:endParaRPr lang="en-US"/>
        </a:p>
      </dgm:t>
    </dgm:pt>
    <dgm:pt modelId="{E90F9D8E-90DB-4F71-88C6-D84ACD3E0264}" type="pres">
      <dgm:prSet presAssocID="{512ABEA8-FF1D-4939-933A-CC93EA178FAB}" presName="spNode" presStyleCnt="0"/>
      <dgm:spPr/>
    </dgm:pt>
    <dgm:pt modelId="{DD6E3ADA-D3B2-4AF3-8EAF-79E7CC02DCEB}" type="pres">
      <dgm:prSet presAssocID="{A8EADC49-3EAC-4A27-B871-CF953443D15F}" presName="sibTrans" presStyleLbl="sibTrans1D1" presStyleIdx="0" presStyleCnt="5"/>
      <dgm:spPr/>
      <dgm:t>
        <a:bodyPr/>
        <a:lstStyle/>
        <a:p>
          <a:endParaRPr lang="en-US"/>
        </a:p>
      </dgm:t>
    </dgm:pt>
    <dgm:pt modelId="{06C517AE-F60C-4719-A628-B38DE70FF4F6}" type="pres">
      <dgm:prSet presAssocID="{0BC73490-7F95-4833-A6F1-D4C3C139EBF6}" presName="node" presStyleLbl="node1" presStyleIdx="1" presStyleCnt="5">
        <dgm:presLayoutVars>
          <dgm:bulletEnabled val="1"/>
        </dgm:presLayoutVars>
      </dgm:prSet>
      <dgm:spPr/>
      <dgm:t>
        <a:bodyPr/>
        <a:lstStyle/>
        <a:p>
          <a:endParaRPr lang="en-US"/>
        </a:p>
      </dgm:t>
    </dgm:pt>
    <dgm:pt modelId="{B32064B5-B6DE-4BC1-8FDE-73EB2E650053}" type="pres">
      <dgm:prSet presAssocID="{0BC73490-7F95-4833-A6F1-D4C3C139EBF6}" presName="spNode" presStyleCnt="0"/>
      <dgm:spPr/>
    </dgm:pt>
    <dgm:pt modelId="{7C0BAD0B-134B-47EA-9360-6FAE467C4899}" type="pres">
      <dgm:prSet presAssocID="{7582C075-D69E-4082-ABC9-53C140A2ECF4}" presName="sibTrans" presStyleLbl="sibTrans1D1" presStyleIdx="1" presStyleCnt="5"/>
      <dgm:spPr/>
      <dgm:t>
        <a:bodyPr/>
        <a:lstStyle/>
        <a:p>
          <a:endParaRPr lang="en-US"/>
        </a:p>
      </dgm:t>
    </dgm:pt>
    <dgm:pt modelId="{7EBB7FE5-4FBE-4831-A387-C879863B2FD4}" type="pres">
      <dgm:prSet presAssocID="{D4750414-2A89-4CA7-8A9C-E7600ACD38F0}" presName="node" presStyleLbl="node1" presStyleIdx="2" presStyleCnt="5">
        <dgm:presLayoutVars>
          <dgm:bulletEnabled val="1"/>
        </dgm:presLayoutVars>
      </dgm:prSet>
      <dgm:spPr/>
      <dgm:t>
        <a:bodyPr/>
        <a:lstStyle/>
        <a:p>
          <a:endParaRPr lang="en-US"/>
        </a:p>
      </dgm:t>
    </dgm:pt>
    <dgm:pt modelId="{F4B15F50-A471-4B30-B23A-76A4EA8BA63A}" type="pres">
      <dgm:prSet presAssocID="{D4750414-2A89-4CA7-8A9C-E7600ACD38F0}" presName="spNode" presStyleCnt="0"/>
      <dgm:spPr/>
    </dgm:pt>
    <dgm:pt modelId="{BAA70755-2956-4C97-9AA0-381E8E8EB04C}" type="pres">
      <dgm:prSet presAssocID="{154E6145-FF2F-4CA4-8FE5-7753B9514A7D}" presName="sibTrans" presStyleLbl="sibTrans1D1" presStyleIdx="2" presStyleCnt="5"/>
      <dgm:spPr/>
      <dgm:t>
        <a:bodyPr/>
        <a:lstStyle/>
        <a:p>
          <a:endParaRPr lang="en-US"/>
        </a:p>
      </dgm:t>
    </dgm:pt>
    <dgm:pt modelId="{13ABF6E7-B8E2-4BBB-9564-AA3FB1F6EB44}" type="pres">
      <dgm:prSet presAssocID="{40C39C81-EA6E-46A0-AB1A-AEC2D3ADB10D}" presName="node" presStyleLbl="node1" presStyleIdx="3" presStyleCnt="5">
        <dgm:presLayoutVars>
          <dgm:bulletEnabled val="1"/>
        </dgm:presLayoutVars>
      </dgm:prSet>
      <dgm:spPr/>
      <dgm:t>
        <a:bodyPr/>
        <a:lstStyle/>
        <a:p>
          <a:endParaRPr lang="en-US"/>
        </a:p>
      </dgm:t>
    </dgm:pt>
    <dgm:pt modelId="{27636D03-4192-402C-A35D-AEB0EBFAAA48}" type="pres">
      <dgm:prSet presAssocID="{40C39C81-EA6E-46A0-AB1A-AEC2D3ADB10D}" presName="spNode" presStyleCnt="0"/>
      <dgm:spPr/>
    </dgm:pt>
    <dgm:pt modelId="{806AAD1F-29DA-41C3-A880-006147FF5EE3}" type="pres">
      <dgm:prSet presAssocID="{E07709DA-0B53-446B-A1A5-4B61EE060CF3}" presName="sibTrans" presStyleLbl="sibTrans1D1" presStyleIdx="3" presStyleCnt="5"/>
      <dgm:spPr/>
      <dgm:t>
        <a:bodyPr/>
        <a:lstStyle/>
        <a:p>
          <a:endParaRPr lang="en-US"/>
        </a:p>
      </dgm:t>
    </dgm:pt>
    <dgm:pt modelId="{11BE1870-5539-4EE2-A0BA-95FF284A2986}" type="pres">
      <dgm:prSet presAssocID="{21430C74-B7D3-4E8E-89DC-98DE3ABBDE09}" presName="node" presStyleLbl="node1" presStyleIdx="4" presStyleCnt="5">
        <dgm:presLayoutVars>
          <dgm:bulletEnabled val="1"/>
        </dgm:presLayoutVars>
      </dgm:prSet>
      <dgm:spPr/>
      <dgm:t>
        <a:bodyPr/>
        <a:lstStyle/>
        <a:p>
          <a:endParaRPr lang="en-US"/>
        </a:p>
      </dgm:t>
    </dgm:pt>
    <dgm:pt modelId="{E3E64B74-570B-45E8-8924-6F848B56DD7D}" type="pres">
      <dgm:prSet presAssocID="{21430C74-B7D3-4E8E-89DC-98DE3ABBDE09}" presName="spNode" presStyleCnt="0"/>
      <dgm:spPr/>
    </dgm:pt>
    <dgm:pt modelId="{FC1E803B-3663-40AB-96C0-19AA7CD1D219}" type="pres">
      <dgm:prSet presAssocID="{8F5853EC-428D-46A8-A9C1-0B03AEAF55A8}" presName="sibTrans" presStyleLbl="sibTrans1D1" presStyleIdx="4" presStyleCnt="5"/>
      <dgm:spPr/>
      <dgm:t>
        <a:bodyPr/>
        <a:lstStyle/>
        <a:p>
          <a:endParaRPr lang="en-US"/>
        </a:p>
      </dgm:t>
    </dgm:pt>
  </dgm:ptLst>
  <dgm:cxnLst>
    <dgm:cxn modelId="{524078A7-C3C7-493C-9B97-5615E68C9C8D}" srcId="{AD05EB9E-2A42-4170-B1FD-D9143B4F71ED}" destId="{D4750414-2A89-4CA7-8A9C-E7600ACD38F0}" srcOrd="2" destOrd="0" parTransId="{34D7AE05-81AF-41DF-A3E5-BA627151ECF0}" sibTransId="{154E6145-FF2F-4CA4-8FE5-7753B9514A7D}"/>
    <dgm:cxn modelId="{BD6B42BC-03AD-43F9-845D-BBC4512BE7D8}" type="presOf" srcId="{E07709DA-0B53-446B-A1A5-4B61EE060CF3}" destId="{806AAD1F-29DA-41C3-A880-006147FF5EE3}" srcOrd="0" destOrd="0" presId="urn:microsoft.com/office/officeart/2005/8/layout/cycle6"/>
    <dgm:cxn modelId="{3D2ACC83-D56B-4EA6-9FAE-08F1E6EAD85D}" type="presOf" srcId="{7582C075-D69E-4082-ABC9-53C140A2ECF4}" destId="{7C0BAD0B-134B-47EA-9360-6FAE467C4899}" srcOrd="0" destOrd="0" presId="urn:microsoft.com/office/officeart/2005/8/layout/cycle6"/>
    <dgm:cxn modelId="{8CA834D8-4195-4682-825C-01E638026B26}" srcId="{AD05EB9E-2A42-4170-B1FD-D9143B4F71ED}" destId="{512ABEA8-FF1D-4939-933A-CC93EA178FAB}" srcOrd="0" destOrd="0" parTransId="{01EA6859-10D8-46E3-BB06-84E9F9874117}" sibTransId="{A8EADC49-3EAC-4A27-B871-CF953443D15F}"/>
    <dgm:cxn modelId="{CA52B143-5DC8-463A-A043-28A77F5C940F}" type="presOf" srcId="{8F5853EC-428D-46A8-A9C1-0B03AEAF55A8}" destId="{FC1E803B-3663-40AB-96C0-19AA7CD1D219}" srcOrd="0" destOrd="0" presId="urn:microsoft.com/office/officeart/2005/8/layout/cycle6"/>
    <dgm:cxn modelId="{2E8724AE-14BF-40B6-B809-72CB8C6F194B}" type="presOf" srcId="{A8EADC49-3EAC-4A27-B871-CF953443D15F}" destId="{DD6E3ADA-D3B2-4AF3-8EAF-79E7CC02DCEB}" srcOrd="0" destOrd="0" presId="urn:microsoft.com/office/officeart/2005/8/layout/cycle6"/>
    <dgm:cxn modelId="{0235B2B9-F17A-482B-A087-A58A4100AA65}" srcId="{AD05EB9E-2A42-4170-B1FD-D9143B4F71ED}" destId="{40C39C81-EA6E-46A0-AB1A-AEC2D3ADB10D}" srcOrd="3" destOrd="0" parTransId="{AA5A83D6-5263-4639-B305-73D23F8CC6B1}" sibTransId="{E07709DA-0B53-446B-A1A5-4B61EE060CF3}"/>
    <dgm:cxn modelId="{69E4A8F7-6CBA-4AFB-8923-D4AF2211FE35}" type="presOf" srcId="{D4750414-2A89-4CA7-8A9C-E7600ACD38F0}" destId="{7EBB7FE5-4FBE-4831-A387-C879863B2FD4}" srcOrd="0" destOrd="0" presId="urn:microsoft.com/office/officeart/2005/8/layout/cycle6"/>
    <dgm:cxn modelId="{40A2B653-CB88-41B3-8FD0-29D16296447A}" type="presOf" srcId="{512ABEA8-FF1D-4939-933A-CC93EA178FAB}" destId="{9C9AD27D-AB01-4511-AD03-D71D0503C910}" srcOrd="0" destOrd="0" presId="urn:microsoft.com/office/officeart/2005/8/layout/cycle6"/>
    <dgm:cxn modelId="{29B38148-FFD3-41E0-856D-574D9EAC4A4A}" type="presOf" srcId="{40C39C81-EA6E-46A0-AB1A-AEC2D3ADB10D}" destId="{13ABF6E7-B8E2-4BBB-9564-AA3FB1F6EB44}" srcOrd="0" destOrd="0" presId="urn:microsoft.com/office/officeart/2005/8/layout/cycle6"/>
    <dgm:cxn modelId="{FE4883BC-1D0E-4761-8F2C-7E2C3170B612}" type="presOf" srcId="{AD05EB9E-2A42-4170-B1FD-D9143B4F71ED}" destId="{2EE86521-1344-4476-AF2B-383088705F09}" srcOrd="0" destOrd="0" presId="urn:microsoft.com/office/officeart/2005/8/layout/cycle6"/>
    <dgm:cxn modelId="{6CEE71AA-A672-4D6A-8642-16F9DC709B63}" type="presOf" srcId="{154E6145-FF2F-4CA4-8FE5-7753B9514A7D}" destId="{BAA70755-2956-4C97-9AA0-381E8E8EB04C}" srcOrd="0" destOrd="0" presId="urn:microsoft.com/office/officeart/2005/8/layout/cycle6"/>
    <dgm:cxn modelId="{AA305702-F06A-4CA9-9B0F-5B731EDF0FDE}" type="presOf" srcId="{0BC73490-7F95-4833-A6F1-D4C3C139EBF6}" destId="{06C517AE-F60C-4719-A628-B38DE70FF4F6}" srcOrd="0" destOrd="0" presId="urn:microsoft.com/office/officeart/2005/8/layout/cycle6"/>
    <dgm:cxn modelId="{D9E75142-6AD9-429A-AF43-3F7E652E66C4}" type="presOf" srcId="{21430C74-B7D3-4E8E-89DC-98DE3ABBDE09}" destId="{11BE1870-5539-4EE2-A0BA-95FF284A2986}" srcOrd="0" destOrd="0" presId="urn:microsoft.com/office/officeart/2005/8/layout/cycle6"/>
    <dgm:cxn modelId="{156DB861-2CB5-4874-A9F3-C7BED4AF52FA}" srcId="{AD05EB9E-2A42-4170-B1FD-D9143B4F71ED}" destId="{21430C74-B7D3-4E8E-89DC-98DE3ABBDE09}" srcOrd="4" destOrd="0" parTransId="{81C2C2C2-AFEF-4FC5-8D8C-0DFCCD62512C}" sibTransId="{8F5853EC-428D-46A8-A9C1-0B03AEAF55A8}"/>
    <dgm:cxn modelId="{07F4DB76-BC8E-470B-A963-D097FBFB5AA8}" srcId="{AD05EB9E-2A42-4170-B1FD-D9143B4F71ED}" destId="{0BC73490-7F95-4833-A6F1-D4C3C139EBF6}" srcOrd="1" destOrd="0" parTransId="{E91D8FFF-F500-40C3-A1E7-403B94C12ECA}" sibTransId="{7582C075-D69E-4082-ABC9-53C140A2ECF4}"/>
    <dgm:cxn modelId="{57313DD8-EEF8-4934-A4EC-556739159944}" type="presParOf" srcId="{2EE86521-1344-4476-AF2B-383088705F09}" destId="{9C9AD27D-AB01-4511-AD03-D71D0503C910}" srcOrd="0" destOrd="0" presId="urn:microsoft.com/office/officeart/2005/8/layout/cycle6"/>
    <dgm:cxn modelId="{45D785CD-88EC-4D57-A412-478F6B39ECAF}" type="presParOf" srcId="{2EE86521-1344-4476-AF2B-383088705F09}" destId="{E90F9D8E-90DB-4F71-88C6-D84ACD3E0264}" srcOrd="1" destOrd="0" presId="urn:microsoft.com/office/officeart/2005/8/layout/cycle6"/>
    <dgm:cxn modelId="{FA3C7610-E31D-4575-98C7-EACE6C921F6E}" type="presParOf" srcId="{2EE86521-1344-4476-AF2B-383088705F09}" destId="{DD6E3ADA-D3B2-4AF3-8EAF-79E7CC02DCEB}" srcOrd="2" destOrd="0" presId="urn:microsoft.com/office/officeart/2005/8/layout/cycle6"/>
    <dgm:cxn modelId="{1108029E-85C6-429E-BE86-62EA0B3ABBB1}" type="presParOf" srcId="{2EE86521-1344-4476-AF2B-383088705F09}" destId="{06C517AE-F60C-4719-A628-B38DE70FF4F6}" srcOrd="3" destOrd="0" presId="urn:microsoft.com/office/officeart/2005/8/layout/cycle6"/>
    <dgm:cxn modelId="{B8DEDD69-AFAB-4F3F-A515-36E3F9253A94}" type="presParOf" srcId="{2EE86521-1344-4476-AF2B-383088705F09}" destId="{B32064B5-B6DE-4BC1-8FDE-73EB2E650053}" srcOrd="4" destOrd="0" presId="urn:microsoft.com/office/officeart/2005/8/layout/cycle6"/>
    <dgm:cxn modelId="{70387109-48B4-4881-AC6D-84FD54D5819E}" type="presParOf" srcId="{2EE86521-1344-4476-AF2B-383088705F09}" destId="{7C0BAD0B-134B-47EA-9360-6FAE467C4899}" srcOrd="5" destOrd="0" presId="urn:microsoft.com/office/officeart/2005/8/layout/cycle6"/>
    <dgm:cxn modelId="{C6BEE8A0-ABD4-4BFD-AF11-DECFE87295CF}" type="presParOf" srcId="{2EE86521-1344-4476-AF2B-383088705F09}" destId="{7EBB7FE5-4FBE-4831-A387-C879863B2FD4}" srcOrd="6" destOrd="0" presId="urn:microsoft.com/office/officeart/2005/8/layout/cycle6"/>
    <dgm:cxn modelId="{FD6856E3-CDC9-41F8-B207-1AE2B36ABD25}" type="presParOf" srcId="{2EE86521-1344-4476-AF2B-383088705F09}" destId="{F4B15F50-A471-4B30-B23A-76A4EA8BA63A}" srcOrd="7" destOrd="0" presId="urn:microsoft.com/office/officeart/2005/8/layout/cycle6"/>
    <dgm:cxn modelId="{479F4103-4046-441C-8A13-CF391FF4DE88}" type="presParOf" srcId="{2EE86521-1344-4476-AF2B-383088705F09}" destId="{BAA70755-2956-4C97-9AA0-381E8E8EB04C}" srcOrd="8" destOrd="0" presId="urn:microsoft.com/office/officeart/2005/8/layout/cycle6"/>
    <dgm:cxn modelId="{590BD128-9C0A-4A1E-85D1-857AF9398EA5}" type="presParOf" srcId="{2EE86521-1344-4476-AF2B-383088705F09}" destId="{13ABF6E7-B8E2-4BBB-9564-AA3FB1F6EB44}" srcOrd="9" destOrd="0" presId="urn:microsoft.com/office/officeart/2005/8/layout/cycle6"/>
    <dgm:cxn modelId="{271C64E5-2AE5-4E31-A8E7-B65F69A73897}" type="presParOf" srcId="{2EE86521-1344-4476-AF2B-383088705F09}" destId="{27636D03-4192-402C-A35D-AEB0EBFAAA48}" srcOrd="10" destOrd="0" presId="urn:microsoft.com/office/officeart/2005/8/layout/cycle6"/>
    <dgm:cxn modelId="{E6F6CECA-DCBF-4C72-B16B-4E9A996D95A1}" type="presParOf" srcId="{2EE86521-1344-4476-AF2B-383088705F09}" destId="{806AAD1F-29DA-41C3-A880-006147FF5EE3}" srcOrd="11" destOrd="0" presId="urn:microsoft.com/office/officeart/2005/8/layout/cycle6"/>
    <dgm:cxn modelId="{8F4E4E56-64AE-4AA6-8F9F-454594E8E21F}" type="presParOf" srcId="{2EE86521-1344-4476-AF2B-383088705F09}" destId="{11BE1870-5539-4EE2-A0BA-95FF284A2986}" srcOrd="12" destOrd="0" presId="urn:microsoft.com/office/officeart/2005/8/layout/cycle6"/>
    <dgm:cxn modelId="{BBAB7E5F-0B0A-4025-ADAD-D1677EDE3503}" type="presParOf" srcId="{2EE86521-1344-4476-AF2B-383088705F09}" destId="{E3E64B74-570B-45E8-8924-6F848B56DD7D}" srcOrd="13" destOrd="0" presId="urn:microsoft.com/office/officeart/2005/8/layout/cycle6"/>
    <dgm:cxn modelId="{A31CA22E-40D1-4197-83B4-C32D157D0FDF}" type="presParOf" srcId="{2EE86521-1344-4476-AF2B-383088705F09}" destId="{FC1E803B-3663-40AB-96C0-19AA7CD1D219}" srcOrd="14" destOrd="0" presId="urn:microsoft.com/office/officeart/2005/8/layout/cycle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param type="endSty" val="noArr"/>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38211F-0962-4546-A067-40A60DD18E68}" type="datetimeFigureOut">
              <a:rPr lang="zh-CN" altLang="en-US" smtClean="0"/>
              <a:t>2017/5/26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2F06E4C-5A28-4ADB-9A31-6AF2AE6D52F3}" type="slidenum">
              <a:rPr lang="zh-CN" altLang="en-US" smtClean="0"/>
              <a:t>‹#›</a:t>
            </a:fld>
            <a:endParaRPr lang="zh-CN" altLang="en-US"/>
          </a:p>
        </p:txBody>
      </p:sp>
    </p:spTree>
    <p:extLst>
      <p:ext uri="{BB962C8B-B14F-4D97-AF65-F5344CB8AC3E}">
        <p14:creationId xmlns:p14="http://schemas.microsoft.com/office/powerpoint/2010/main" val="24484914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Occupational hazard is described as a condition surrounding a work environment that increases the probability of death, illness or disability to a worker while hazard is defined as the inherent property of a substance or process that could cause injury or damage. </a:t>
            </a:r>
            <a:endParaRPr lang="zh-CN" altLang="en-US" dirty="0"/>
          </a:p>
        </p:txBody>
      </p:sp>
      <p:sp>
        <p:nvSpPr>
          <p:cNvPr id="4" name="灯片编号占位符 3"/>
          <p:cNvSpPr>
            <a:spLocks noGrp="1"/>
          </p:cNvSpPr>
          <p:nvPr>
            <p:ph type="sldNum" sz="quarter" idx="10"/>
          </p:nvPr>
        </p:nvSpPr>
        <p:spPr/>
        <p:txBody>
          <a:bodyPr/>
          <a:lstStyle/>
          <a:p>
            <a:fld id="{92F06E4C-5A28-4ADB-9A31-6AF2AE6D52F3}" type="slidenum">
              <a:rPr lang="zh-CN" altLang="en-US" smtClean="0"/>
              <a:t>5</a:t>
            </a:fld>
            <a:endParaRPr lang="zh-CN" altLang="en-US"/>
          </a:p>
        </p:txBody>
      </p:sp>
    </p:spTree>
    <p:extLst>
      <p:ext uri="{BB962C8B-B14F-4D97-AF65-F5344CB8AC3E}">
        <p14:creationId xmlns:p14="http://schemas.microsoft.com/office/powerpoint/2010/main" val="29377721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Aims to provide in-depth understanding of the people who participated in the study.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tx1"/>
                </a:solidFill>
                <a:effectLst/>
                <a:latin typeface="+mn-lt"/>
                <a:ea typeface="+mn-ea"/>
                <a:cs typeface="+mn-cs"/>
              </a:rPr>
              <a:t>These background characteristics of respondents were of great interest to the study in ascertaining whether these variables pose different risk levels as respondents encounter accidents, injuries and diseases on their farms which could affect their health and safety.</a:t>
            </a:r>
            <a:endParaRPr lang="zh-CN"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92F06E4C-5A28-4ADB-9A31-6AF2AE6D52F3}" type="slidenum">
              <a:rPr lang="zh-CN" altLang="en-US" smtClean="0"/>
              <a:t>11</a:t>
            </a:fld>
            <a:endParaRPr lang="zh-CN" altLang="en-US"/>
          </a:p>
        </p:txBody>
      </p:sp>
    </p:spTree>
    <p:extLst>
      <p:ext uri="{BB962C8B-B14F-4D97-AF65-F5344CB8AC3E}">
        <p14:creationId xmlns:p14="http://schemas.microsoft.com/office/powerpoint/2010/main" val="18516741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Accidents happened more in men, except “falling”</a:t>
            </a:r>
            <a:endParaRPr lang="zh-CN" altLang="zh-CN" sz="120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92F06E4C-5A28-4ADB-9A31-6AF2AE6D52F3}" type="slidenum">
              <a:rPr lang="zh-CN" altLang="en-US" smtClean="0"/>
              <a:t>12</a:t>
            </a:fld>
            <a:endParaRPr lang="zh-CN" altLang="en-US"/>
          </a:p>
        </p:txBody>
      </p:sp>
    </p:spTree>
    <p:extLst>
      <p:ext uri="{BB962C8B-B14F-4D97-AF65-F5344CB8AC3E}">
        <p14:creationId xmlns:p14="http://schemas.microsoft.com/office/powerpoint/2010/main" val="42253844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Explanation : </a:t>
            </a:r>
            <a:r>
              <a:rPr lang="en-US" altLang="zh-CN" sz="1200" kern="1200" dirty="0">
                <a:solidFill>
                  <a:schemeClr val="tx1"/>
                </a:solidFill>
                <a:effectLst/>
                <a:latin typeface="+mn-lt"/>
                <a:ea typeface="+mn-ea"/>
                <a:cs typeface="+mn-cs"/>
              </a:rPr>
              <a:t> males and females have varying levels of farm activities and therefore, males who often engage in numerous and vigorous farm operation might have suggested the frequent use of protective equipment. Also, the low level of use of protective equipment among females could be attributed to inaccessibility resulting from inadequate incomes due to male control of family resources and farm produce. </a:t>
            </a:r>
            <a:endParaRPr lang="zh-CN" altLang="en-US" dirty="0"/>
          </a:p>
        </p:txBody>
      </p:sp>
      <p:sp>
        <p:nvSpPr>
          <p:cNvPr id="4" name="灯片编号占位符 3"/>
          <p:cNvSpPr>
            <a:spLocks noGrp="1"/>
          </p:cNvSpPr>
          <p:nvPr>
            <p:ph type="sldNum" sz="quarter" idx="10"/>
          </p:nvPr>
        </p:nvSpPr>
        <p:spPr/>
        <p:txBody>
          <a:bodyPr/>
          <a:lstStyle/>
          <a:p>
            <a:fld id="{92F06E4C-5A28-4ADB-9A31-6AF2AE6D52F3}" type="slidenum">
              <a:rPr lang="zh-CN" altLang="en-US" smtClean="0"/>
              <a:t>16</a:t>
            </a:fld>
            <a:endParaRPr lang="zh-CN" altLang="en-US"/>
          </a:p>
        </p:txBody>
      </p:sp>
    </p:spTree>
    <p:extLst>
      <p:ext uri="{BB962C8B-B14F-4D97-AF65-F5344CB8AC3E}">
        <p14:creationId xmlns:p14="http://schemas.microsoft.com/office/powerpoint/2010/main" val="1807164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zh-CN" altLang="en-US"/>
              <a:t>单击此处编辑母版标题样式</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单击以编辑母版副标题样式</a:t>
            </a:r>
            <a:endParaRPr lang="en-US" dirty="0"/>
          </a:p>
        </p:txBody>
      </p:sp>
      <p:sp>
        <p:nvSpPr>
          <p:cNvPr id="4" name="Date Placeholder 3"/>
          <p:cNvSpPr>
            <a:spLocks noGrp="1"/>
          </p:cNvSpPr>
          <p:nvPr>
            <p:ph type="dt" sz="half" idx="10"/>
          </p:nvPr>
        </p:nvSpPr>
        <p:spPr/>
        <p:txBody>
          <a:bodyPr/>
          <a:lstStyle/>
          <a:p>
            <a:fld id="{D4F6EC66-3D86-49DC-BD99-6E0405BBB528}" type="datetimeFigureOut">
              <a:rPr lang="zh-CN" altLang="en-US" smtClean="0"/>
              <a:t>2017/5/26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02F809E-7E18-4147-909D-449815E7F9A0}" type="slidenum">
              <a:rPr lang="zh-CN" altLang="en-US" smtClean="0"/>
              <a:t>‹#›</a:t>
            </a:fld>
            <a:endParaRPr lang="zh-CN" altLang="en-US"/>
          </a:p>
        </p:txBody>
      </p:sp>
    </p:spTree>
    <p:extLst>
      <p:ext uri="{BB962C8B-B14F-4D97-AF65-F5344CB8AC3E}">
        <p14:creationId xmlns:p14="http://schemas.microsoft.com/office/powerpoint/2010/main" val="6383539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D4F6EC66-3D86-49DC-BD99-6E0405BBB528}" type="datetimeFigureOut">
              <a:rPr lang="zh-CN" altLang="en-US" smtClean="0"/>
              <a:t>2017/5/26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402F809E-7E18-4147-909D-449815E7F9A0}" type="slidenum">
              <a:rPr lang="zh-CN" altLang="en-US" smtClean="0"/>
              <a:t>‹#›</a:t>
            </a:fld>
            <a:endParaRPr lang="zh-CN" altLang="en-US"/>
          </a:p>
        </p:txBody>
      </p:sp>
    </p:spTree>
    <p:extLst>
      <p:ext uri="{BB962C8B-B14F-4D97-AF65-F5344CB8AC3E}">
        <p14:creationId xmlns:p14="http://schemas.microsoft.com/office/powerpoint/2010/main" val="10685757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zh-CN" altLang="en-US"/>
              <a:t>单击此处编辑母版标题样式</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4" name="Date Placeholder 3"/>
          <p:cNvSpPr>
            <a:spLocks noGrp="1"/>
          </p:cNvSpPr>
          <p:nvPr>
            <p:ph type="dt" sz="half" idx="10"/>
          </p:nvPr>
        </p:nvSpPr>
        <p:spPr/>
        <p:txBody>
          <a:bodyPr/>
          <a:lstStyle/>
          <a:p>
            <a:fld id="{D4F6EC66-3D86-49DC-BD99-6E0405BBB528}" type="datetimeFigureOut">
              <a:rPr lang="zh-CN" altLang="en-US" smtClean="0"/>
              <a:t>2017/5/26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02F809E-7E18-4147-909D-449815E7F9A0}" type="slidenum">
              <a:rPr lang="zh-CN" altLang="en-US" smtClean="0"/>
              <a:t>‹#›</a:t>
            </a:fld>
            <a:endParaRPr lang="zh-CN" altLang="en-US"/>
          </a:p>
        </p:txBody>
      </p:sp>
    </p:spTree>
    <p:extLst>
      <p:ext uri="{BB962C8B-B14F-4D97-AF65-F5344CB8AC3E}">
        <p14:creationId xmlns:p14="http://schemas.microsoft.com/office/powerpoint/2010/main" val="41791731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zh-CN" altLang="en-US"/>
              <a:t>单击此处编辑母版标题样式</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4" name="Date Placeholder 3"/>
          <p:cNvSpPr>
            <a:spLocks noGrp="1"/>
          </p:cNvSpPr>
          <p:nvPr>
            <p:ph type="dt" sz="half" idx="10"/>
          </p:nvPr>
        </p:nvSpPr>
        <p:spPr/>
        <p:txBody>
          <a:bodyPr/>
          <a:lstStyle/>
          <a:p>
            <a:fld id="{D4F6EC66-3D86-49DC-BD99-6E0405BBB528}" type="datetimeFigureOut">
              <a:rPr lang="zh-CN" altLang="en-US" smtClean="0"/>
              <a:t>2017/5/26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02F809E-7E18-4147-909D-449815E7F9A0}" type="slidenum">
              <a:rPr lang="zh-CN" altLang="en-US" smtClean="0"/>
              <a:t>‹#›</a:t>
            </a:fld>
            <a:endParaRPr lang="zh-CN" altLang="en-US"/>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9905885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D4F6EC66-3D86-49DC-BD99-6E0405BBB528}" type="datetimeFigureOut">
              <a:rPr lang="zh-CN" altLang="en-US" smtClean="0"/>
              <a:t>2017/5/26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02F809E-7E18-4147-909D-449815E7F9A0}" type="slidenum">
              <a:rPr lang="zh-CN" altLang="en-US" smtClean="0"/>
              <a:t>‹#›</a:t>
            </a:fld>
            <a:endParaRPr lang="zh-CN" altLang="en-US"/>
          </a:p>
        </p:txBody>
      </p:sp>
    </p:spTree>
    <p:extLst>
      <p:ext uri="{BB962C8B-B14F-4D97-AF65-F5344CB8AC3E}">
        <p14:creationId xmlns:p14="http://schemas.microsoft.com/office/powerpoint/2010/main" val="15022539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栏">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zh-CN" altLang="en-US"/>
              <a:t>单击此处编辑母版标题样式</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D4F6EC66-3D86-49DC-BD99-6E0405BBB528}" type="datetimeFigureOut">
              <a:rPr lang="zh-CN" altLang="en-US" smtClean="0"/>
              <a:t>2017/5/26</a:t>
            </a:fld>
            <a:endParaRPr lang="zh-CN" altLang="en-US"/>
          </a:p>
        </p:txBody>
      </p:sp>
      <p:sp>
        <p:nvSpPr>
          <p:cNvPr id="4"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02F809E-7E18-4147-909D-449815E7F9A0}" type="slidenum">
              <a:rPr lang="zh-CN" altLang="en-US" smtClean="0"/>
              <a:t>‹#›</a:t>
            </a:fld>
            <a:endParaRPr lang="zh-CN" altLang="en-US"/>
          </a:p>
        </p:txBody>
      </p:sp>
    </p:spTree>
    <p:extLst>
      <p:ext uri="{BB962C8B-B14F-4D97-AF65-F5344CB8AC3E}">
        <p14:creationId xmlns:p14="http://schemas.microsoft.com/office/powerpoint/2010/main" val="8512812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图片栏">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zh-CN" altLang="en-US"/>
              <a:t>单击此处编辑母版标题样式</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D4F6EC66-3D86-49DC-BD99-6E0405BBB528}" type="datetimeFigureOut">
              <a:rPr lang="zh-CN" altLang="en-US" smtClean="0"/>
              <a:t>2017/5/26</a:t>
            </a:fld>
            <a:endParaRPr lang="zh-CN" altLang="en-US"/>
          </a:p>
        </p:txBody>
      </p:sp>
      <p:sp>
        <p:nvSpPr>
          <p:cNvPr id="4"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02F809E-7E18-4147-909D-449815E7F9A0}" type="slidenum">
              <a:rPr lang="zh-CN" altLang="en-US" smtClean="0"/>
              <a:t>‹#›</a:t>
            </a:fld>
            <a:endParaRPr lang="zh-CN" altLang="en-US"/>
          </a:p>
        </p:txBody>
      </p:sp>
    </p:spTree>
    <p:extLst>
      <p:ext uri="{BB962C8B-B14F-4D97-AF65-F5344CB8AC3E}">
        <p14:creationId xmlns:p14="http://schemas.microsoft.com/office/powerpoint/2010/main" val="31373735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nchor="t" anchorCtr="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D4F6EC66-3D86-49DC-BD99-6E0405BBB528}" type="datetimeFigureOut">
              <a:rPr lang="zh-CN" altLang="en-US" smtClean="0"/>
              <a:t>2017/5/26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02F809E-7E18-4147-909D-449815E7F9A0}" type="slidenum">
              <a:rPr lang="zh-CN" altLang="en-US" smtClean="0"/>
              <a:t>‹#›</a:t>
            </a:fld>
            <a:endParaRPr lang="zh-CN" altLang="en-US"/>
          </a:p>
        </p:txBody>
      </p:sp>
    </p:spTree>
    <p:extLst>
      <p:ext uri="{BB962C8B-B14F-4D97-AF65-F5344CB8AC3E}">
        <p14:creationId xmlns:p14="http://schemas.microsoft.com/office/powerpoint/2010/main" val="368897809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D4F6EC66-3D86-49DC-BD99-6E0405BBB528}" type="datetimeFigureOut">
              <a:rPr lang="zh-CN" altLang="en-US" smtClean="0"/>
              <a:t>2017/5/26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02F809E-7E18-4147-909D-449815E7F9A0}" type="slidenum">
              <a:rPr lang="zh-CN" altLang="en-US" smtClean="0"/>
              <a:t>‹#›</a:t>
            </a:fld>
            <a:endParaRPr lang="zh-CN" altLang="en-US"/>
          </a:p>
        </p:txBody>
      </p:sp>
    </p:spTree>
    <p:extLst>
      <p:ext uri="{BB962C8B-B14F-4D97-AF65-F5344CB8AC3E}">
        <p14:creationId xmlns:p14="http://schemas.microsoft.com/office/powerpoint/2010/main" val="31740723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D4F6EC66-3D86-49DC-BD99-6E0405BBB528}" type="datetimeFigureOut">
              <a:rPr lang="zh-CN" altLang="en-US" smtClean="0"/>
              <a:t>2017/5/26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02F809E-7E18-4147-909D-449815E7F9A0}" type="slidenum">
              <a:rPr lang="zh-CN" altLang="en-US" smtClean="0"/>
              <a:t>‹#›</a:t>
            </a:fld>
            <a:endParaRPr lang="zh-CN" altLang="en-US"/>
          </a:p>
        </p:txBody>
      </p:sp>
    </p:spTree>
    <p:extLst>
      <p:ext uri="{BB962C8B-B14F-4D97-AF65-F5344CB8AC3E}">
        <p14:creationId xmlns:p14="http://schemas.microsoft.com/office/powerpoint/2010/main" val="10179153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D4F6EC66-3D86-49DC-BD99-6E0405BBB528}" type="datetimeFigureOut">
              <a:rPr lang="zh-CN" altLang="en-US" smtClean="0"/>
              <a:t>2017/5/26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02F809E-7E18-4147-909D-449815E7F9A0}" type="slidenum">
              <a:rPr lang="zh-CN" altLang="en-US" smtClean="0"/>
              <a:t>‹#›</a:t>
            </a:fld>
            <a:endParaRPr lang="zh-CN" altLang="en-US"/>
          </a:p>
        </p:txBody>
      </p:sp>
    </p:spTree>
    <p:extLst>
      <p:ext uri="{BB962C8B-B14F-4D97-AF65-F5344CB8AC3E}">
        <p14:creationId xmlns:p14="http://schemas.microsoft.com/office/powerpoint/2010/main" val="18153686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D4F6EC66-3D86-49DC-BD99-6E0405BBB528}" type="datetimeFigureOut">
              <a:rPr lang="zh-CN" altLang="en-US" smtClean="0"/>
              <a:t>2017/5/26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402F809E-7E18-4147-909D-449815E7F9A0}" type="slidenum">
              <a:rPr lang="zh-CN" altLang="en-US" smtClean="0"/>
              <a:t>‹#›</a:t>
            </a:fld>
            <a:endParaRPr lang="zh-CN" altLang="en-US"/>
          </a:p>
        </p:txBody>
      </p:sp>
    </p:spTree>
    <p:extLst>
      <p:ext uri="{BB962C8B-B14F-4D97-AF65-F5344CB8AC3E}">
        <p14:creationId xmlns:p14="http://schemas.microsoft.com/office/powerpoint/2010/main" val="31088158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D4F6EC66-3D86-49DC-BD99-6E0405BBB528}" type="datetimeFigureOut">
              <a:rPr lang="zh-CN" altLang="en-US" smtClean="0"/>
              <a:t>2017/5/26</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402F809E-7E18-4147-909D-449815E7F9A0}" type="slidenum">
              <a:rPr lang="zh-CN" altLang="en-US" smtClean="0"/>
              <a:t>‹#›</a:t>
            </a:fld>
            <a:endParaRPr lang="zh-CN" altLang="en-US"/>
          </a:p>
        </p:txBody>
      </p:sp>
    </p:spTree>
    <p:extLst>
      <p:ext uri="{BB962C8B-B14F-4D97-AF65-F5344CB8AC3E}">
        <p14:creationId xmlns:p14="http://schemas.microsoft.com/office/powerpoint/2010/main" val="15357717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7" name="Date Placeholder 2"/>
          <p:cNvSpPr>
            <a:spLocks noGrp="1"/>
          </p:cNvSpPr>
          <p:nvPr>
            <p:ph type="dt" sz="half" idx="10"/>
          </p:nvPr>
        </p:nvSpPr>
        <p:spPr/>
        <p:txBody>
          <a:bodyPr/>
          <a:lstStyle/>
          <a:p>
            <a:fld id="{D4F6EC66-3D86-49DC-BD99-6E0405BBB528}" type="datetimeFigureOut">
              <a:rPr lang="zh-CN" altLang="en-US" smtClean="0"/>
              <a:t>2017/5/26</a:t>
            </a:fld>
            <a:endParaRPr lang="zh-CN" altLang="en-US"/>
          </a:p>
        </p:txBody>
      </p:sp>
      <p:sp>
        <p:nvSpPr>
          <p:cNvPr id="5" name="Footer Placeholder 3"/>
          <p:cNvSpPr>
            <a:spLocks noGrp="1"/>
          </p:cNvSpPr>
          <p:nvPr>
            <p:ph type="ftr" sz="quarter" idx="11"/>
          </p:nvPr>
        </p:nvSpPr>
        <p:spPr/>
        <p:txBody>
          <a:bodyPr/>
          <a:lstStyle/>
          <a:p>
            <a:endParaRPr lang="zh-CN" altLang="en-US"/>
          </a:p>
        </p:txBody>
      </p:sp>
      <p:sp>
        <p:nvSpPr>
          <p:cNvPr id="6" name="Slide Number Placeholder 4"/>
          <p:cNvSpPr>
            <a:spLocks noGrp="1"/>
          </p:cNvSpPr>
          <p:nvPr>
            <p:ph type="sldNum" sz="quarter" idx="12"/>
          </p:nvPr>
        </p:nvSpPr>
        <p:spPr/>
        <p:txBody>
          <a:bodyPr/>
          <a:lstStyle/>
          <a:p>
            <a:fld id="{402F809E-7E18-4147-909D-449815E7F9A0}" type="slidenum">
              <a:rPr lang="zh-CN" altLang="en-US" smtClean="0"/>
              <a:t>‹#›</a:t>
            </a:fld>
            <a:endParaRPr lang="zh-CN" altLang="en-US"/>
          </a:p>
        </p:txBody>
      </p:sp>
    </p:spTree>
    <p:extLst>
      <p:ext uri="{BB962C8B-B14F-4D97-AF65-F5344CB8AC3E}">
        <p14:creationId xmlns:p14="http://schemas.microsoft.com/office/powerpoint/2010/main" val="15116243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D4F6EC66-3D86-49DC-BD99-6E0405BBB528}" type="datetimeFigureOut">
              <a:rPr lang="zh-CN" altLang="en-US" smtClean="0"/>
              <a:t>2017/5/26</a:t>
            </a:fld>
            <a:endParaRPr lang="zh-CN" altLang="en-US"/>
          </a:p>
        </p:txBody>
      </p:sp>
      <p:sp>
        <p:nvSpPr>
          <p:cNvPr id="5" name="Footer Placeholder 2"/>
          <p:cNvSpPr>
            <a:spLocks noGrp="1"/>
          </p:cNvSpPr>
          <p:nvPr>
            <p:ph type="ftr" sz="quarter" idx="11"/>
          </p:nvPr>
        </p:nvSpPr>
        <p:spPr/>
        <p:txBody>
          <a:bodyPr/>
          <a:lstStyle/>
          <a:p>
            <a:endParaRPr lang="zh-CN" altLang="en-US"/>
          </a:p>
        </p:txBody>
      </p:sp>
      <p:sp>
        <p:nvSpPr>
          <p:cNvPr id="6" name="Slide Number Placeholder 3"/>
          <p:cNvSpPr>
            <a:spLocks noGrp="1"/>
          </p:cNvSpPr>
          <p:nvPr>
            <p:ph type="sldNum" sz="quarter" idx="12"/>
          </p:nvPr>
        </p:nvSpPr>
        <p:spPr/>
        <p:txBody>
          <a:bodyPr/>
          <a:lstStyle/>
          <a:p>
            <a:fld id="{402F809E-7E18-4147-909D-449815E7F9A0}" type="slidenum">
              <a:rPr lang="zh-CN" altLang="en-US" smtClean="0"/>
              <a:t>‹#›</a:t>
            </a:fld>
            <a:endParaRPr lang="zh-CN" altLang="en-US"/>
          </a:p>
        </p:txBody>
      </p:sp>
    </p:spTree>
    <p:extLst>
      <p:ext uri="{BB962C8B-B14F-4D97-AF65-F5344CB8AC3E}">
        <p14:creationId xmlns:p14="http://schemas.microsoft.com/office/powerpoint/2010/main" val="29932961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zh-CN" altLang="en-US"/>
              <a:t>单击此处编辑母版标题样式</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7" name="Date Placeholder 4"/>
          <p:cNvSpPr>
            <a:spLocks noGrp="1"/>
          </p:cNvSpPr>
          <p:nvPr>
            <p:ph type="dt" sz="half" idx="10"/>
          </p:nvPr>
        </p:nvSpPr>
        <p:spPr/>
        <p:txBody>
          <a:bodyPr/>
          <a:lstStyle/>
          <a:p>
            <a:fld id="{D4F6EC66-3D86-49DC-BD99-6E0405BBB528}" type="datetimeFigureOut">
              <a:rPr lang="zh-CN" altLang="en-US" smtClean="0"/>
              <a:t>2017/5/26</a:t>
            </a:fld>
            <a:endParaRPr lang="zh-CN" altLang="en-US"/>
          </a:p>
        </p:txBody>
      </p:sp>
      <p:sp>
        <p:nvSpPr>
          <p:cNvPr id="5" name="Footer Placeholder 5"/>
          <p:cNvSpPr>
            <a:spLocks noGrp="1"/>
          </p:cNvSpPr>
          <p:nvPr>
            <p:ph type="ftr" sz="quarter" idx="11"/>
          </p:nvPr>
        </p:nvSpPr>
        <p:spPr/>
        <p:txBody>
          <a:bodyPr/>
          <a:lstStyle/>
          <a:p>
            <a:endParaRPr lang="zh-CN" altLang="en-US"/>
          </a:p>
        </p:txBody>
      </p:sp>
      <p:sp>
        <p:nvSpPr>
          <p:cNvPr id="6" name="Slide Number Placeholder 6"/>
          <p:cNvSpPr>
            <a:spLocks noGrp="1"/>
          </p:cNvSpPr>
          <p:nvPr>
            <p:ph type="sldNum" sz="quarter" idx="12"/>
          </p:nvPr>
        </p:nvSpPr>
        <p:spPr/>
        <p:txBody>
          <a:bodyPr/>
          <a:lstStyle/>
          <a:p>
            <a:fld id="{402F809E-7E18-4147-909D-449815E7F9A0}" type="slidenum">
              <a:rPr lang="zh-CN" altLang="en-US" smtClean="0"/>
              <a:t>‹#›</a:t>
            </a:fld>
            <a:endParaRPr lang="zh-CN" altLang="en-US"/>
          </a:p>
        </p:txBody>
      </p:sp>
    </p:spTree>
    <p:extLst>
      <p:ext uri="{BB962C8B-B14F-4D97-AF65-F5344CB8AC3E}">
        <p14:creationId xmlns:p14="http://schemas.microsoft.com/office/powerpoint/2010/main" val="29004585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D4F6EC66-3D86-49DC-BD99-6E0405BBB528}" type="datetimeFigureOut">
              <a:rPr lang="zh-CN" altLang="en-US" smtClean="0"/>
              <a:t>2017/5/26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402F809E-7E18-4147-909D-449815E7F9A0}" type="slidenum">
              <a:rPr lang="zh-CN" altLang="en-US" smtClean="0"/>
              <a:t>‹#›</a:t>
            </a:fld>
            <a:endParaRPr lang="zh-CN" altLang="en-US"/>
          </a:p>
        </p:txBody>
      </p:sp>
    </p:spTree>
    <p:extLst>
      <p:ext uri="{BB962C8B-B14F-4D97-AF65-F5344CB8AC3E}">
        <p14:creationId xmlns:p14="http://schemas.microsoft.com/office/powerpoint/2010/main" val="5907637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D4F6EC66-3D86-49DC-BD99-6E0405BBB528}" type="datetimeFigureOut">
              <a:rPr lang="zh-CN" altLang="en-US" smtClean="0"/>
              <a:t>2017/5/26</a:t>
            </a:fld>
            <a:endParaRPr lang="zh-CN" alt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zh-CN" altLang="en-US"/>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402F809E-7E18-4147-909D-449815E7F9A0}" type="slidenum">
              <a:rPr lang="zh-CN" altLang="en-US" smtClean="0"/>
              <a:t>‹#›</a:t>
            </a:fld>
            <a:endParaRPr lang="zh-CN" altLang="en-US"/>
          </a:p>
        </p:txBody>
      </p:sp>
    </p:spTree>
    <p:extLst>
      <p:ext uri="{BB962C8B-B14F-4D97-AF65-F5344CB8AC3E}">
        <p14:creationId xmlns:p14="http://schemas.microsoft.com/office/powerpoint/2010/main" val="2556265891"/>
      </p:ext>
    </p:extLst>
  </p:cSld>
  <p:clrMap bg1="dk1" tx1="lt1" bg2="dk2" tx2="lt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hyperlink" Target="Questionnair.docx" TargetMode="Externa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1.xml"/><Relationship Id="rId4" Type="http://schemas.openxmlformats.org/officeDocument/2006/relationships/image" Target="../media/image8.jpeg"/></Relationships>
</file>

<file path=ppt/slides/_rels/slide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984739" y="199489"/>
            <a:ext cx="9144000" cy="2387600"/>
          </a:xfrm>
        </p:spPr>
        <p:txBody>
          <a:bodyPr/>
          <a:lstStyle/>
          <a:p>
            <a:r>
              <a:rPr lang="en-US" altLang="zh-CN" dirty="0" smtClean="0"/>
              <a:t>Data Analysis Case</a:t>
            </a:r>
            <a:endParaRPr lang="zh-CN" altLang="en-US" dirty="0"/>
          </a:p>
        </p:txBody>
      </p:sp>
      <p:sp>
        <p:nvSpPr>
          <p:cNvPr id="3" name="副标题 2"/>
          <p:cNvSpPr>
            <a:spLocks noGrp="1"/>
          </p:cNvSpPr>
          <p:nvPr>
            <p:ph type="subTitle" idx="1"/>
          </p:nvPr>
        </p:nvSpPr>
        <p:spPr>
          <a:xfrm>
            <a:off x="984739" y="2905053"/>
            <a:ext cx="12914142" cy="1005765"/>
          </a:xfrm>
        </p:spPr>
        <p:txBody>
          <a:bodyPr>
            <a:normAutofit/>
          </a:bodyPr>
          <a:lstStyle/>
          <a:p>
            <a:r>
              <a:rPr lang="en-US" altLang="zh-CN" sz="3200" dirty="0"/>
              <a:t>Occupational Hazards among Cocoa Farmers</a:t>
            </a:r>
            <a:endParaRPr lang="zh-CN" altLang="en-US" sz="3200" dirty="0"/>
          </a:p>
        </p:txBody>
      </p:sp>
      <p:sp>
        <p:nvSpPr>
          <p:cNvPr id="5" name="文本框 4"/>
          <p:cNvSpPr txBox="1"/>
          <p:nvPr/>
        </p:nvSpPr>
        <p:spPr>
          <a:xfrm>
            <a:off x="7849772" y="4228782"/>
            <a:ext cx="3334043" cy="707886"/>
          </a:xfrm>
          <a:prstGeom prst="rect">
            <a:avLst/>
          </a:prstGeom>
          <a:noFill/>
        </p:spPr>
        <p:txBody>
          <a:bodyPr wrap="square" rtlCol="0">
            <a:spAutoFit/>
          </a:bodyPr>
          <a:lstStyle/>
          <a:p>
            <a:pPr algn="ctr"/>
            <a:r>
              <a:rPr lang="en-US" altLang="zh-CN" sz="2000" dirty="0"/>
              <a:t> By:</a:t>
            </a:r>
          </a:p>
          <a:p>
            <a:pPr algn="ctr"/>
            <a:r>
              <a:rPr lang="en-US" altLang="zh-CN" sz="2000" dirty="0"/>
              <a:t>Rashid </a:t>
            </a:r>
            <a:r>
              <a:rPr lang="en-US" altLang="zh-CN" sz="2000" dirty="0" smtClean="0"/>
              <a:t>Ali</a:t>
            </a:r>
            <a:endParaRPr lang="en-US" altLang="zh-CN" sz="2000" dirty="0"/>
          </a:p>
        </p:txBody>
      </p:sp>
    </p:spTree>
    <p:extLst>
      <p:ext uri="{BB962C8B-B14F-4D97-AF65-F5344CB8AC3E}">
        <p14:creationId xmlns:p14="http://schemas.microsoft.com/office/powerpoint/2010/main" val="173340047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83966" y="1624570"/>
            <a:ext cx="11608034" cy="887811"/>
          </a:xfrm>
        </p:spPr>
        <p:txBody>
          <a:bodyPr/>
          <a:lstStyle/>
          <a:p>
            <a:r>
              <a:rPr lang="en-US" sz="2000" dirty="0"/>
              <a:t>3. What forms of health and safety practices are employed by these cocoa farmers? </a:t>
            </a:r>
            <a:r>
              <a:rPr lang="ru-RU" sz="2000" dirty="0"/>
              <a:t/>
            </a:r>
            <a:br>
              <a:rPr lang="ru-RU" sz="2000" dirty="0"/>
            </a:br>
            <a:endParaRPr lang="ru-RU" sz="2000" dirty="0"/>
          </a:p>
        </p:txBody>
      </p:sp>
      <p:sp>
        <p:nvSpPr>
          <p:cNvPr id="5" name="矩形 3"/>
          <p:cNvSpPr/>
          <p:nvPr/>
        </p:nvSpPr>
        <p:spPr>
          <a:xfrm>
            <a:off x="0" y="427221"/>
            <a:ext cx="8426548" cy="7033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3200" dirty="0"/>
              <a:t>Research questions</a:t>
            </a:r>
            <a:endParaRPr lang="zh-CN" altLang="en-US" sz="3200" dirty="0"/>
          </a:p>
        </p:txBody>
      </p:sp>
      <p:pic>
        <p:nvPicPr>
          <p:cNvPr id="6" name="图片 5"/>
          <p:cNvPicPr>
            <a:picLocks noChangeAspect="1"/>
          </p:cNvPicPr>
          <p:nvPr/>
        </p:nvPicPr>
        <p:blipFill>
          <a:blip r:embed="rId2"/>
          <a:stretch>
            <a:fillRect/>
          </a:stretch>
        </p:blipFill>
        <p:spPr>
          <a:xfrm>
            <a:off x="6129338" y="2243138"/>
            <a:ext cx="5176836" cy="4148053"/>
          </a:xfrm>
          <a:prstGeom prst="rect">
            <a:avLst/>
          </a:prstGeom>
        </p:spPr>
      </p:pic>
      <p:sp>
        <p:nvSpPr>
          <p:cNvPr id="7" name="TextBox 2"/>
          <p:cNvSpPr txBox="1"/>
          <p:nvPr/>
        </p:nvSpPr>
        <p:spPr>
          <a:xfrm>
            <a:off x="452344" y="3538029"/>
            <a:ext cx="5676993" cy="1477328"/>
          </a:xfrm>
          <a:prstGeom prst="rect">
            <a:avLst/>
          </a:prstGeom>
          <a:noFill/>
        </p:spPr>
        <p:txBody>
          <a:bodyPr wrap="square" rtlCol="0">
            <a:spAutoFit/>
          </a:bodyPr>
          <a:lstStyle/>
          <a:p>
            <a:pPr marL="342900" indent="-342900">
              <a:buFont typeface="+mj-lt"/>
              <a:buAutoNum type="alphaUcPeriod"/>
            </a:pPr>
            <a:r>
              <a:rPr lang="en-US" dirty="0"/>
              <a:t>Wearing safety clothing</a:t>
            </a:r>
          </a:p>
          <a:p>
            <a:pPr marL="342900" indent="-342900">
              <a:buFont typeface="+mj-lt"/>
              <a:buAutoNum type="alphaUcPeriod"/>
            </a:pPr>
            <a:endParaRPr lang="en-US" dirty="0"/>
          </a:p>
          <a:p>
            <a:pPr marL="342900" indent="-342900">
              <a:buFont typeface="+mj-lt"/>
              <a:buAutoNum type="alphaUcPeriod"/>
            </a:pPr>
            <a:r>
              <a:rPr lang="en-US" dirty="0"/>
              <a:t>using appropriate farm equipment and tools</a:t>
            </a:r>
          </a:p>
          <a:p>
            <a:pPr marL="342900" indent="-342900">
              <a:buFont typeface="+mj-lt"/>
              <a:buAutoNum type="alphaUcPeriod"/>
            </a:pPr>
            <a:endParaRPr lang="en-US" dirty="0"/>
          </a:p>
          <a:p>
            <a:pPr marL="342900" indent="-342900">
              <a:buFont typeface="+mj-lt"/>
              <a:buAutoNum type="alphaUcPeriod"/>
            </a:pPr>
            <a:r>
              <a:rPr lang="en-US" dirty="0"/>
              <a:t>Washing hands after using agrochemicals</a:t>
            </a:r>
            <a:endParaRPr lang="ru-RU" dirty="0"/>
          </a:p>
        </p:txBody>
      </p:sp>
    </p:spTree>
    <p:extLst>
      <p:ext uri="{BB962C8B-B14F-4D97-AF65-F5344CB8AC3E}">
        <p14:creationId xmlns:p14="http://schemas.microsoft.com/office/powerpoint/2010/main" val="351096187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436099"/>
            <a:ext cx="8426548" cy="7033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3200" dirty="0"/>
              <a:t>   Analysis--1</a:t>
            </a:r>
            <a:endParaRPr lang="zh-CN" altLang="en-US" sz="3200" dirty="0"/>
          </a:p>
        </p:txBody>
      </p:sp>
      <p:sp>
        <p:nvSpPr>
          <p:cNvPr id="2" name="TextBox 1"/>
          <p:cNvSpPr txBox="1"/>
          <p:nvPr/>
        </p:nvSpPr>
        <p:spPr>
          <a:xfrm>
            <a:off x="400692" y="1633591"/>
            <a:ext cx="8025856" cy="369332"/>
          </a:xfrm>
          <a:prstGeom prst="rect">
            <a:avLst/>
          </a:prstGeom>
          <a:noFill/>
        </p:spPr>
        <p:txBody>
          <a:bodyPr wrap="square" rtlCol="0">
            <a:spAutoFit/>
          </a:bodyPr>
          <a:lstStyle/>
          <a:p>
            <a:pPr marL="285750" indent="-285750">
              <a:buFont typeface="Wingdings" panose="05000000000000000000" pitchFamily="2" charset="2"/>
              <a:buChar char="ü"/>
            </a:pPr>
            <a:r>
              <a:rPr lang="en-US" dirty="0"/>
              <a:t>Characteristics of Respondents </a:t>
            </a:r>
            <a:endParaRPr lang="ru-RU" dirty="0"/>
          </a:p>
        </p:txBody>
      </p:sp>
      <p:graphicFrame>
        <p:nvGraphicFramePr>
          <p:cNvPr id="5" name="表格 4"/>
          <p:cNvGraphicFramePr>
            <a:graphicFrameLocks noGrp="1"/>
          </p:cNvGraphicFramePr>
          <p:nvPr>
            <p:extLst>
              <p:ext uri="{D42A27DB-BD31-4B8C-83A1-F6EECF244321}">
                <p14:modId xmlns:p14="http://schemas.microsoft.com/office/powerpoint/2010/main" val="2256081181"/>
              </p:ext>
            </p:extLst>
          </p:nvPr>
        </p:nvGraphicFramePr>
        <p:xfrm>
          <a:off x="6310165" y="153566"/>
          <a:ext cx="6041267" cy="769620"/>
        </p:xfrm>
        <a:graphic>
          <a:graphicData uri="http://schemas.openxmlformats.org/drawingml/2006/table">
            <a:tbl>
              <a:tblPr>
                <a:tableStyleId>{5C22544A-7EE6-4342-B048-85BDC9FD1C3A}</a:tableStyleId>
              </a:tblPr>
              <a:tblGrid>
                <a:gridCol w="2552481">
                  <a:extLst>
                    <a:ext uri="{9D8B030D-6E8A-4147-A177-3AD203B41FA5}">
                      <a16:colId xmlns:a16="http://schemas.microsoft.com/office/drawing/2014/main" xmlns="" val="576719391"/>
                    </a:ext>
                  </a:extLst>
                </a:gridCol>
                <a:gridCol w="1744394">
                  <a:extLst>
                    <a:ext uri="{9D8B030D-6E8A-4147-A177-3AD203B41FA5}">
                      <a16:colId xmlns:a16="http://schemas.microsoft.com/office/drawing/2014/main" xmlns="" val="4129669621"/>
                    </a:ext>
                  </a:extLst>
                </a:gridCol>
                <a:gridCol w="1744392">
                  <a:extLst>
                    <a:ext uri="{9D8B030D-6E8A-4147-A177-3AD203B41FA5}">
                      <a16:colId xmlns:a16="http://schemas.microsoft.com/office/drawing/2014/main" xmlns="" val="3538275663"/>
                    </a:ext>
                  </a:extLst>
                </a:gridCol>
              </a:tblGrid>
              <a:tr h="412395">
                <a:tc>
                  <a:txBody>
                    <a:bodyPr/>
                    <a:lstStyle/>
                    <a:p>
                      <a:pPr algn="ctr">
                        <a:lnSpc>
                          <a:spcPct val="200000"/>
                        </a:lnSpc>
                        <a:spcAft>
                          <a:spcPts val="0"/>
                        </a:spcAft>
                      </a:pPr>
                      <a:endParaRPr lang="en-US" sz="1200" b="1" dirty="0">
                        <a:solidFill>
                          <a:schemeClr val="tx1"/>
                        </a:solidFill>
                        <a:effectLst/>
                      </a:endParaRPr>
                    </a:p>
                    <a:p>
                      <a:pPr algn="ctr">
                        <a:lnSpc>
                          <a:spcPct val="200000"/>
                        </a:lnSpc>
                        <a:spcAft>
                          <a:spcPts val="0"/>
                        </a:spcAft>
                      </a:pPr>
                      <a:r>
                        <a:rPr lang="en-US" sz="1200" b="1" dirty="0">
                          <a:solidFill>
                            <a:schemeClr val="tx1"/>
                          </a:solidFill>
                          <a:effectLst/>
                        </a:rPr>
                        <a:t>Background characteristics</a:t>
                      </a:r>
                      <a:endParaRPr lang="zh-CN" sz="1100" b="1" dirty="0">
                        <a:solidFill>
                          <a:schemeClr val="tx1"/>
                        </a:solidFill>
                        <a:effectLst/>
                        <a:latin typeface="Calibri" panose="020F0502020204030204" pitchFamily="34" charset="0"/>
                        <a:ea typeface="等线" panose="02010600030101010101" pitchFamily="2" charset="-122"/>
                        <a:cs typeface="Times New Roman" panose="02020603050405020304" pitchFamily="18" charset="0"/>
                      </a:endParaRPr>
                    </a:p>
                  </a:txBody>
                  <a:tcPr marL="19050" marR="19050" marT="19050" marB="1905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lnSpc>
                          <a:spcPct val="200000"/>
                        </a:lnSpc>
                        <a:spcAft>
                          <a:spcPts val="0"/>
                        </a:spcAft>
                      </a:pPr>
                      <a:r>
                        <a:rPr lang="en-US" sz="1200" b="1" dirty="0">
                          <a:solidFill>
                            <a:schemeClr val="tx1"/>
                          </a:solidFill>
                          <a:effectLst/>
                        </a:rPr>
                        <a:t>Frequency</a:t>
                      </a:r>
                      <a:endParaRPr lang="zh-CN" sz="1100" b="1" dirty="0">
                        <a:solidFill>
                          <a:schemeClr val="tx1"/>
                        </a:solidFill>
                        <a:effectLst/>
                        <a:latin typeface="Calibri" panose="020F0502020204030204" pitchFamily="34" charset="0"/>
                        <a:ea typeface="等线" panose="02010600030101010101" pitchFamily="2" charset="-122"/>
                        <a:cs typeface="Times New Roman" panose="02020603050405020304" pitchFamily="18" charset="0"/>
                      </a:endParaRPr>
                    </a:p>
                  </a:txBody>
                  <a:tcPr marL="19050" marR="19050" marT="19050" marB="1905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lnSpc>
                          <a:spcPct val="200000"/>
                        </a:lnSpc>
                        <a:spcAft>
                          <a:spcPts val="0"/>
                        </a:spcAft>
                      </a:pPr>
                      <a:r>
                        <a:rPr lang="en-US" sz="1200" b="1" dirty="0">
                          <a:solidFill>
                            <a:schemeClr val="tx1"/>
                          </a:solidFill>
                          <a:effectLst/>
                        </a:rPr>
                        <a:t>   Percentage</a:t>
                      </a:r>
                      <a:endParaRPr lang="zh-CN" sz="1100" b="1" dirty="0">
                        <a:solidFill>
                          <a:schemeClr val="tx1"/>
                        </a:solidFill>
                        <a:effectLst/>
                        <a:latin typeface="Calibri" panose="020F0502020204030204" pitchFamily="34" charset="0"/>
                        <a:ea typeface="等线" panose="02010600030101010101" pitchFamily="2" charset="-122"/>
                        <a:cs typeface="Times New Roman" panose="02020603050405020304" pitchFamily="18" charset="0"/>
                      </a:endParaRPr>
                    </a:p>
                  </a:txBody>
                  <a:tcPr marL="19050" marR="19050" marT="19050" marB="1905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426947364"/>
                  </a:ext>
                </a:extLst>
              </a:tr>
            </a:tbl>
          </a:graphicData>
        </a:graphic>
      </p:graphicFrame>
      <p:grpSp>
        <p:nvGrpSpPr>
          <p:cNvPr id="14" name="组合 13"/>
          <p:cNvGrpSpPr/>
          <p:nvPr/>
        </p:nvGrpSpPr>
        <p:grpSpPr>
          <a:xfrm>
            <a:off x="6630573" y="905562"/>
            <a:ext cx="7812258" cy="5842185"/>
            <a:chOff x="6630573" y="905562"/>
            <a:chExt cx="7812258" cy="5842185"/>
          </a:xfrm>
        </p:grpSpPr>
        <p:sp>
          <p:nvSpPr>
            <p:cNvPr id="8" name="矩形 7"/>
            <p:cNvSpPr/>
            <p:nvPr/>
          </p:nvSpPr>
          <p:spPr>
            <a:xfrm>
              <a:off x="6630573" y="905562"/>
              <a:ext cx="6096000" cy="5807295"/>
            </a:xfrm>
            <a:prstGeom prst="rect">
              <a:avLst/>
            </a:prstGeom>
          </p:spPr>
          <p:txBody>
            <a:bodyPr>
              <a:spAutoFit/>
            </a:bodyPr>
            <a:lstStyle/>
            <a:p>
              <a:pPr>
                <a:lnSpc>
                  <a:spcPct val="115000"/>
                </a:lnSpc>
                <a:spcAft>
                  <a:spcPts val="0"/>
                </a:spcAft>
              </a:pPr>
              <a:r>
                <a:rPr lang="en-US" altLang="zh-CN" sz="1200" b="1" dirty="0">
                  <a:solidFill>
                    <a:srgbClr val="FF0000"/>
                  </a:solidFill>
                  <a:ea typeface="等线" panose="02010600030101010101" pitchFamily="2" charset="-122"/>
                  <a:cs typeface="Times New Roman" panose="02020603050405020304" pitchFamily="18" charset="0"/>
                </a:rPr>
                <a:t>* Sex</a:t>
              </a:r>
              <a:endParaRPr lang="zh-CN" altLang="zh-CN" sz="1100" b="1" dirty="0">
                <a:solidFill>
                  <a:srgbClr val="FF0000"/>
                </a:solidFill>
                <a:ea typeface="等线" panose="02010600030101010101" pitchFamily="2" charset="-122"/>
                <a:cs typeface="Times New Roman" panose="02020603050405020304" pitchFamily="18" charset="0"/>
              </a:endParaRPr>
            </a:p>
            <a:p>
              <a:pPr>
                <a:lnSpc>
                  <a:spcPct val="115000"/>
                </a:lnSpc>
                <a:spcAft>
                  <a:spcPts val="0"/>
                </a:spcAft>
                <a:tabLst>
                  <a:tab pos="3511550" algn="l"/>
                </a:tabLst>
              </a:pPr>
              <a:r>
                <a:rPr lang="en-US" altLang="zh-CN" sz="1200" dirty="0">
                  <a:ea typeface="等线" panose="02010600030101010101" pitchFamily="2" charset="-122"/>
                  <a:cs typeface="Times New Roman" panose="02020603050405020304" pitchFamily="18" charset="0"/>
                </a:rPr>
                <a:t>Male                                                         152                                   58.5</a:t>
              </a:r>
              <a:endParaRPr lang="zh-CN" altLang="zh-CN" sz="1100" dirty="0">
                <a:ea typeface="等线" panose="02010600030101010101" pitchFamily="2" charset="-122"/>
                <a:cs typeface="Times New Roman" panose="02020603050405020304" pitchFamily="18" charset="0"/>
              </a:endParaRPr>
            </a:p>
            <a:p>
              <a:pPr>
                <a:lnSpc>
                  <a:spcPct val="115000"/>
                </a:lnSpc>
                <a:spcAft>
                  <a:spcPts val="0"/>
                </a:spcAft>
              </a:pPr>
              <a:r>
                <a:rPr lang="en-US" altLang="zh-CN" sz="1200" dirty="0">
                  <a:ea typeface="等线" panose="02010600030101010101" pitchFamily="2" charset="-122"/>
                  <a:cs typeface="Times New Roman" panose="02020603050405020304" pitchFamily="18" charset="0"/>
                </a:rPr>
                <a:t>Female                                                     108                                   41.5</a:t>
              </a:r>
              <a:endParaRPr lang="zh-CN" altLang="zh-CN" sz="1100" dirty="0">
                <a:ea typeface="等线" panose="02010600030101010101" pitchFamily="2" charset="-122"/>
                <a:cs typeface="Times New Roman" panose="02020603050405020304" pitchFamily="18" charset="0"/>
              </a:endParaRPr>
            </a:p>
            <a:p>
              <a:pPr>
                <a:lnSpc>
                  <a:spcPct val="115000"/>
                </a:lnSpc>
                <a:spcAft>
                  <a:spcPts val="0"/>
                </a:spcAft>
              </a:pPr>
              <a:r>
                <a:rPr lang="en-US" altLang="zh-CN" sz="1200" b="1" dirty="0">
                  <a:solidFill>
                    <a:srgbClr val="FF0000"/>
                  </a:solidFill>
                  <a:ea typeface="等线" panose="02010600030101010101" pitchFamily="2" charset="-122"/>
                  <a:cs typeface="Times New Roman" panose="02020603050405020304" pitchFamily="18" charset="0"/>
                </a:rPr>
                <a:t>* Age</a:t>
              </a:r>
              <a:r>
                <a:rPr lang="en-US" altLang="zh-CN" sz="1200" b="1" dirty="0">
                  <a:ea typeface="等线" panose="02010600030101010101" pitchFamily="2" charset="-122"/>
                  <a:cs typeface="Times New Roman" panose="02020603050405020304" pitchFamily="18" charset="0"/>
                </a:rPr>
                <a:t> </a:t>
              </a:r>
              <a:endParaRPr lang="zh-CN" altLang="zh-CN" sz="1100" dirty="0">
                <a:ea typeface="等线" panose="02010600030101010101" pitchFamily="2" charset="-122"/>
                <a:cs typeface="Times New Roman" panose="02020603050405020304" pitchFamily="18" charset="0"/>
              </a:endParaRPr>
            </a:p>
            <a:p>
              <a:pPr>
                <a:lnSpc>
                  <a:spcPct val="115000"/>
                </a:lnSpc>
                <a:spcAft>
                  <a:spcPts val="0"/>
                </a:spcAft>
              </a:pPr>
              <a:r>
                <a:rPr lang="en-US" altLang="zh-CN" sz="1200" dirty="0">
                  <a:ea typeface="等线" panose="02010600030101010101" pitchFamily="2" charset="-122"/>
                  <a:cs typeface="Times New Roman" panose="02020603050405020304" pitchFamily="18" charset="0"/>
                </a:rPr>
                <a:t>Less than 20 years                                     25                                     9.6</a:t>
              </a:r>
              <a:endParaRPr lang="zh-CN" altLang="zh-CN" sz="1100" dirty="0">
                <a:ea typeface="等线" panose="02010600030101010101" pitchFamily="2" charset="-122"/>
                <a:cs typeface="Times New Roman" panose="02020603050405020304" pitchFamily="18" charset="0"/>
              </a:endParaRPr>
            </a:p>
            <a:p>
              <a:pPr>
                <a:lnSpc>
                  <a:spcPct val="115000"/>
                </a:lnSpc>
                <a:spcAft>
                  <a:spcPts val="0"/>
                </a:spcAft>
              </a:pPr>
              <a:r>
                <a:rPr lang="en-US" altLang="zh-CN" sz="1200" dirty="0">
                  <a:ea typeface="等线" panose="02010600030101010101" pitchFamily="2" charset="-122"/>
                  <a:cs typeface="Times New Roman" panose="02020603050405020304" pitchFamily="18" charset="0"/>
                </a:rPr>
                <a:t>20-29 years		                                    39 	                                25.0</a:t>
              </a:r>
              <a:endParaRPr lang="zh-CN" altLang="zh-CN" sz="1100" dirty="0">
                <a:ea typeface="等线" panose="02010600030101010101" pitchFamily="2" charset="-122"/>
                <a:cs typeface="Times New Roman" panose="02020603050405020304" pitchFamily="18" charset="0"/>
              </a:endParaRPr>
            </a:p>
            <a:p>
              <a:pPr>
                <a:lnSpc>
                  <a:spcPct val="115000"/>
                </a:lnSpc>
                <a:spcAft>
                  <a:spcPts val="0"/>
                </a:spcAft>
              </a:pPr>
              <a:r>
                <a:rPr lang="en-US" altLang="zh-CN" sz="1200" dirty="0">
                  <a:ea typeface="等线" panose="02010600030101010101" pitchFamily="2" charset="-122"/>
                  <a:cs typeface="Times New Roman" panose="02020603050405020304" pitchFamily="18" charset="0"/>
                </a:rPr>
                <a:t>30-39 years 			                         62                                   23.8</a:t>
              </a:r>
              <a:endParaRPr lang="zh-CN" altLang="zh-CN" sz="1100" dirty="0">
                <a:ea typeface="等线" panose="02010600030101010101" pitchFamily="2" charset="-122"/>
                <a:cs typeface="Times New Roman" panose="02020603050405020304" pitchFamily="18" charset="0"/>
              </a:endParaRPr>
            </a:p>
            <a:p>
              <a:pPr>
                <a:lnSpc>
                  <a:spcPct val="115000"/>
                </a:lnSpc>
                <a:spcAft>
                  <a:spcPts val="0"/>
                </a:spcAft>
              </a:pPr>
              <a:r>
                <a:rPr lang="en-US" altLang="zh-CN" sz="1200" dirty="0">
                  <a:ea typeface="等线" panose="02010600030101010101" pitchFamily="2" charset="-122"/>
                  <a:cs typeface="Times New Roman" panose="02020603050405020304" pitchFamily="18" charset="0"/>
                </a:rPr>
                <a:t>40-49 years                                                 53  	                                20.4</a:t>
              </a:r>
              <a:endParaRPr lang="zh-CN" altLang="zh-CN" sz="1100" dirty="0">
                <a:ea typeface="等线" panose="02010600030101010101" pitchFamily="2" charset="-122"/>
                <a:cs typeface="Times New Roman" panose="02020603050405020304" pitchFamily="18" charset="0"/>
              </a:endParaRPr>
            </a:p>
            <a:p>
              <a:pPr>
                <a:lnSpc>
                  <a:spcPct val="115000"/>
                </a:lnSpc>
                <a:spcAft>
                  <a:spcPts val="0"/>
                </a:spcAft>
              </a:pPr>
              <a:r>
                <a:rPr lang="en-US" altLang="zh-CN" sz="1200" dirty="0">
                  <a:ea typeface="等线" panose="02010600030101010101" pitchFamily="2" charset="-122"/>
                  <a:cs typeface="Times New Roman" panose="02020603050405020304" pitchFamily="18" charset="0"/>
                </a:rPr>
                <a:t>50 years and above                                  81  	                                31.2</a:t>
              </a:r>
              <a:endParaRPr lang="zh-CN" altLang="zh-CN" sz="1100" dirty="0">
                <a:ea typeface="等线" panose="02010600030101010101" pitchFamily="2" charset="-122"/>
                <a:cs typeface="Times New Roman" panose="02020603050405020304" pitchFamily="18" charset="0"/>
              </a:endParaRPr>
            </a:p>
            <a:p>
              <a:pPr>
                <a:lnSpc>
                  <a:spcPct val="115000"/>
                </a:lnSpc>
                <a:spcAft>
                  <a:spcPts val="0"/>
                </a:spcAft>
              </a:pPr>
              <a:r>
                <a:rPr lang="en-US" altLang="zh-CN" sz="1200" b="1" dirty="0">
                  <a:solidFill>
                    <a:srgbClr val="FF0000"/>
                  </a:solidFill>
                  <a:ea typeface="等线" panose="02010600030101010101" pitchFamily="2" charset="-122"/>
                  <a:cs typeface="Times New Roman" panose="02020603050405020304" pitchFamily="18" charset="0"/>
                </a:rPr>
                <a:t>* Educational status</a:t>
              </a:r>
              <a:endParaRPr lang="zh-CN" altLang="zh-CN" sz="1100" dirty="0">
                <a:solidFill>
                  <a:srgbClr val="FF0000"/>
                </a:solidFill>
                <a:ea typeface="等线" panose="02010600030101010101" pitchFamily="2" charset="-122"/>
                <a:cs typeface="Times New Roman" panose="02020603050405020304" pitchFamily="18" charset="0"/>
              </a:endParaRPr>
            </a:p>
            <a:p>
              <a:pPr>
                <a:lnSpc>
                  <a:spcPct val="115000"/>
                </a:lnSpc>
                <a:spcAft>
                  <a:spcPts val="0"/>
                </a:spcAft>
              </a:pPr>
              <a:r>
                <a:rPr lang="en-US" altLang="zh-CN" sz="1200" dirty="0">
                  <a:ea typeface="等线" panose="02010600030101010101" pitchFamily="2" charset="-122"/>
                  <a:cs typeface="Times New Roman" panose="02020603050405020304" pitchFamily="18" charset="0"/>
                </a:rPr>
                <a:t>No education 				     50 	                                 19.2</a:t>
              </a:r>
              <a:endParaRPr lang="zh-CN" altLang="zh-CN" sz="1100" dirty="0">
                <a:ea typeface="等线" panose="02010600030101010101" pitchFamily="2" charset="-122"/>
                <a:cs typeface="Times New Roman" panose="02020603050405020304" pitchFamily="18" charset="0"/>
              </a:endParaRPr>
            </a:p>
            <a:p>
              <a:pPr>
                <a:lnSpc>
                  <a:spcPct val="115000"/>
                </a:lnSpc>
                <a:spcAft>
                  <a:spcPts val="0"/>
                </a:spcAft>
              </a:pPr>
              <a:r>
                <a:rPr lang="en-US" altLang="zh-CN" sz="1200" dirty="0">
                  <a:ea typeface="等线" panose="02010600030101010101" pitchFamily="2" charset="-122"/>
                  <a:cs typeface="Times New Roman" panose="02020603050405020304" pitchFamily="18" charset="0"/>
                </a:rPr>
                <a:t>Primary 					     39 	                                 15.0</a:t>
              </a:r>
              <a:endParaRPr lang="zh-CN" altLang="zh-CN" sz="1100" dirty="0">
                <a:ea typeface="等线" panose="02010600030101010101" pitchFamily="2" charset="-122"/>
                <a:cs typeface="Times New Roman" panose="02020603050405020304" pitchFamily="18" charset="0"/>
              </a:endParaRPr>
            </a:p>
            <a:p>
              <a:pPr>
                <a:lnSpc>
                  <a:spcPct val="115000"/>
                </a:lnSpc>
                <a:spcAft>
                  <a:spcPts val="0"/>
                </a:spcAft>
              </a:pPr>
              <a:r>
                <a:rPr lang="en-US" altLang="zh-CN" sz="1200" dirty="0">
                  <a:ea typeface="等线" panose="02010600030101010101" pitchFamily="2" charset="-122"/>
                  <a:cs typeface="Times New Roman" panose="02020603050405020304" pitchFamily="18" charset="0"/>
                </a:rPr>
                <a:t>Junior high 					     126		            48.5</a:t>
              </a:r>
              <a:endParaRPr lang="zh-CN" altLang="zh-CN" sz="1100" dirty="0">
                <a:ea typeface="等线" panose="02010600030101010101" pitchFamily="2" charset="-122"/>
                <a:cs typeface="Times New Roman" panose="02020603050405020304" pitchFamily="18" charset="0"/>
              </a:endParaRPr>
            </a:p>
            <a:p>
              <a:pPr>
                <a:lnSpc>
                  <a:spcPct val="115000"/>
                </a:lnSpc>
                <a:spcAft>
                  <a:spcPts val="0"/>
                </a:spcAft>
              </a:pPr>
              <a:r>
                <a:rPr lang="en-US" altLang="zh-CN" sz="1200" dirty="0">
                  <a:ea typeface="等线" panose="02010600030101010101" pitchFamily="2" charset="-122"/>
                  <a:cs typeface="Times New Roman" panose="02020603050405020304" pitchFamily="18" charset="0"/>
                </a:rPr>
                <a:t>Senior high				                26 	                                 10.0</a:t>
              </a:r>
              <a:endParaRPr lang="zh-CN" altLang="zh-CN" sz="1100" dirty="0">
                <a:ea typeface="等线" panose="02010600030101010101" pitchFamily="2" charset="-122"/>
                <a:cs typeface="Times New Roman" panose="02020603050405020304" pitchFamily="18" charset="0"/>
              </a:endParaRPr>
            </a:p>
            <a:p>
              <a:pPr>
                <a:lnSpc>
                  <a:spcPct val="115000"/>
                </a:lnSpc>
                <a:spcAft>
                  <a:spcPts val="0"/>
                </a:spcAft>
              </a:pPr>
              <a:r>
                <a:rPr lang="en-US" altLang="zh-CN" sz="1200" dirty="0">
                  <a:ea typeface="等线" panose="02010600030101010101" pitchFamily="2" charset="-122"/>
                  <a:cs typeface="Times New Roman" panose="02020603050405020304" pitchFamily="18" charset="0"/>
                </a:rPr>
                <a:t>Tertiary 				                19                                    7.3</a:t>
              </a:r>
              <a:endParaRPr lang="zh-CN" altLang="zh-CN" sz="1100" dirty="0">
                <a:ea typeface="等线" panose="02010600030101010101" pitchFamily="2" charset="-122"/>
                <a:cs typeface="Times New Roman" panose="02020603050405020304" pitchFamily="18" charset="0"/>
              </a:endParaRPr>
            </a:p>
            <a:p>
              <a:pPr>
                <a:lnSpc>
                  <a:spcPct val="115000"/>
                </a:lnSpc>
                <a:spcAft>
                  <a:spcPts val="0"/>
                </a:spcAft>
              </a:pPr>
              <a:r>
                <a:rPr lang="en-US" altLang="zh-CN" sz="1200" b="1" dirty="0">
                  <a:solidFill>
                    <a:srgbClr val="FF0000"/>
                  </a:solidFill>
                  <a:ea typeface="等线" panose="02010600030101010101" pitchFamily="2" charset="-122"/>
                  <a:cs typeface="Times New Roman" panose="02020603050405020304" pitchFamily="18" charset="0"/>
                </a:rPr>
                <a:t>* Marital status</a:t>
              </a:r>
              <a:endParaRPr lang="zh-CN" altLang="zh-CN" sz="1100" dirty="0">
                <a:solidFill>
                  <a:srgbClr val="FF0000"/>
                </a:solidFill>
                <a:ea typeface="等线" panose="02010600030101010101" pitchFamily="2" charset="-122"/>
                <a:cs typeface="Times New Roman" panose="02020603050405020304" pitchFamily="18" charset="0"/>
              </a:endParaRPr>
            </a:p>
            <a:p>
              <a:pPr>
                <a:lnSpc>
                  <a:spcPct val="115000"/>
                </a:lnSpc>
                <a:spcAft>
                  <a:spcPts val="0"/>
                </a:spcAft>
              </a:pPr>
              <a:r>
                <a:rPr lang="en-US" altLang="zh-CN" sz="1200" dirty="0">
                  <a:ea typeface="等线" panose="02010600030101010101" pitchFamily="2" charset="-122"/>
                  <a:cs typeface="Times New Roman" panose="02020603050405020304" pitchFamily="18" charset="0"/>
                </a:rPr>
                <a:t>Married					     183                                   70.4</a:t>
              </a:r>
              <a:endParaRPr lang="zh-CN" altLang="zh-CN" sz="1100" dirty="0">
                <a:ea typeface="等线" panose="02010600030101010101" pitchFamily="2" charset="-122"/>
                <a:cs typeface="Times New Roman" panose="02020603050405020304" pitchFamily="18" charset="0"/>
              </a:endParaRPr>
            </a:p>
            <a:p>
              <a:pPr>
                <a:lnSpc>
                  <a:spcPct val="115000"/>
                </a:lnSpc>
                <a:spcAft>
                  <a:spcPts val="0"/>
                </a:spcAft>
              </a:pPr>
              <a:r>
                <a:rPr lang="en-US" altLang="zh-CN" sz="1200" dirty="0">
                  <a:ea typeface="等线" panose="02010600030101010101" pitchFamily="2" charset="-122"/>
                  <a:cs typeface="Times New Roman" panose="02020603050405020304" pitchFamily="18" charset="0"/>
                </a:rPr>
                <a:t>Never married 				       24                                    9.2</a:t>
              </a:r>
              <a:endParaRPr lang="zh-CN" altLang="zh-CN" sz="1100" dirty="0">
                <a:ea typeface="等线" panose="02010600030101010101" pitchFamily="2" charset="-122"/>
                <a:cs typeface="Times New Roman" panose="02020603050405020304" pitchFamily="18" charset="0"/>
              </a:endParaRPr>
            </a:p>
            <a:p>
              <a:pPr>
                <a:lnSpc>
                  <a:spcPct val="115000"/>
                </a:lnSpc>
                <a:spcAft>
                  <a:spcPts val="0"/>
                </a:spcAft>
              </a:pPr>
              <a:r>
                <a:rPr lang="en-US" altLang="zh-CN" sz="1200" dirty="0">
                  <a:ea typeface="等线" panose="02010600030101010101" pitchFamily="2" charset="-122"/>
                  <a:cs typeface="Times New Roman" panose="02020603050405020304" pitchFamily="18" charset="0"/>
                </a:rPr>
                <a:t>Divorced					       24		               9.2</a:t>
              </a:r>
              <a:endParaRPr lang="zh-CN" altLang="zh-CN" sz="1100" dirty="0">
                <a:ea typeface="等线" panose="02010600030101010101" pitchFamily="2" charset="-122"/>
                <a:cs typeface="Times New Roman" panose="02020603050405020304" pitchFamily="18" charset="0"/>
              </a:endParaRPr>
            </a:p>
            <a:p>
              <a:pPr>
                <a:lnSpc>
                  <a:spcPct val="115000"/>
                </a:lnSpc>
                <a:spcAft>
                  <a:spcPts val="0"/>
                </a:spcAft>
              </a:pPr>
              <a:r>
                <a:rPr lang="en-US" altLang="zh-CN" sz="1200" dirty="0">
                  <a:ea typeface="等线" panose="02010600030101010101" pitchFamily="2" charset="-122"/>
                  <a:cs typeface="Times New Roman" panose="02020603050405020304" pitchFamily="18" charset="0"/>
                </a:rPr>
                <a:t>Widowed 					       29                                   11.2</a:t>
              </a:r>
              <a:endParaRPr lang="zh-CN" altLang="zh-CN" sz="1100" dirty="0">
                <a:ea typeface="等线" panose="02010600030101010101" pitchFamily="2" charset="-122"/>
                <a:cs typeface="Times New Roman" panose="02020603050405020304" pitchFamily="18" charset="0"/>
              </a:endParaRPr>
            </a:p>
            <a:p>
              <a:pPr>
                <a:lnSpc>
                  <a:spcPct val="115000"/>
                </a:lnSpc>
                <a:spcAft>
                  <a:spcPts val="0"/>
                </a:spcAft>
              </a:pPr>
              <a:r>
                <a:rPr lang="en-US" altLang="zh-CN" sz="1200" b="1" dirty="0">
                  <a:solidFill>
                    <a:srgbClr val="FF0000"/>
                  </a:solidFill>
                  <a:ea typeface="等线" panose="02010600030101010101" pitchFamily="2" charset="-122"/>
                  <a:cs typeface="Times New Roman" panose="02020603050405020304" pitchFamily="18" charset="0"/>
                </a:rPr>
                <a:t>* No. of years engaged in cocoa farming</a:t>
              </a:r>
              <a:endParaRPr lang="zh-CN" altLang="zh-CN" sz="1100" dirty="0">
                <a:solidFill>
                  <a:srgbClr val="FF0000"/>
                </a:solidFill>
                <a:ea typeface="等线" panose="02010600030101010101" pitchFamily="2" charset="-122"/>
                <a:cs typeface="Times New Roman" panose="02020603050405020304" pitchFamily="18" charset="0"/>
              </a:endParaRPr>
            </a:p>
            <a:p>
              <a:pPr>
                <a:lnSpc>
                  <a:spcPct val="115000"/>
                </a:lnSpc>
                <a:spcAft>
                  <a:spcPts val="0"/>
                </a:spcAft>
              </a:pPr>
              <a:r>
                <a:rPr lang="en-US" altLang="zh-CN" sz="1200" dirty="0">
                  <a:ea typeface="等线" panose="02010600030101010101" pitchFamily="2" charset="-122"/>
                  <a:cs typeface="Times New Roman" panose="02020603050405020304" pitchFamily="18" charset="0"/>
                </a:rPr>
                <a:t>3-7 years 				                 70                                   26.9</a:t>
              </a:r>
              <a:endParaRPr lang="zh-CN" altLang="zh-CN" sz="1100" dirty="0">
                <a:ea typeface="等线" panose="02010600030101010101" pitchFamily="2" charset="-122"/>
                <a:cs typeface="Times New Roman" panose="02020603050405020304" pitchFamily="18" charset="0"/>
              </a:endParaRPr>
            </a:p>
            <a:p>
              <a:pPr>
                <a:lnSpc>
                  <a:spcPct val="115000"/>
                </a:lnSpc>
                <a:spcAft>
                  <a:spcPts val="0"/>
                </a:spcAft>
              </a:pPr>
              <a:r>
                <a:rPr lang="en-US" altLang="zh-CN" sz="1200" dirty="0">
                  <a:ea typeface="等线" panose="02010600030101010101" pitchFamily="2" charset="-122"/>
                  <a:cs typeface="Times New Roman" panose="02020603050405020304" pitchFamily="18" charset="0"/>
                </a:rPr>
                <a:t>8-12 years 					       57                                   21.9</a:t>
              </a:r>
              <a:endParaRPr lang="zh-CN" altLang="zh-CN" sz="1100" dirty="0">
                <a:ea typeface="等线" panose="02010600030101010101" pitchFamily="2" charset="-122"/>
                <a:cs typeface="Times New Roman" panose="02020603050405020304" pitchFamily="18" charset="0"/>
              </a:endParaRPr>
            </a:p>
            <a:p>
              <a:pPr>
                <a:lnSpc>
                  <a:spcPct val="115000"/>
                </a:lnSpc>
                <a:spcAft>
                  <a:spcPts val="0"/>
                </a:spcAft>
              </a:pPr>
              <a:r>
                <a:rPr lang="en-US" altLang="zh-CN" sz="1200" dirty="0">
                  <a:ea typeface="等线" panose="02010600030101010101" pitchFamily="2" charset="-122"/>
                  <a:cs typeface="Times New Roman" panose="02020603050405020304" pitchFamily="18" charset="0"/>
                </a:rPr>
                <a:t>13- 17 years 					       29                                   11.</a:t>
              </a:r>
            </a:p>
            <a:p>
              <a:pPr>
                <a:lnSpc>
                  <a:spcPct val="115000"/>
                </a:lnSpc>
                <a:spcAft>
                  <a:spcPts val="0"/>
                </a:spcAft>
              </a:pPr>
              <a:r>
                <a:rPr lang="en-US" altLang="zh-CN" sz="1200" dirty="0">
                  <a:ea typeface="等线" panose="02010600030101010101" pitchFamily="2" charset="-122"/>
                  <a:cs typeface="Times New Roman" panose="02020603050405020304" pitchFamily="18" charset="0"/>
                </a:rPr>
                <a:t>18-22 y</a:t>
              </a:r>
              <a:r>
                <a:rPr lang="en-US" altLang="zh-CN" sz="1200" dirty="0">
                  <a:ea typeface="Calibri" panose="020F0502020204030204" pitchFamily="34" charset="0"/>
                  <a:cs typeface="Times New Roman" panose="02020603050405020304" pitchFamily="18" charset="0"/>
                </a:rPr>
                <a:t>ears 					       36                                   13.8</a:t>
              </a:r>
              <a:endParaRPr lang="zh-CN" altLang="zh-CN" sz="1100" dirty="0">
                <a:ea typeface="Calibri" panose="020F0502020204030204" pitchFamily="34" charset="0"/>
                <a:cs typeface="Times New Roman" panose="02020603050405020304" pitchFamily="18" charset="0"/>
              </a:endParaRPr>
            </a:p>
            <a:p>
              <a:pPr>
                <a:lnSpc>
                  <a:spcPct val="115000"/>
                </a:lnSpc>
                <a:spcAft>
                  <a:spcPts val="0"/>
                </a:spcAft>
              </a:pPr>
              <a:r>
                <a:rPr lang="en-US" altLang="zh-CN" sz="1200" dirty="0">
                  <a:ea typeface="等线" panose="02010600030101010101" pitchFamily="2" charset="-122"/>
                  <a:cs typeface="Times New Roman" panose="02020603050405020304" pitchFamily="18" charset="0"/>
                </a:rPr>
                <a:t>23 years and above 	                            68                                   26.2</a:t>
              </a:r>
              <a:endParaRPr lang="zh-CN" altLang="zh-CN" sz="1100" dirty="0">
                <a:effectLst/>
                <a:ea typeface="等线" panose="02010600030101010101" pitchFamily="2" charset="-122"/>
                <a:cs typeface="Times New Roman" panose="02020603050405020304" pitchFamily="18" charset="0"/>
              </a:endParaRPr>
            </a:p>
          </p:txBody>
        </p:sp>
        <p:sp>
          <p:nvSpPr>
            <p:cNvPr id="9" name="矩形 8"/>
            <p:cNvSpPr/>
            <p:nvPr/>
          </p:nvSpPr>
          <p:spPr>
            <a:xfrm>
              <a:off x="6630573" y="6407654"/>
              <a:ext cx="7812258" cy="340093"/>
            </a:xfrm>
            <a:prstGeom prst="rect">
              <a:avLst/>
            </a:prstGeom>
          </p:spPr>
          <p:txBody>
            <a:bodyPr wrap="square">
              <a:spAutoFit/>
            </a:bodyPr>
            <a:lstStyle/>
            <a:p>
              <a:pPr>
                <a:lnSpc>
                  <a:spcPct val="115000"/>
                </a:lnSpc>
                <a:spcAft>
                  <a:spcPts val="0"/>
                </a:spcAft>
              </a:pPr>
              <a:r>
                <a:rPr lang="en-US" altLang="zh-CN" sz="1400" dirty="0">
                  <a:ea typeface="等线" panose="02010600030101010101" pitchFamily="2" charset="-122"/>
                  <a:cs typeface="Times New Roman" panose="02020603050405020304" pitchFamily="18" charset="0"/>
                </a:rPr>
                <a:t>Total 				              260		            100.0</a:t>
              </a:r>
              <a:endParaRPr lang="zh-CN" altLang="zh-CN" sz="1400" dirty="0">
                <a:effectLst/>
                <a:ea typeface="等线" panose="02010600030101010101" pitchFamily="2" charset="-122"/>
                <a:cs typeface="Times New Roman" panose="02020603050405020304" pitchFamily="18" charset="0"/>
              </a:endParaRPr>
            </a:p>
          </p:txBody>
        </p:sp>
      </p:grpSp>
      <p:sp>
        <p:nvSpPr>
          <p:cNvPr id="13" name="矩形 12"/>
          <p:cNvSpPr/>
          <p:nvPr/>
        </p:nvSpPr>
        <p:spPr>
          <a:xfrm>
            <a:off x="400692" y="2258120"/>
            <a:ext cx="6096000" cy="4278094"/>
          </a:xfrm>
          <a:prstGeom prst="rect">
            <a:avLst/>
          </a:prstGeom>
        </p:spPr>
        <p:txBody>
          <a:bodyPr>
            <a:spAutoFit/>
          </a:bodyPr>
          <a:lstStyle/>
          <a:p>
            <a:r>
              <a:rPr lang="en-US" altLang="zh-CN" sz="1600" dirty="0">
                <a:solidFill>
                  <a:srgbClr val="FF0000"/>
                </a:solidFill>
              </a:rPr>
              <a:t>58.5%</a:t>
            </a:r>
            <a:r>
              <a:rPr lang="en-US" altLang="zh-CN" sz="1600" dirty="0"/>
              <a:t> of the respondents were males while </a:t>
            </a:r>
            <a:r>
              <a:rPr lang="en-US" altLang="zh-CN" sz="1600" dirty="0">
                <a:solidFill>
                  <a:srgbClr val="FF0000"/>
                </a:solidFill>
              </a:rPr>
              <a:t>41.5%</a:t>
            </a:r>
            <a:r>
              <a:rPr lang="en-US" altLang="zh-CN" sz="1600" dirty="0"/>
              <a:t> were females</a:t>
            </a:r>
          </a:p>
          <a:p>
            <a:endParaRPr lang="en-US" altLang="zh-CN" sz="1600" dirty="0"/>
          </a:p>
          <a:p>
            <a:r>
              <a:rPr lang="en-US" altLang="zh-CN" sz="1600" dirty="0">
                <a:solidFill>
                  <a:srgbClr val="FF0000"/>
                </a:solidFill>
              </a:rPr>
              <a:t>31.2%</a:t>
            </a:r>
            <a:r>
              <a:rPr lang="en-US" altLang="zh-CN" sz="1600" dirty="0"/>
              <a:t> of the respondents were 50 years and above while only 25 respondents representing 9.6 percent were within the ages of 20-29 years</a:t>
            </a:r>
          </a:p>
          <a:p>
            <a:endParaRPr lang="en-US" altLang="zh-CN" sz="1600" dirty="0"/>
          </a:p>
          <a:p>
            <a:r>
              <a:rPr lang="en-US" altLang="zh-CN" sz="1600" dirty="0"/>
              <a:t>almost half of the respondents had </a:t>
            </a:r>
            <a:r>
              <a:rPr lang="en-US" altLang="zh-CN" sz="1600" dirty="0">
                <a:solidFill>
                  <a:srgbClr val="FF0000"/>
                </a:solidFill>
              </a:rPr>
              <a:t>Junior High School </a:t>
            </a:r>
            <a:r>
              <a:rPr lang="en-US" altLang="zh-CN" sz="1600" dirty="0"/>
              <a:t>education with only 19 respondents representing 7.3% having tertiary education</a:t>
            </a:r>
          </a:p>
          <a:p>
            <a:endParaRPr lang="en-US" altLang="zh-CN" sz="1600" dirty="0"/>
          </a:p>
          <a:p>
            <a:r>
              <a:rPr lang="en-US" altLang="zh-CN" sz="1600" dirty="0">
                <a:solidFill>
                  <a:srgbClr val="FF0000"/>
                </a:solidFill>
              </a:rPr>
              <a:t>70.4%</a:t>
            </a:r>
            <a:r>
              <a:rPr lang="en-US" altLang="zh-CN" sz="1600" dirty="0"/>
              <a:t> of the respondents were married</a:t>
            </a:r>
          </a:p>
          <a:p>
            <a:endParaRPr lang="en-US" altLang="zh-CN" sz="1600" dirty="0"/>
          </a:p>
          <a:p>
            <a:r>
              <a:rPr lang="en-US" altLang="zh-CN" sz="1600" dirty="0">
                <a:solidFill>
                  <a:srgbClr val="FF0000"/>
                </a:solidFill>
              </a:rPr>
              <a:t>26.9%</a:t>
            </a:r>
            <a:r>
              <a:rPr lang="en-US" altLang="zh-CN" sz="1600" dirty="0"/>
              <a:t> and </a:t>
            </a:r>
            <a:r>
              <a:rPr lang="en-US" altLang="zh-CN" sz="1600" dirty="0">
                <a:solidFill>
                  <a:srgbClr val="FF0000"/>
                </a:solidFill>
              </a:rPr>
              <a:t>26.2% </a:t>
            </a:r>
            <a:r>
              <a:rPr lang="en-US" altLang="zh-CN" sz="1600" dirty="0"/>
              <a:t>of them said they have been engaged in cocoa farming for 3-7 years and 23 years or more respectively</a:t>
            </a:r>
          </a:p>
          <a:p>
            <a:endParaRPr lang="zh-CN" altLang="en-US" sz="1600" dirty="0"/>
          </a:p>
        </p:txBody>
      </p:sp>
    </p:spTree>
    <p:extLst>
      <p:ext uri="{BB962C8B-B14F-4D97-AF65-F5344CB8AC3E}">
        <p14:creationId xmlns:p14="http://schemas.microsoft.com/office/powerpoint/2010/main" val="91805828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436099"/>
            <a:ext cx="8426548" cy="7033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3200" dirty="0"/>
              <a:t>   Analysis--2</a:t>
            </a:r>
            <a:endParaRPr lang="zh-CN" altLang="en-US" sz="3200" dirty="0"/>
          </a:p>
        </p:txBody>
      </p:sp>
      <p:sp>
        <p:nvSpPr>
          <p:cNvPr id="3" name="TextBox 2"/>
          <p:cNvSpPr txBox="1"/>
          <p:nvPr/>
        </p:nvSpPr>
        <p:spPr>
          <a:xfrm>
            <a:off x="400692" y="1633591"/>
            <a:ext cx="8025856" cy="369332"/>
          </a:xfrm>
          <a:prstGeom prst="rect">
            <a:avLst/>
          </a:prstGeom>
          <a:noFill/>
        </p:spPr>
        <p:txBody>
          <a:bodyPr wrap="square" rtlCol="0">
            <a:spAutoFit/>
          </a:bodyPr>
          <a:lstStyle/>
          <a:p>
            <a:pPr marL="285750" indent="-285750">
              <a:buFont typeface="Wingdings" panose="05000000000000000000" pitchFamily="2" charset="2"/>
              <a:buChar char="ü"/>
            </a:pPr>
            <a:r>
              <a:rPr lang="en-US" dirty="0"/>
              <a:t>Hazards and Gender</a:t>
            </a:r>
            <a:endParaRPr lang="ru-RU" dirty="0"/>
          </a:p>
        </p:txBody>
      </p:sp>
      <p:sp>
        <p:nvSpPr>
          <p:cNvPr id="7" name="矩形 6"/>
          <p:cNvSpPr/>
          <p:nvPr/>
        </p:nvSpPr>
        <p:spPr>
          <a:xfrm>
            <a:off x="245946" y="4550914"/>
            <a:ext cx="12063283" cy="2031325"/>
          </a:xfrm>
          <a:prstGeom prst="rect">
            <a:avLst/>
          </a:prstGeom>
        </p:spPr>
        <p:txBody>
          <a:bodyPr wrap="square">
            <a:spAutoFit/>
          </a:bodyPr>
          <a:lstStyle/>
          <a:p>
            <a:r>
              <a:rPr lang="en-US" altLang="zh-CN" dirty="0"/>
              <a:t>H0: There is no statistically significant relationship between sex of cocoa farmers and occupational hazards during cocoa production.</a:t>
            </a:r>
          </a:p>
          <a:p>
            <a:endParaRPr lang="en-US" altLang="zh-CN" dirty="0"/>
          </a:p>
          <a:p>
            <a:r>
              <a:rPr lang="en-US" altLang="zh-CN" dirty="0"/>
              <a:t>H1: There is statistically significant relationship between sex of cocoa farmers and occupational hazards during cocoa production.</a:t>
            </a:r>
          </a:p>
          <a:p>
            <a:endParaRPr lang="en-US" altLang="zh-CN" dirty="0"/>
          </a:p>
          <a:p>
            <a:r>
              <a:rPr lang="en-US" altLang="zh-CN" dirty="0"/>
              <a:t>Since P/sig=0.009, we reject H0 and accept H1</a:t>
            </a:r>
          </a:p>
        </p:txBody>
      </p:sp>
      <p:graphicFrame>
        <p:nvGraphicFramePr>
          <p:cNvPr id="8" name="表格 7"/>
          <p:cNvGraphicFramePr>
            <a:graphicFrameLocks noGrp="1"/>
          </p:cNvGraphicFramePr>
          <p:nvPr>
            <p:extLst>
              <p:ext uri="{D42A27DB-BD31-4B8C-83A1-F6EECF244321}">
                <p14:modId xmlns:p14="http://schemas.microsoft.com/office/powerpoint/2010/main" val="70729490"/>
              </p:ext>
            </p:extLst>
          </p:nvPr>
        </p:nvGraphicFramePr>
        <p:xfrm>
          <a:off x="637370" y="2002923"/>
          <a:ext cx="6298002" cy="870458"/>
        </p:xfrm>
        <a:graphic>
          <a:graphicData uri="http://schemas.openxmlformats.org/drawingml/2006/table">
            <a:tbl>
              <a:tblPr>
                <a:tableStyleId>{5C22544A-7EE6-4342-B048-85BDC9FD1C3A}</a:tableStyleId>
              </a:tblPr>
              <a:tblGrid>
                <a:gridCol w="6298002">
                  <a:extLst>
                    <a:ext uri="{9D8B030D-6E8A-4147-A177-3AD203B41FA5}">
                      <a16:colId xmlns:a16="http://schemas.microsoft.com/office/drawing/2014/main" xmlns="" val="1049165382"/>
                    </a:ext>
                  </a:extLst>
                </a:gridCol>
              </a:tblGrid>
              <a:tr h="870458">
                <a:tc>
                  <a:txBody>
                    <a:bodyPr/>
                    <a:lstStyle/>
                    <a:p>
                      <a:pPr algn="l">
                        <a:lnSpc>
                          <a:spcPct val="115000"/>
                        </a:lnSpc>
                        <a:spcAft>
                          <a:spcPts val="1000"/>
                        </a:spcAft>
                        <a:tabLst>
                          <a:tab pos="3978910" algn="l"/>
                        </a:tabLst>
                      </a:pPr>
                      <a:r>
                        <a:rPr lang="en-US" sz="1400" b="1" dirty="0">
                          <a:solidFill>
                            <a:schemeClr val="accent1">
                              <a:lumMod val="40000"/>
                              <a:lumOff val="60000"/>
                            </a:schemeClr>
                          </a:solidFill>
                          <a:effectLst/>
                        </a:rPr>
                        <a:t>                                                                      Sex (%)</a:t>
                      </a:r>
                      <a:endParaRPr lang="zh-CN" sz="1400" b="1" dirty="0">
                        <a:solidFill>
                          <a:schemeClr val="accent1">
                            <a:lumMod val="40000"/>
                            <a:lumOff val="60000"/>
                          </a:schemeClr>
                        </a:solidFill>
                        <a:effectLst/>
                      </a:endParaRPr>
                    </a:p>
                    <a:p>
                      <a:pPr algn="l">
                        <a:lnSpc>
                          <a:spcPct val="115000"/>
                        </a:lnSpc>
                        <a:spcAft>
                          <a:spcPts val="1000"/>
                        </a:spcAft>
                        <a:tabLst>
                          <a:tab pos="3463290" algn="l"/>
                          <a:tab pos="4932045" algn="l"/>
                        </a:tabLst>
                      </a:pPr>
                      <a:r>
                        <a:rPr lang="en-US" sz="1400" b="1" dirty="0">
                          <a:solidFill>
                            <a:schemeClr val="accent1">
                              <a:lumMod val="40000"/>
                              <a:lumOff val="60000"/>
                            </a:schemeClr>
                          </a:solidFill>
                          <a:effectLst/>
                        </a:rPr>
                        <a:t>Common hazard                                Male            Female              Total (N)</a:t>
                      </a:r>
                      <a:endParaRPr lang="zh-CN" sz="1400" b="1" dirty="0">
                        <a:solidFill>
                          <a:schemeClr val="accent1">
                            <a:lumMod val="40000"/>
                            <a:lumOff val="60000"/>
                          </a:schemeClr>
                        </a:solidFill>
                        <a:effectLst/>
                        <a:latin typeface="Calibri" panose="020F0502020204030204" pitchFamily="34" charset="0"/>
                        <a:ea typeface="等线" panose="02010600030101010101" pitchFamily="2" charset="-122"/>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3388306102"/>
                  </a:ext>
                </a:extLst>
              </a:tr>
            </a:tbl>
          </a:graphicData>
        </a:graphic>
      </p:graphicFrame>
      <p:sp>
        <p:nvSpPr>
          <p:cNvPr id="10" name="矩形 9"/>
          <p:cNvSpPr/>
          <p:nvPr/>
        </p:nvSpPr>
        <p:spPr>
          <a:xfrm>
            <a:off x="637371" y="2637096"/>
            <a:ext cx="6860710" cy="1569660"/>
          </a:xfrm>
          <a:prstGeom prst="rect">
            <a:avLst/>
          </a:prstGeom>
        </p:spPr>
        <p:txBody>
          <a:bodyPr wrap="square">
            <a:spAutoFit/>
          </a:bodyPr>
          <a:lstStyle/>
          <a:p>
            <a:r>
              <a:rPr lang="en-US" altLang="zh-CN" sz="1600" dirty="0"/>
              <a:t>Scratches from thorny plants     52.9               47.1             100% (68)</a:t>
            </a:r>
          </a:p>
          <a:p>
            <a:r>
              <a:rPr lang="en-US" altLang="zh-CN" sz="1600" dirty="0"/>
              <a:t>Snake bites                                     75                  25               100% (4)</a:t>
            </a:r>
          </a:p>
          <a:p>
            <a:r>
              <a:rPr lang="en-US" altLang="zh-CN" sz="1600" dirty="0"/>
              <a:t>Cutlass injury                                 67.2               32.8             100% (58)</a:t>
            </a:r>
          </a:p>
          <a:p>
            <a:r>
              <a:rPr lang="en-US" altLang="zh-CN" sz="1600" dirty="0"/>
              <a:t>Falling branches                            75                  25               100% (4)</a:t>
            </a:r>
          </a:p>
          <a:p>
            <a:r>
              <a:rPr lang="en-US" altLang="zh-CN" sz="1600" dirty="0"/>
              <a:t>Falls                                                 </a:t>
            </a:r>
            <a:r>
              <a:rPr lang="en-US" altLang="zh-CN" sz="1600" dirty="0">
                <a:highlight>
                  <a:srgbClr val="FF0000"/>
                </a:highlight>
              </a:rPr>
              <a:t>34.1               65.9             </a:t>
            </a:r>
            <a:r>
              <a:rPr lang="en-US" altLang="zh-CN" sz="1600" dirty="0"/>
              <a:t>100% (41)</a:t>
            </a:r>
          </a:p>
          <a:p>
            <a:r>
              <a:rPr lang="en-US" altLang="zh-CN" sz="1600" dirty="0"/>
              <a:t>Bites from insects                           67.1              32.9             100% (85)</a:t>
            </a:r>
          </a:p>
        </p:txBody>
      </p:sp>
      <p:graphicFrame>
        <p:nvGraphicFramePr>
          <p:cNvPr id="12" name="表格 11"/>
          <p:cNvGraphicFramePr>
            <a:graphicFrameLocks noGrp="1"/>
          </p:cNvGraphicFramePr>
          <p:nvPr>
            <p:extLst>
              <p:ext uri="{D42A27DB-BD31-4B8C-83A1-F6EECF244321}">
                <p14:modId xmlns:p14="http://schemas.microsoft.com/office/powerpoint/2010/main" val="4035284175"/>
              </p:ext>
            </p:extLst>
          </p:nvPr>
        </p:nvGraphicFramePr>
        <p:xfrm>
          <a:off x="7841126" y="1906905"/>
          <a:ext cx="3975735" cy="2481498"/>
        </p:xfrm>
        <a:graphic>
          <a:graphicData uri="http://schemas.openxmlformats.org/drawingml/2006/table">
            <a:tbl>
              <a:tblPr/>
              <a:tblGrid>
                <a:gridCol w="1634371">
                  <a:extLst>
                    <a:ext uri="{9D8B030D-6E8A-4147-A177-3AD203B41FA5}">
                      <a16:colId xmlns:a16="http://schemas.microsoft.com/office/drawing/2014/main" xmlns="" val="3452833414"/>
                    </a:ext>
                  </a:extLst>
                </a:gridCol>
                <a:gridCol w="680707">
                  <a:extLst>
                    <a:ext uri="{9D8B030D-6E8A-4147-A177-3AD203B41FA5}">
                      <a16:colId xmlns:a16="http://schemas.microsoft.com/office/drawing/2014/main" xmlns="" val="1941703522"/>
                    </a:ext>
                  </a:extLst>
                </a:gridCol>
                <a:gridCol w="680034">
                  <a:extLst>
                    <a:ext uri="{9D8B030D-6E8A-4147-A177-3AD203B41FA5}">
                      <a16:colId xmlns:a16="http://schemas.microsoft.com/office/drawing/2014/main" xmlns="" val="1184755472"/>
                    </a:ext>
                  </a:extLst>
                </a:gridCol>
                <a:gridCol w="980623">
                  <a:extLst>
                    <a:ext uri="{9D8B030D-6E8A-4147-A177-3AD203B41FA5}">
                      <a16:colId xmlns:a16="http://schemas.microsoft.com/office/drawing/2014/main" xmlns="" val="3781187887"/>
                    </a:ext>
                  </a:extLst>
                </a:gridCol>
              </a:tblGrid>
              <a:tr h="248150">
                <a:tc gridSpan="4">
                  <a:txBody>
                    <a:bodyPr/>
                    <a:lstStyle/>
                    <a:p>
                      <a:pPr marL="38100" marR="38100" algn="ctr">
                        <a:lnSpc>
                          <a:spcPts val="1600"/>
                        </a:lnSpc>
                        <a:spcAft>
                          <a:spcPts val="0"/>
                        </a:spcAft>
                      </a:pPr>
                      <a:r>
                        <a:rPr lang="en-US" sz="900" b="1" kern="0">
                          <a:solidFill>
                            <a:srgbClr val="000000"/>
                          </a:solidFill>
                          <a:effectLst/>
                          <a:latin typeface="Arial" panose="020B0604020202020204" pitchFamily="34" charset="0"/>
                          <a:ea typeface="宋体" panose="02010600030101010101" pitchFamily="2" charset="-122"/>
                          <a:cs typeface="Times New Roman" panose="02020603050405020304" pitchFamily="18" charset="0"/>
                        </a:rPr>
                        <a:t>Chi-Square Tests</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nchor="ctr">
                    <a:lnL>
                      <a:noFill/>
                    </a:lnL>
                    <a:lnR>
                      <a:noFill/>
                    </a:lnR>
                    <a:lnT>
                      <a:noFill/>
                    </a:lnT>
                    <a:lnB w="28575" cap="flat" cmpd="sng" algn="ctr">
                      <a:solidFill>
                        <a:srgbClr val="000000"/>
                      </a:solidFill>
                      <a:prstDash val="solid"/>
                      <a:round/>
                      <a:headEnd type="none" w="med" len="med"/>
                      <a:tailEnd type="none" w="med" len="med"/>
                    </a:lnB>
                    <a:solidFill>
                      <a:srgbClr val="FFFFFF"/>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xmlns="" val="1599263646"/>
                  </a:ext>
                </a:extLst>
              </a:tr>
              <a:tr h="496299">
                <a:tc>
                  <a:txBody>
                    <a:bodyPr/>
                    <a:lstStyle/>
                    <a:p>
                      <a:pPr algn="ctr">
                        <a:spcAft>
                          <a:spcPts val="0"/>
                        </a:spcAft>
                      </a:pPr>
                      <a:r>
                        <a:rPr lang="en-US" sz="1200" kern="0">
                          <a:effectLst/>
                          <a:latin typeface="Times New Roman" panose="02020603050405020304" pitchFamily="18" charset="0"/>
                          <a:ea typeface="宋体" panose="02010600030101010101" pitchFamily="2" charset="-122"/>
                          <a:cs typeface="Times New Roman" panose="02020603050405020304" pitchFamily="18" charset="0"/>
                        </a:rPr>
                        <a:t> </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rgbClr val="FFFFFF"/>
                    </a:solidFill>
                  </a:tcPr>
                </a:tc>
                <a:tc>
                  <a:txBody>
                    <a:bodyPr/>
                    <a:lstStyle/>
                    <a:p>
                      <a:pPr marL="38100" marR="38100" algn="ctr">
                        <a:lnSpc>
                          <a:spcPts val="1600"/>
                        </a:lnSpc>
                        <a:spcAft>
                          <a:spcPts val="0"/>
                        </a:spcAft>
                      </a:pPr>
                      <a:r>
                        <a:rPr lang="en-US" sz="900" kern="0">
                          <a:solidFill>
                            <a:srgbClr val="000000"/>
                          </a:solidFill>
                          <a:effectLst/>
                          <a:latin typeface="Arial" panose="020B0604020202020204" pitchFamily="34" charset="0"/>
                          <a:ea typeface="宋体" panose="02010600030101010101" pitchFamily="2" charset="-122"/>
                          <a:cs typeface="Times New Roman" panose="02020603050405020304" pitchFamily="18" charset="0"/>
                        </a:rPr>
                        <a:t>Value</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nchor="b">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rgbClr val="FFFFFF"/>
                    </a:solidFill>
                  </a:tcPr>
                </a:tc>
                <a:tc>
                  <a:txBody>
                    <a:bodyPr/>
                    <a:lstStyle/>
                    <a:p>
                      <a:pPr marL="38100" marR="38100" algn="ctr">
                        <a:lnSpc>
                          <a:spcPts val="1600"/>
                        </a:lnSpc>
                        <a:spcAft>
                          <a:spcPts val="0"/>
                        </a:spcAft>
                      </a:pPr>
                      <a:r>
                        <a:rPr lang="en-US" sz="900" kern="0">
                          <a:solidFill>
                            <a:srgbClr val="000000"/>
                          </a:solidFill>
                          <a:effectLst/>
                          <a:latin typeface="Arial" panose="020B0604020202020204" pitchFamily="34" charset="0"/>
                          <a:ea typeface="宋体" panose="02010600030101010101" pitchFamily="2" charset="-122"/>
                          <a:cs typeface="Times New Roman" panose="02020603050405020304" pitchFamily="18" charset="0"/>
                        </a:rPr>
                        <a:t>df</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rgbClr val="FFFFFF"/>
                    </a:solidFill>
                  </a:tcPr>
                </a:tc>
                <a:tc>
                  <a:txBody>
                    <a:bodyPr/>
                    <a:lstStyle/>
                    <a:p>
                      <a:pPr marL="38100" marR="38100" algn="ctr">
                        <a:lnSpc>
                          <a:spcPts val="1600"/>
                        </a:lnSpc>
                        <a:spcAft>
                          <a:spcPts val="0"/>
                        </a:spcAft>
                      </a:pPr>
                      <a:r>
                        <a:rPr lang="en-US" sz="900" kern="0">
                          <a:solidFill>
                            <a:srgbClr val="000000"/>
                          </a:solidFill>
                          <a:effectLst/>
                          <a:latin typeface="Arial" panose="020B0604020202020204" pitchFamily="34" charset="0"/>
                          <a:ea typeface="宋体" panose="02010600030101010101" pitchFamily="2" charset="-122"/>
                          <a:cs typeface="Times New Roman" panose="02020603050405020304" pitchFamily="18" charset="0"/>
                        </a:rPr>
                        <a:t>Asymp. Sig. (2-sided)</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nchor="b">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xmlns="" val="848970412"/>
                  </a:ext>
                </a:extLst>
              </a:tr>
              <a:tr h="248150">
                <a:tc>
                  <a:txBody>
                    <a:bodyPr/>
                    <a:lstStyle/>
                    <a:p>
                      <a:pPr marL="38100" marR="38100" algn="l">
                        <a:lnSpc>
                          <a:spcPts val="1600"/>
                        </a:lnSpc>
                        <a:spcAft>
                          <a:spcPts val="0"/>
                        </a:spcAft>
                      </a:pPr>
                      <a:r>
                        <a:rPr lang="en-US" sz="900" kern="0">
                          <a:solidFill>
                            <a:srgbClr val="000000"/>
                          </a:solidFill>
                          <a:effectLst/>
                          <a:latin typeface="Arial" panose="020B0604020202020204" pitchFamily="34" charset="0"/>
                          <a:ea typeface="宋体" panose="02010600030101010101" pitchFamily="2" charset="-122"/>
                          <a:cs typeface="Times New Roman" panose="02020603050405020304" pitchFamily="18" charset="0"/>
                        </a:rPr>
                        <a:t>Pearson Chi-Square</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a:noFill/>
                    </a:lnB>
                    <a:solidFill>
                      <a:srgbClr val="FFFFFF"/>
                    </a:solidFill>
                  </a:tcPr>
                </a:tc>
                <a:tc>
                  <a:txBody>
                    <a:bodyPr/>
                    <a:lstStyle/>
                    <a:p>
                      <a:pPr marL="38100" marR="38100" algn="r">
                        <a:lnSpc>
                          <a:spcPts val="1600"/>
                        </a:lnSpc>
                        <a:spcAft>
                          <a:spcPts val="0"/>
                        </a:spcAft>
                      </a:pPr>
                      <a:r>
                        <a:rPr lang="en-US" sz="900" kern="0">
                          <a:solidFill>
                            <a:srgbClr val="000000"/>
                          </a:solidFill>
                          <a:effectLst/>
                          <a:latin typeface="Arial" panose="020B0604020202020204" pitchFamily="34" charset="0"/>
                          <a:ea typeface="宋体" panose="02010600030101010101" pitchFamily="2" charset="-122"/>
                          <a:cs typeface="Times New Roman" panose="02020603050405020304" pitchFamily="18" charset="0"/>
                        </a:rPr>
                        <a:t>15.427</a:t>
                      </a:r>
                      <a:r>
                        <a:rPr lang="en-US" sz="900" kern="0" baseline="30000">
                          <a:solidFill>
                            <a:srgbClr val="000000"/>
                          </a:solidFill>
                          <a:effectLst/>
                          <a:latin typeface="Arial" panose="020B0604020202020204" pitchFamily="34" charset="0"/>
                          <a:ea typeface="宋体" panose="02010600030101010101" pitchFamily="2" charset="-122"/>
                          <a:cs typeface="Times New Roman" panose="02020603050405020304" pitchFamily="18" charset="0"/>
                        </a:rPr>
                        <a:t>a</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a:noFill/>
                    </a:lnB>
                    <a:solidFill>
                      <a:srgbClr val="FFFFFF"/>
                    </a:solidFill>
                  </a:tcPr>
                </a:tc>
                <a:tc>
                  <a:txBody>
                    <a:bodyPr/>
                    <a:lstStyle/>
                    <a:p>
                      <a:pPr marL="38100" marR="38100" algn="r">
                        <a:lnSpc>
                          <a:spcPts val="1600"/>
                        </a:lnSpc>
                        <a:spcAft>
                          <a:spcPts val="0"/>
                        </a:spcAft>
                      </a:pPr>
                      <a:r>
                        <a:rPr lang="en-US" sz="900" kern="0">
                          <a:solidFill>
                            <a:srgbClr val="000000"/>
                          </a:solidFill>
                          <a:effectLst/>
                          <a:latin typeface="Arial" panose="020B0604020202020204" pitchFamily="34" charset="0"/>
                          <a:ea typeface="宋体" panose="02010600030101010101" pitchFamily="2" charset="-122"/>
                          <a:cs typeface="Times New Roman" panose="02020603050405020304" pitchFamily="18" charset="0"/>
                        </a:rPr>
                        <a:t>5</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a:noFill/>
                    </a:lnB>
                    <a:solidFill>
                      <a:srgbClr val="FFFFFF"/>
                    </a:solidFill>
                  </a:tcPr>
                </a:tc>
                <a:tc>
                  <a:txBody>
                    <a:bodyPr/>
                    <a:lstStyle/>
                    <a:p>
                      <a:pPr marL="38100" marR="38100" algn="r">
                        <a:lnSpc>
                          <a:spcPts val="1600"/>
                        </a:lnSpc>
                        <a:spcAft>
                          <a:spcPts val="0"/>
                        </a:spcAft>
                      </a:pPr>
                      <a:r>
                        <a:rPr lang="en-US" sz="900" kern="0" dirty="0">
                          <a:solidFill>
                            <a:srgbClr val="000000"/>
                          </a:solidFill>
                          <a:effectLst/>
                          <a:highlight>
                            <a:srgbClr val="FF0000"/>
                          </a:highlight>
                          <a:latin typeface="Arial" panose="020B0604020202020204" pitchFamily="34" charset="0"/>
                          <a:ea typeface="宋体" panose="02010600030101010101" pitchFamily="2" charset="-122"/>
                          <a:cs typeface="Times New Roman" panose="02020603050405020304" pitchFamily="18" charset="0"/>
                        </a:rPr>
                        <a:t>.009</a:t>
                      </a:r>
                      <a:endParaRPr lang="zh-CN" sz="1050" kern="100" dirty="0">
                        <a:effectLst/>
                        <a:highlight>
                          <a:srgbClr val="FF0000"/>
                        </a:highlight>
                        <a:latin typeface="Calibri" panose="020F0502020204030204" pitchFamily="34" charset="0"/>
                        <a:ea typeface="宋体" panose="02010600030101010101" pitchFamily="2" charset="-122"/>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xmlns="" val="2633671394"/>
                  </a:ext>
                </a:extLst>
              </a:tr>
              <a:tr h="248150">
                <a:tc>
                  <a:txBody>
                    <a:bodyPr/>
                    <a:lstStyle/>
                    <a:p>
                      <a:pPr marL="38100" marR="38100" algn="l">
                        <a:lnSpc>
                          <a:spcPts val="1600"/>
                        </a:lnSpc>
                        <a:spcAft>
                          <a:spcPts val="0"/>
                        </a:spcAft>
                      </a:pPr>
                      <a:r>
                        <a:rPr lang="en-US" sz="900" kern="0">
                          <a:solidFill>
                            <a:srgbClr val="000000"/>
                          </a:solidFill>
                          <a:effectLst/>
                          <a:latin typeface="Arial" panose="020B0604020202020204" pitchFamily="34" charset="0"/>
                          <a:ea typeface="宋体" panose="02010600030101010101" pitchFamily="2" charset="-122"/>
                          <a:cs typeface="Times New Roman" panose="02020603050405020304" pitchFamily="18" charset="0"/>
                        </a:rPr>
                        <a:t>Likelihood Ratio</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Aft>
                          <a:spcPts val="0"/>
                        </a:spcAft>
                      </a:pPr>
                      <a:r>
                        <a:rPr lang="en-US" sz="900" kern="0">
                          <a:solidFill>
                            <a:srgbClr val="000000"/>
                          </a:solidFill>
                          <a:effectLst/>
                          <a:latin typeface="Arial" panose="020B0604020202020204" pitchFamily="34" charset="0"/>
                          <a:ea typeface="宋体" panose="02010600030101010101" pitchFamily="2" charset="-122"/>
                          <a:cs typeface="Times New Roman" panose="02020603050405020304" pitchFamily="18" charset="0"/>
                        </a:rPr>
                        <a:t>15.416</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Aft>
                          <a:spcPts val="0"/>
                        </a:spcAft>
                      </a:pPr>
                      <a:r>
                        <a:rPr lang="en-US" sz="900" kern="0">
                          <a:solidFill>
                            <a:srgbClr val="000000"/>
                          </a:solidFill>
                          <a:effectLst/>
                          <a:latin typeface="Arial" panose="020B0604020202020204" pitchFamily="34" charset="0"/>
                          <a:ea typeface="宋体" panose="02010600030101010101" pitchFamily="2" charset="-122"/>
                          <a:cs typeface="Times New Roman" panose="02020603050405020304" pitchFamily="18" charset="0"/>
                        </a:rPr>
                        <a:t>5</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Aft>
                          <a:spcPts val="0"/>
                        </a:spcAft>
                      </a:pPr>
                      <a:r>
                        <a:rPr lang="en-US" sz="900" kern="0">
                          <a:solidFill>
                            <a:srgbClr val="000000"/>
                          </a:solidFill>
                          <a:effectLst/>
                          <a:latin typeface="Arial" panose="020B0604020202020204" pitchFamily="34" charset="0"/>
                          <a:ea typeface="宋体" panose="02010600030101010101" pitchFamily="2" charset="-122"/>
                          <a:cs typeface="Times New Roman" panose="02020603050405020304" pitchFamily="18" charset="0"/>
                        </a:rPr>
                        <a:t>.009</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a:noFill/>
                    </a:lnB>
                    <a:solidFill>
                      <a:srgbClr val="FFFFFF"/>
                    </a:solidFill>
                  </a:tcPr>
                </a:tc>
                <a:extLst>
                  <a:ext uri="{0D108BD9-81ED-4DB2-BD59-A6C34878D82A}">
                    <a16:rowId xmlns:a16="http://schemas.microsoft.com/office/drawing/2014/main" xmlns="" val="3198918777"/>
                  </a:ext>
                </a:extLst>
              </a:tr>
              <a:tr h="248150">
                <a:tc>
                  <a:txBody>
                    <a:bodyPr/>
                    <a:lstStyle/>
                    <a:p>
                      <a:pPr marL="38100" marR="38100" algn="l">
                        <a:lnSpc>
                          <a:spcPts val="1600"/>
                        </a:lnSpc>
                        <a:spcAft>
                          <a:spcPts val="0"/>
                        </a:spcAft>
                      </a:pPr>
                      <a:r>
                        <a:rPr lang="en-US" sz="900" kern="0">
                          <a:solidFill>
                            <a:srgbClr val="000000"/>
                          </a:solidFill>
                          <a:effectLst/>
                          <a:latin typeface="Arial" panose="020B0604020202020204" pitchFamily="34" charset="0"/>
                          <a:ea typeface="宋体" panose="02010600030101010101" pitchFamily="2" charset="-122"/>
                          <a:cs typeface="Times New Roman" panose="02020603050405020304" pitchFamily="18" charset="0"/>
                        </a:rPr>
                        <a:t>Linear-by-Linear Association</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Aft>
                          <a:spcPts val="0"/>
                        </a:spcAft>
                      </a:pPr>
                      <a:r>
                        <a:rPr lang="en-US" sz="900" kern="0">
                          <a:solidFill>
                            <a:srgbClr val="000000"/>
                          </a:solidFill>
                          <a:effectLst/>
                          <a:latin typeface="Arial" panose="020B0604020202020204" pitchFamily="34" charset="0"/>
                          <a:ea typeface="宋体" panose="02010600030101010101" pitchFamily="2" charset="-122"/>
                          <a:cs typeface="Times New Roman" panose="02020603050405020304" pitchFamily="18" charset="0"/>
                        </a:rPr>
                        <a:t>.206</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Aft>
                          <a:spcPts val="0"/>
                        </a:spcAft>
                      </a:pPr>
                      <a:r>
                        <a:rPr lang="en-US" sz="900" kern="0">
                          <a:solidFill>
                            <a:srgbClr val="000000"/>
                          </a:solidFill>
                          <a:effectLst/>
                          <a:latin typeface="Arial" panose="020B0604020202020204" pitchFamily="34" charset="0"/>
                          <a:ea typeface="宋体" panose="02010600030101010101" pitchFamily="2" charset="-122"/>
                          <a:cs typeface="Times New Roman" panose="02020603050405020304" pitchFamily="18" charset="0"/>
                        </a:rPr>
                        <a:t>1</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Aft>
                          <a:spcPts val="0"/>
                        </a:spcAft>
                      </a:pPr>
                      <a:r>
                        <a:rPr lang="en-US" sz="900" kern="0">
                          <a:solidFill>
                            <a:srgbClr val="000000"/>
                          </a:solidFill>
                          <a:effectLst/>
                          <a:latin typeface="Arial" panose="020B0604020202020204" pitchFamily="34" charset="0"/>
                          <a:ea typeface="宋体" panose="02010600030101010101" pitchFamily="2" charset="-122"/>
                          <a:cs typeface="Times New Roman" panose="02020603050405020304" pitchFamily="18" charset="0"/>
                        </a:rPr>
                        <a:t>.650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a:noFill/>
                    </a:lnB>
                    <a:solidFill>
                      <a:srgbClr val="FFFFFF"/>
                    </a:solidFill>
                  </a:tcPr>
                </a:tc>
                <a:extLst>
                  <a:ext uri="{0D108BD9-81ED-4DB2-BD59-A6C34878D82A}">
                    <a16:rowId xmlns:a16="http://schemas.microsoft.com/office/drawing/2014/main" xmlns="" val="1761122539"/>
                  </a:ext>
                </a:extLst>
              </a:tr>
              <a:tr h="248150">
                <a:tc>
                  <a:txBody>
                    <a:bodyPr/>
                    <a:lstStyle/>
                    <a:p>
                      <a:pPr marL="38100" marR="38100" algn="l">
                        <a:lnSpc>
                          <a:spcPts val="1600"/>
                        </a:lnSpc>
                        <a:spcAft>
                          <a:spcPts val="0"/>
                        </a:spcAft>
                      </a:pPr>
                      <a:r>
                        <a:rPr lang="en-US" sz="900" kern="0">
                          <a:solidFill>
                            <a:srgbClr val="000000"/>
                          </a:solidFill>
                          <a:effectLst/>
                          <a:latin typeface="Arial" panose="020B0604020202020204" pitchFamily="34" charset="0"/>
                          <a:ea typeface="宋体" panose="02010600030101010101" pitchFamily="2" charset="-122"/>
                          <a:cs typeface="Times New Roman" panose="02020603050405020304" pitchFamily="18" charset="0"/>
                        </a:rPr>
                        <a:t>N of Valid Cases</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w="28575" cap="flat" cmpd="sng" algn="ctr">
                      <a:solidFill>
                        <a:srgbClr val="000000"/>
                      </a:solidFill>
                      <a:prstDash val="solid"/>
                      <a:round/>
                      <a:headEnd type="none" w="med" len="med"/>
                      <a:tailEnd type="none" w="med" len="med"/>
                    </a:lnB>
                    <a:solidFill>
                      <a:srgbClr val="FFFFFF"/>
                    </a:solidFill>
                  </a:tcPr>
                </a:tc>
                <a:tc>
                  <a:txBody>
                    <a:bodyPr/>
                    <a:lstStyle/>
                    <a:p>
                      <a:pPr marL="38100" marR="38100" algn="r">
                        <a:lnSpc>
                          <a:spcPts val="1600"/>
                        </a:lnSpc>
                        <a:spcAft>
                          <a:spcPts val="0"/>
                        </a:spcAft>
                      </a:pPr>
                      <a:r>
                        <a:rPr lang="en-US" sz="900" kern="0">
                          <a:solidFill>
                            <a:srgbClr val="000000"/>
                          </a:solidFill>
                          <a:effectLst/>
                          <a:latin typeface="Arial" panose="020B0604020202020204" pitchFamily="34" charset="0"/>
                          <a:ea typeface="宋体" panose="02010600030101010101" pitchFamily="2" charset="-122"/>
                          <a:cs typeface="Times New Roman" panose="02020603050405020304" pitchFamily="18" charset="0"/>
                        </a:rPr>
                        <a:t>260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28575"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n-US" sz="1200" kern="0">
                          <a:effectLst/>
                          <a:latin typeface="Times New Roman" panose="02020603050405020304" pitchFamily="18" charset="0"/>
                          <a:ea typeface="宋体" panose="02010600030101010101" pitchFamily="2" charset="-122"/>
                          <a:cs typeface="Times New Roman" panose="02020603050405020304" pitchFamily="18" charset="0"/>
                        </a:rPr>
                        <a:t> </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28575"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n-US" sz="1200" kern="0">
                          <a:effectLst/>
                          <a:latin typeface="Times New Roman" panose="02020603050405020304" pitchFamily="18" charset="0"/>
                          <a:ea typeface="宋体" panose="02010600030101010101" pitchFamily="2" charset="-122"/>
                          <a:cs typeface="Times New Roman" panose="02020603050405020304" pitchFamily="18" charset="0"/>
                        </a:rPr>
                        <a:t> </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w="28575"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xmlns="" val="3373413058"/>
                  </a:ext>
                </a:extLst>
              </a:tr>
              <a:tr h="744449">
                <a:tc gridSpan="4">
                  <a:txBody>
                    <a:bodyPr/>
                    <a:lstStyle/>
                    <a:p>
                      <a:pPr marL="38100" marR="38100" algn="l">
                        <a:lnSpc>
                          <a:spcPts val="1600"/>
                        </a:lnSpc>
                        <a:spcAft>
                          <a:spcPts val="0"/>
                        </a:spcAft>
                      </a:pPr>
                      <a:r>
                        <a:rPr lang="en-US" sz="900" kern="0" dirty="0">
                          <a:solidFill>
                            <a:srgbClr val="000000"/>
                          </a:solidFill>
                          <a:effectLst/>
                          <a:latin typeface="Arial" panose="020B0604020202020204" pitchFamily="34" charset="0"/>
                          <a:ea typeface="宋体" panose="02010600030101010101" pitchFamily="2" charset="-122"/>
                          <a:cs typeface="Times New Roman" panose="02020603050405020304" pitchFamily="18" charset="0"/>
                        </a:rPr>
                        <a:t>a. 4 cells (33.3%) have expected count less than 5. The minimum expected count is 1.25.</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p>
                      <a:pPr marL="38100" marR="38100" algn="l">
                        <a:lnSpc>
                          <a:spcPts val="1600"/>
                        </a:lnSpc>
                        <a:spcAft>
                          <a:spcPts val="0"/>
                        </a:spcAft>
                      </a:pPr>
                      <a:r>
                        <a:rPr lang="en-US" sz="900" kern="0" dirty="0">
                          <a:solidFill>
                            <a:srgbClr val="000000"/>
                          </a:solidFill>
                          <a:effectLst/>
                          <a:latin typeface="Arial" panose="020B0604020202020204" pitchFamily="34" charset="0"/>
                          <a:ea typeface="宋体" panose="02010600030101010101" pitchFamily="2" charset="-122"/>
                          <a:cs typeface="Times New Roman" panose="02020603050405020304" pitchFamily="18" charset="0"/>
                        </a:rPr>
                        <a:t> </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lnL>
                      <a:noFill/>
                    </a:lnL>
                    <a:lnR>
                      <a:noFill/>
                    </a:lnR>
                    <a:lnT w="28575" cap="flat" cmpd="sng" algn="ctr">
                      <a:solidFill>
                        <a:srgbClr val="000000"/>
                      </a:solidFill>
                      <a:prstDash val="solid"/>
                      <a:round/>
                      <a:headEnd type="none" w="med" len="med"/>
                      <a:tailEnd type="none" w="med" len="med"/>
                    </a:lnT>
                    <a:lnB>
                      <a:noFill/>
                    </a:lnB>
                    <a:solidFill>
                      <a:srgbClr val="FFFFFF"/>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xmlns="" val="265468232"/>
                  </a:ext>
                </a:extLst>
              </a:tr>
            </a:tbl>
          </a:graphicData>
        </a:graphic>
      </p:graphicFrame>
    </p:spTree>
    <p:extLst>
      <p:ext uri="{BB962C8B-B14F-4D97-AF65-F5344CB8AC3E}">
        <p14:creationId xmlns:p14="http://schemas.microsoft.com/office/powerpoint/2010/main" val="216696222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Объект 5"/>
          <p:cNvGraphicFramePr>
            <a:graphicFrameLocks noGrp="1"/>
          </p:cNvGraphicFramePr>
          <p:nvPr>
            <p:ph idx="1"/>
            <p:extLst>
              <p:ext uri="{D42A27DB-BD31-4B8C-83A1-F6EECF244321}">
                <p14:modId xmlns:p14="http://schemas.microsoft.com/office/powerpoint/2010/main" val="2013762749"/>
              </p:ext>
            </p:extLst>
          </p:nvPr>
        </p:nvGraphicFramePr>
        <p:xfrm>
          <a:off x="7170736" y="2263016"/>
          <a:ext cx="4466669" cy="2280637"/>
        </p:xfrm>
        <a:graphic>
          <a:graphicData uri="http://schemas.openxmlformats.org/drawingml/2006/table">
            <a:tbl>
              <a:tblPr>
                <a:tableStyleId>{5C22544A-7EE6-4342-B048-85BDC9FD1C3A}</a:tableStyleId>
              </a:tblPr>
              <a:tblGrid>
                <a:gridCol w="1832771">
                  <a:extLst>
                    <a:ext uri="{9D8B030D-6E8A-4147-A177-3AD203B41FA5}">
                      <a16:colId xmlns:a16="http://schemas.microsoft.com/office/drawing/2014/main" xmlns="" val="20000"/>
                    </a:ext>
                  </a:extLst>
                </a:gridCol>
                <a:gridCol w="767118">
                  <a:extLst>
                    <a:ext uri="{9D8B030D-6E8A-4147-A177-3AD203B41FA5}">
                      <a16:colId xmlns:a16="http://schemas.microsoft.com/office/drawing/2014/main" xmlns="" val="20001"/>
                    </a:ext>
                  </a:extLst>
                </a:gridCol>
                <a:gridCol w="767118">
                  <a:extLst>
                    <a:ext uri="{9D8B030D-6E8A-4147-A177-3AD203B41FA5}">
                      <a16:colId xmlns:a16="http://schemas.microsoft.com/office/drawing/2014/main" xmlns="" val="20002"/>
                    </a:ext>
                  </a:extLst>
                </a:gridCol>
                <a:gridCol w="1099662">
                  <a:extLst>
                    <a:ext uri="{9D8B030D-6E8A-4147-A177-3AD203B41FA5}">
                      <a16:colId xmlns:a16="http://schemas.microsoft.com/office/drawing/2014/main" xmlns="" val="20003"/>
                    </a:ext>
                  </a:extLst>
                </a:gridCol>
              </a:tblGrid>
              <a:tr h="221826">
                <a:tc gridSpan="4">
                  <a:txBody>
                    <a:bodyPr/>
                    <a:lstStyle/>
                    <a:p>
                      <a:pPr marL="38100" marR="38100" algn="ctr">
                        <a:lnSpc>
                          <a:spcPts val="1600"/>
                        </a:lnSpc>
                        <a:spcAft>
                          <a:spcPts val="0"/>
                        </a:spcAft>
                      </a:pPr>
                      <a:r>
                        <a:rPr lang="ru-RU" sz="900" kern="0" dirty="0" err="1">
                          <a:effectLst/>
                        </a:rPr>
                        <a:t>Chi-Square</a:t>
                      </a:r>
                      <a:r>
                        <a:rPr lang="ru-RU" sz="900" kern="0" dirty="0">
                          <a:effectLst/>
                        </a:rPr>
                        <a:t> </a:t>
                      </a:r>
                      <a:r>
                        <a:rPr lang="ru-RU" sz="900" kern="0" dirty="0" err="1">
                          <a:effectLst/>
                        </a:rPr>
                        <a:t>Tests</a:t>
                      </a:r>
                      <a:endParaRPr lang="ru-RU" sz="1050" kern="100" dirty="0">
                        <a:effectLst/>
                        <a:latin typeface="Calibri" panose="020F0502020204030204" pitchFamily="34" charset="0"/>
                        <a:ea typeface="SimSun" panose="02010600030101010101" pitchFamily="2" charset="-122"/>
                        <a:cs typeface="Times New Roman" panose="02020603050405020304" pitchFamily="18" charset="0"/>
                      </a:endParaRPr>
                    </a:p>
                  </a:txBody>
                  <a:tcPr marL="0" marR="0" marT="0" marB="0" anchor="ctr"/>
                </a:tc>
                <a:tc hMerge="1">
                  <a:txBody>
                    <a:bodyPr/>
                    <a:lstStyle/>
                    <a:p>
                      <a:endParaRPr lang="ru-RU"/>
                    </a:p>
                  </a:txBody>
                  <a:tcPr/>
                </a:tc>
                <a:tc hMerge="1">
                  <a:txBody>
                    <a:bodyPr/>
                    <a:lstStyle/>
                    <a:p>
                      <a:endParaRPr lang="ru-RU"/>
                    </a:p>
                  </a:txBody>
                  <a:tcPr/>
                </a:tc>
                <a:tc hMerge="1">
                  <a:txBody>
                    <a:bodyPr/>
                    <a:lstStyle/>
                    <a:p>
                      <a:endParaRPr lang="ru-RU"/>
                    </a:p>
                  </a:txBody>
                  <a:tcPr/>
                </a:tc>
                <a:extLst>
                  <a:ext uri="{0D108BD9-81ED-4DB2-BD59-A6C34878D82A}">
                    <a16:rowId xmlns:a16="http://schemas.microsoft.com/office/drawing/2014/main" xmlns="" val="10000"/>
                  </a:ext>
                </a:extLst>
              </a:tr>
              <a:tr h="470110">
                <a:tc>
                  <a:txBody>
                    <a:bodyPr/>
                    <a:lstStyle/>
                    <a:p>
                      <a:pPr algn="l">
                        <a:spcAft>
                          <a:spcPts val="0"/>
                        </a:spcAft>
                      </a:pPr>
                      <a:r>
                        <a:rPr lang="ru-RU" sz="1200" kern="0" dirty="0">
                          <a:effectLst/>
                        </a:rPr>
                        <a:t> </a:t>
                      </a:r>
                      <a:endParaRPr lang="ru-RU" sz="1050" kern="100" dirty="0">
                        <a:effectLst/>
                        <a:latin typeface="Calibri" panose="020F0502020204030204" pitchFamily="34" charset="0"/>
                        <a:ea typeface="SimSun" panose="02010600030101010101" pitchFamily="2" charset="-122"/>
                        <a:cs typeface="Times New Roman" panose="02020603050405020304" pitchFamily="18" charset="0"/>
                      </a:endParaRPr>
                    </a:p>
                  </a:txBody>
                  <a:tcPr marL="0" marR="0" marT="0" marB="0" anchor="b"/>
                </a:tc>
                <a:tc>
                  <a:txBody>
                    <a:bodyPr/>
                    <a:lstStyle/>
                    <a:p>
                      <a:pPr marL="38100" marR="38100" algn="ctr">
                        <a:lnSpc>
                          <a:spcPts val="1600"/>
                        </a:lnSpc>
                        <a:spcAft>
                          <a:spcPts val="0"/>
                        </a:spcAft>
                      </a:pPr>
                      <a:r>
                        <a:rPr lang="ru-RU" sz="900" kern="0">
                          <a:effectLst/>
                        </a:rPr>
                        <a:t>Value</a:t>
                      </a:r>
                      <a:endParaRPr lang="ru-RU" sz="1050" kern="100">
                        <a:effectLst/>
                        <a:latin typeface="Calibri" panose="020F0502020204030204" pitchFamily="34" charset="0"/>
                        <a:ea typeface="SimSun" panose="02010600030101010101" pitchFamily="2" charset="-122"/>
                        <a:cs typeface="Times New Roman" panose="02020603050405020304" pitchFamily="18" charset="0"/>
                      </a:endParaRPr>
                    </a:p>
                  </a:txBody>
                  <a:tcPr marL="0" marR="0" marT="0" marB="0" anchor="b"/>
                </a:tc>
                <a:tc>
                  <a:txBody>
                    <a:bodyPr/>
                    <a:lstStyle/>
                    <a:p>
                      <a:pPr marL="38100" marR="38100" algn="ctr">
                        <a:lnSpc>
                          <a:spcPts val="1600"/>
                        </a:lnSpc>
                        <a:spcAft>
                          <a:spcPts val="0"/>
                        </a:spcAft>
                      </a:pPr>
                      <a:r>
                        <a:rPr lang="ru-RU" sz="900" kern="0">
                          <a:effectLst/>
                        </a:rPr>
                        <a:t>df</a:t>
                      </a:r>
                      <a:endParaRPr lang="ru-RU" sz="1050" kern="100">
                        <a:effectLst/>
                        <a:latin typeface="Calibri" panose="020F0502020204030204" pitchFamily="34" charset="0"/>
                        <a:ea typeface="SimSun" panose="02010600030101010101" pitchFamily="2" charset="-122"/>
                        <a:cs typeface="Times New Roman" panose="02020603050405020304" pitchFamily="18" charset="0"/>
                      </a:endParaRPr>
                    </a:p>
                  </a:txBody>
                  <a:tcPr marL="0" marR="0" marT="0" marB="0" anchor="b"/>
                </a:tc>
                <a:tc>
                  <a:txBody>
                    <a:bodyPr/>
                    <a:lstStyle/>
                    <a:p>
                      <a:pPr marL="38100" marR="38100" algn="ctr">
                        <a:lnSpc>
                          <a:spcPts val="1600"/>
                        </a:lnSpc>
                        <a:spcAft>
                          <a:spcPts val="0"/>
                        </a:spcAft>
                      </a:pPr>
                      <a:r>
                        <a:rPr lang="ru-RU" sz="900" kern="0">
                          <a:effectLst/>
                        </a:rPr>
                        <a:t>Asymp. Sig. (2-sided)</a:t>
                      </a:r>
                      <a:endParaRPr lang="ru-RU" sz="1050" kern="100">
                        <a:effectLst/>
                        <a:latin typeface="Calibri" panose="020F0502020204030204" pitchFamily="34" charset="0"/>
                        <a:ea typeface="SimSun" panose="02010600030101010101" pitchFamily="2" charset="-122"/>
                        <a:cs typeface="Times New Roman" panose="02020603050405020304" pitchFamily="18" charset="0"/>
                      </a:endParaRPr>
                    </a:p>
                  </a:txBody>
                  <a:tcPr marL="0" marR="0" marT="0" marB="0" anchor="b"/>
                </a:tc>
                <a:extLst>
                  <a:ext uri="{0D108BD9-81ED-4DB2-BD59-A6C34878D82A}">
                    <a16:rowId xmlns:a16="http://schemas.microsoft.com/office/drawing/2014/main" xmlns="" val="10001"/>
                  </a:ext>
                </a:extLst>
              </a:tr>
              <a:tr h="221826">
                <a:tc>
                  <a:txBody>
                    <a:bodyPr/>
                    <a:lstStyle/>
                    <a:p>
                      <a:pPr marL="38100" marR="38100" algn="l">
                        <a:lnSpc>
                          <a:spcPts val="1600"/>
                        </a:lnSpc>
                        <a:spcAft>
                          <a:spcPts val="0"/>
                        </a:spcAft>
                      </a:pPr>
                      <a:r>
                        <a:rPr lang="ru-RU" sz="900" kern="0">
                          <a:effectLst/>
                        </a:rPr>
                        <a:t>Pearson Chi-Square</a:t>
                      </a:r>
                      <a:endParaRPr lang="ru-RU" sz="1050" kern="100">
                        <a:effectLst/>
                        <a:latin typeface="Calibri" panose="020F0502020204030204" pitchFamily="34" charset="0"/>
                        <a:ea typeface="SimSun" panose="02010600030101010101" pitchFamily="2" charset="-122"/>
                        <a:cs typeface="Times New Roman" panose="02020603050405020304" pitchFamily="18" charset="0"/>
                      </a:endParaRPr>
                    </a:p>
                  </a:txBody>
                  <a:tcPr marL="0" marR="0" marT="0" marB="0"/>
                </a:tc>
                <a:tc>
                  <a:txBody>
                    <a:bodyPr/>
                    <a:lstStyle/>
                    <a:p>
                      <a:pPr marL="38100" marR="38100" algn="r">
                        <a:lnSpc>
                          <a:spcPts val="1600"/>
                        </a:lnSpc>
                        <a:spcAft>
                          <a:spcPts val="0"/>
                        </a:spcAft>
                      </a:pPr>
                      <a:r>
                        <a:rPr lang="ru-RU" sz="900" kern="0">
                          <a:effectLst/>
                        </a:rPr>
                        <a:t>33,076</a:t>
                      </a:r>
                      <a:r>
                        <a:rPr lang="ru-RU" sz="900" kern="0" baseline="30000">
                          <a:effectLst/>
                        </a:rPr>
                        <a:t>a</a:t>
                      </a:r>
                      <a:endParaRPr lang="ru-RU" sz="1050" kern="100">
                        <a:effectLst/>
                        <a:latin typeface="Calibri" panose="020F0502020204030204" pitchFamily="34" charset="0"/>
                        <a:ea typeface="SimSun" panose="02010600030101010101" pitchFamily="2" charset="-122"/>
                        <a:cs typeface="Times New Roman" panose="02020603050405020304" pitchFamily="18" charset="0"/>
                      </a:endParaRPr>
                    </a:p>
                  </a:txBody>
                  <a:tcPr marL="0" marR="0" marT="0" marB="0" anchor="ctr"/>
                </a:tc>
                <a:tc>
                  <a:txBody>
                    <a:bodyPr/>
                    <a:lstStyle/>
                    <a:p>
                      <a:pPr marL="38100" marR="38100" algn="r">
                        <a:lnSpc>
                          <a:spcPts val="1600"/>
                        </a:lnSpc>
                        <a:spcAft>
                          <a:spcPts val="0"/>
                        </a:spcAft>
                      </a:pPr>
                      <a:r>
                        <a:rPr lang="ru-RU" sz="900" kern="0">
                          <a:effectLst/>
                        </a:rPr>
                        <a:t>20</a:t>
                      </a:r>
                      <a:endParaRPr lang="ru-RU" sz="1050" kern="100">
                        <a:effectLst/>
                        <a:latin typeface="Calibri" panose="020F0502020204030204" pitchFamily="34" charset="0"/>
                        <a:ea typeface="SimSun" panose="02010600030101010101" pitchFamily="2" charset="-122"/>
                        <a:cs typeface="Times New Roman" panose="02020603050405020304" pitchFamily="18" charset="0"/>
                      </a:endParaRPr>
                    </a:p>
                  </a:txBody>
                  <a:tcPr marL="0" marR="0" marT="0" marB="0" anchor="ctr"/>
                </a:tc>
                <a:tc>
                  <a:txBody>
                    <a:bodyPr/>
                    <a:lstStyle/>
                    <a:p>
                      <a:pPr marL="38100" marR="38100" algn="r">
                        <a:lnSpc>
                          <a:spcPts val="1600"/>
                        </a:lnSpc>
                        <a:spcAft>
                          <a:spcPts val="0"/>
                        </a:spcAft>
                      </a:pPr>
                      <a:r>
                        <a:rPr lang="ru-RU" sz="900" kern="0">
                          <a:effectLst/>
                          <a:highlight>
                            <a:srgbClr val="FFFF00"/>
                          </a:highlight>
                        </a:rPr>
                        <a:t>,033</a:t>
                      </a:r>
                      <a:endParaRPr lang="ru-RU" sz="1050" kern="100">
                        <a:effectLst/>
                        <a:latin typeface="Calibri" panose="020F0502020204030204" pitchFamily="34" charset="0"/>
                        <a:ea typeface="SimSun" panose="02010600030101010101" pitchFamily="2" charset="-122"/>
                        <a:cs typeface="Times New Roman" panose="02020603050405020304" pitchFamily="18" charset="0"/>
                      </a:endParaRPr>
                    </a:p>
                  </a:txBody>
                  <a:tcPr marL="0" marR="0" marT="0" marB="0" anchor="ctr"/>
                </a:tc>
                <a:extLst>
                  <a:ext uri="{0D108BD9-81ED-4DB2-BD59-A6C34878D82A}">
                    <a16:rowId xmlns:a16="http://schemas.microsoft.com/office/drawing/2014/main" xmlns="" val="10002"/>
                  </a:ext>
                </a:extLst>
              </a:tr>
              <a:tr h="0">
                <a:tc>
                  <a:txBody>
                    <a:bodyPr/>
                    <a:lstStyle/>
                    <a:p>
                      <a:pPr marL="38100" marR="38100" algn="l">
                        <a:lnSpc>
                          <a:spcPts val="1600"/>
                        </a:lnSpc>
                        <a:spcAft>
                          <a:spcPts val="0"/>
                        </a:spcAft>
                      </a:pPr>
                      <a:r>
                        <a:rPr lang="ru-RU" sz="900" kern="0" dirty="0">
                          <a:effectLst/>
                        </a:rPr>
                        <a:t>Likelihood Ratio</a:t>
                      </a:r>
                      <a:endParaRPr lang="ru-RU" sz="1050" kern="100" dirty="0">
                        <a:effectLst/>
                        <a:latin typeface="Calibri" panose="020F0502020204030204" pitchFamily="34" charset="0"/>
                        <a:ea typeface="SimSun" panose="02010600030101010101" pitchFamily="2" charset="-122"/>
                        <a:cs typeface="Times New Roman" panose="02020603050405020304" pitchFamily="18" charset="0"/>
                      </a:endParaRPr>
                    </a:p>
                  </a:txBody>
                  <a:tcPr marL="0" marR="0" marT="0" marB="0"/>
                </a:tc>
                <a:tc>
                  <a:txBody>
                    <a:bodyPr/>
                    <a:lstStyle/>
                    <a:p>
                      <a:pPr marL="38100" marR="38100" algn="r">
                        <a:lnSpc>
                          <a:spcPts val="1600"/>
                        </a:lnSpc>
                        <a:spcAft>
                          <a:spcPts val="0"/>
                        </a:spcAft>
                      </a:pPr>
                      <a:r>
                        <a:rPr lang="ru-RU" sz="900" kern="0">
                          <a:effectLst/>
                        </a:rPr>
                        <a:t>32,697</a:t>
                      </a:r>
                      <a:endParaRPr lang="ru-RU" sz="1050" kern="100">
                        <a:effectLst/>
                        <a:latin typeface="Calibri" panose="020F0502020204030204" pitchFamily="34" charset="0"/>
                        <a:ea typeface="SimSun" panose="02010600030101010101" pitchFamily="2" charset="-122"/>
                        <a:cs typeface="Times New Roman" panose="02020603050405020304" pitchFamily="18" charset="0"/>
                      </a:endParaRPr>
                    </a:p>
                  </a:txBody>
                  <a:tcPr marL="0" marR="0" marT="0" marB="0" anchor="ctr"/>
                </a:tc>
                <a:tc>
                  <a:txBody>
                    <a:bodyPr/>
                    <a:lstStyle/>
                    <a:p>
                      <a:pPr marL="38100" marR="38100" algn="r">
                        <a:lnSpc>
                          <a:spcPts val="1600"/>
                        </a:lnSpc>
                        <a:spcAft>
                          <a:spcPts val="0"/>
                        </a:spcAft>
                      </a:pPr>
                      <a:r>
                        <a:rPr lang="ru-RU" sz="900" kern="0">
                          <a:effectLst/>
                        </a:rPr>
                        <a:t>20</a:t>
                      </a:r>
                      <a:endParaRPr lang="ru-RU" sz="1050" kern="100">
                        <a:effectLst/>
                        <a:latin typeface="Calibri" panose="020F0502020204030204" pitchFamily="34" charset="0"/>
                        <a:ea typeface="SimSun" panose="02010600030101010101" pitchFamily="2" charset="-122"/>
                        <a:cs typeface="Times New Roman" panose="02020603050405020304" pitchFamily="18" charset="0"/>
                      </a:endParaRPr>
                    </a:p>
                  </a:txBody>
                  <a:tcPr marL="0" marR="0" marT="0" marB="0" anchor="ctr"/>
                </a:tc>
                <a:tc>
                  <a:txBody>
                    <a:bodyPr/>
                    <a:lstStyle/>
                    <a:p>
                      <a:pPr marL="38100" marR="38100" algn="r">
                        <a:lnSpc>
                          <a:spcPts val="1600"/>
                        </a:lnSpc>
                        <a:spcAft>
                          <a:spcPts val="0"/>
                        </a:spcAft>
                      </a:pPr>
                      <a:r>
                        <a:rPr lang="ru-RU" sz="900" kern="0">
                          <a:effectLst/>
                        </a:rPr>
                        <a:t>,036</a:t>
                      </a:r>
                      <a:endParaRPr lang="ru-RU" sz="1050" kern="100">
                        <a:effectLst/>
                        <a:latin typeface="Calibri" panose="020F0502020204030204" pitchFamily="34" charset="0"/>
                        <a:ea typeface="SimSun" panose="02010600030101010101" pitchFamily="2" charset="-122"/>
                        <a:cs typeface="Times New Roman" panose="02020603050405020304" pitchFamily="18" charset="0"/>
                      </a:endParaRPr>
                    </a:p>
                  </a:txBody>
                  <a:tcPr marL="0" marR="0" marT="0" marB="0" anchor="ctr"/>
                </a:tc>
                <a:extLst>
                  <a:ext uri="{0D108BD9-81ED-4DB2-BD59-A6C34878D82A}">
                    <a16:rowId xmlns:a16="http://schemas.microsoft.com/office/drawing/2014/main" xmlns="" val="10003"/>
                  </a:ext>
                </a:extLst>
              </a:tr>
              <a:tr h="470110">
                <a:tc>
                  <a:txBody>
                    <a:bodyPr/>
                    <a:lstStyle/>
                    <a:p>
                      <a:pPr marL="38100" marR="38100" algn="l">
                        <a:lnSpc>
                          <a:spcPts val="1600"/>
                        </a:lnSpc>
                        <a:spcAft>
                          <a:spcPts val="0"/>
                        </a:spcAft>
                      </a:pPr>
                      <a:r>
                        <a:rPr lang="ru-RU" sz="900" kern="0">
                          <a:effectLst/>
                        </a:rPr>
                        <a:t>Linear-by-Linear Association</a:t>
                      </a:r>
                      <a:endParaRPr lang="ru-RU" sz="1050" kern="100">
                        <a:effectLst/>
                        <a:latin typeface="Calibri" panose="020F0502020204030204" pitchFamily="34" charset="0"/>
                        <a:ea typeface="SimSun" panose="02010600030101010101" pitchFamily="2" charset="-122"/>
                        <a:cs typeface="Times New Roman" panose="02020603050405020304" pitchFamily="18" charset="0"/>
                      </a:endParaRPr>
                    </a:p>
                  </a:txBody>
                  <a:tcPr marL="0" marR="0" marT="0" marB="0"/>
                </a:tc>
                <a:tc>
                  <a:txBody>
                    <a:bodyPr/>
                    <a:lstStyle/>
                    <a:p>
                      <a:pPr marL="38100" marR="38100" algn="r">
                        <a:lnSpc>
                          <a:spcPts val="1600"/>
                        </a:lnSpc>
                        <a:spcAft>
                          <a:spcPts val="0"/>
                        </a:spcAft>
                      </a:pPr>
                      <a:r>
                        <a:rPr lang="ru-RU" sz="900" kern="0">
                          <a:effectLst/>
                        </a:rPr>
                        <a:t>3,658</a:t>
                      </a:r>
                      <a:endParaRPr lang="ru-RU" sz="1050" kern="100">
                        <a:effectLst/>
                        <a:latin typeface="Calibri" panose="020F0502020204030204" pitchFamily="34" charset="0"/>
                        <a:ea typeface="SimSun" panose="02010600030101010101" pitchFamily="2" charset="-122"/>
                        <a:cs typeface="Times New Roman" panose="02020603050405020304" pitchFamily="18" charset="0"/>
                      </a:endParaRPr>
                    </a:p>
                  </a:txBody>
                  <a:tcPr marL="0" marR="0" marT="0" marB="0" anchor="ctr"/>
                </a:tc>
                <a:tc>
                  <a:txBody>
                    <a:bodyPr/>
                    <a:lstStyle/>
                    <a:p>
                      <a:pPr marL="38100" marR="38100" algn="r">
                        <a:lnSpc>
                          <a:spcPts val="1600"/>
                        </a:lnSpc>
                        <a:spcAft>
                          <a:spcPts val="0"/>
                        </a:spcAft>
                      </a:pPr>
                      <a:r>
                        <a:rPr lang="ru-RU" sz="900" kern="0">
                          <a:effectLst/>
                        </a:rPr>
                        <a:t>1</a:t>
                      </a:r>
                      <a:endParaRPr lang="ru-RU" sz="1050" kern="100">
                        <a:effectLst/>
                        <a:latin typeface="Calibri" panose="020F0502020204030204" pitchFamily="34" charset="0"/>
                        <a:ea typeface="SimSun" panose="02010600030101010101" pitchFamily="2" charset="-122"/>
                        <a:cs typeface="Times New Roman" panose="02020603050405020304" pitchFamily="18" charset="0"/>
                      </a:endParaRPr>
                    </a:p>
                  </a:txBody>
                  <a:tcPr marL="0" marR="0" marT="0" marB="0" anchor="ctr"/>
                </a:tc>
                <a:tc>
                  <a:txBody>
                    <a:bodyPr/>
                    <a:lstStyle/>
                    <a:p>
                      <a:pPr marL="38100" marR="38100" algn="r">
                        <a:lnSpc>
                          <a:spcPts val="1600"/>
                        </a:lnSpc>
                        <a:spcAft>
                          <a:spcPts val="0"/>
                        </a:spcAft>
                      </a:pPr>
                      <a:r>
                        <a:rPr lang="ru-RU" sz="900" kern="0">
                          <a:effectLst/>
                        </a:rPr>
                        <a:t>,056</a:t>
                      </a:r>
                      <a:endParaRPr lang="ru-RU" sz="1050" kern="100">
                        <a:effectLst/>
                        <a:latin typeface="Calibri" panose="020F0502020204030204" pitchFamily="34" charset="0"/>
                        <a:ea typeface="SimSun" panose="02010600030101010101" pitchFamily="2" charset="-122"/>
                        <a:cs typeface="Times New Roman" panose="02020603050405020304" pitchFamily="18" charset="0"/>
                      </a:endParaRPr>
                    </a:p>
                  </a:txBody>
                  <a:tcPr marL="0" marR="0" marT="0" marB="0" anchor="ctr"/>
                </a:tc>
                <a:extLst>
                  <a:ext uri="{0D108BD9-81ED-4DB2-BD59-A6C34878D82A}">
                    <a16:rowId xmlns:a16="http://schemas.microsoft.com/office/drawing/2014/main" xmlns="" val="10004"/>
                  </a:ext>
                </a:extLst>
              </a:tr>
              <a:tr h="223455">
                <a:tc>
                  <a:txBody>
                    <a:bodyPr/>
                    <a:lstStyle/>
                    <a:p>
                      <a:pPr marL="38100" marR="38100" algn="l">
                        <a:lnSpc>
                          <a:spcPts val="1600"/>
                        </a:lnSpc>
                        <a:spcAft>
                          <a:spcPts val="0"/>
                        </a:spcAft>
                      </a:pPr>
                      <a:r>
                        <a:rPr lang="ru-RU" sz="900" kern="0">
                          <a:effectLst/>
                        </a:rPr>
                        <a:t>N of Valid Cases</a:t>
                      </a:r>
                      <a:endParaRPr lang="ru-RU" sz="1050" kern="100">
                        <a:effectLst/>
                        <a:latin typeface="Calibri" panose="020F0502020204030204" pitchFamily="34" charset="0"/>
                        <a:ea typeface="SimSun" panose="02010600030101010101" pitchFamily="2" charset="-122"/>
                        <a:cs typeface="Times New Roman" panose="02020603050405020304" pitchFamily="18" charset="0"/>
                      </a:endParaRPr>
                    </a:p>
                  </a:txBody>
                  <a:tcPr marL="0" marR="0" marT="0" marB="0"/>
                </a:tc>
                <a:tc>
                  <a:txBody>
                    <a:bodyPr/>
                    <a:lstStyle/>
                    <a:p>
                      <a:pPr marL="38100" marR="38100" algn="r">
                        <a:lnSpc>
                          <a:spcPts val="1600"/>
                        </a:lnSpc>
                        <a:spcAft>
                          <a:spcPts val="0"/>
                        </a:spcAft>
                      </a:pPr>
                      <a:r>
                        <a:rPr lang="ru-RU" sz="900" kern="0">
                          <a:effectLst/>
                        </a:rPr>
                        <a:t>243</a:t>
                      </a:r>
                      <a:endParaRPr lang="ru-RU" sz="1050" kern="100">
                        <a:effectLst/>
                        <a:latin typeface="Calibri" panose="020F0502020204030204" pitchFamily="34" charset="0"/>
                        <a:ea typeface="SimSun" panose="02010600030101010101" pitchFamily="2" charset="-122"/>
                        <a:cs typeface="Times New Roman" panose="02020603050405020304" pitchFamily="18" charset="0"/>
                      </a:endParaRPr>
                    </a:p>
                  </a:txBody>
                  <a:tcPr marL="0" marR="0" marT="0" marB="0" anchor="ctr"/>
                </a:tc>
                <a:tc>
                  <a:txBody>
                    <a:bodyPr/>
                    <a:lstStyle/>
                    <a:p>
                      <a:pPr algn="l">
                        <a:spcAft>
                          <a:spcPts val="0"/>
                        </a:spcAft>
                      </a:pPr>
                      <a:r>
                        <a:rPr lang="ru-RU" sz="1200" kern="0">
                          <a:effectLst/>
                        </a:rPr>
                        <a:t> </a:t>
                      </a:r>
                      <a:endParaRPr lang="ru-RU" sz="1050" kern="100">
                        <a:effectLst/>
                        <a:latin typeface="Calibri" panose="020F0502020204030204" pitchFamily="34" charset="0"/>
                        <a:ea typeface="SimSun" panose="02010600030101010101" pitchFamily="2" charset="-122"/>
                        <a:cs typeface="Times New Roman" panose="02020603050405020304" pitchFamily="18" charset="0"/>
                      </a:endParaRPr>
                    </a:p>
                  </a:txBody>
                  <a:tcPr marL="0" marR="0" marT="0" marB="0" anchor="ctr"/>
                </a:tc>
                <a:tc>
                  <a:txBody>
                    <a:bodyPr/>
                    <a:lstStyle/>
                    <a:p>
                      <a:pPr algn="l">
                        <a:spcAft>
                          <a:spcPts val="0"/>
                        </a:spcAft>
                      </a:pPr>
                      <a:r>
                        <a:rPr lang="ru-RU" sz="1200" kern="0" dirty="0">
                          <a:effectLst/>
                        </a:rPr>
                        <a:t> </a:t>
                      </a:r>
                      <a:endParaRPr lang="ru-RU" sz="1050" kern="100" dirty="0">
                        <a:effectLst/>
                        <a:latin typeface="Calibri" panose="020F0502020204030204" pitchFamily="34" charset="0"/>
                        <a:ea typeface="SimSun" panose="02010600030101010101" pitchFamily="2" charset="-122"/>
                        <a:cs typeface="Times New Roman" panose="02020603050405020304" pitchFamily="18" charset="0"/>
                      </a:endParaRPr>
                    </a:p>
                  </a:txBody>
                  <a:tcPr marL="0" marR="0" marT="0" marB="0" anchor="ctr"/>
                </a:tc>
                <a:extLst>
                  <a:ext uri="{0D108BD9-81ED-4DB2-BD59-A6C34878D82A}">
                    <a16:rowId xmlns:a16="http://schemas.microsoft.com/office/drawing/2014/main" xmlns="" val="10005"/>
                  </a:ext>
                </a:extLst>
              </a:tr>
              <a:tr h="470110">
                <a:tc gridSpan="4">
                  <a:txBody>
                    <a:bodyPr/>
                    <a:lstStyle/>
                    <a:p>
                      <a:pPr marL="38100" marR="38100" algn="l">
                        <a:lnSpc>
                          <a:spcPts val="1600"/>
                        </a:lnSpc>
                        <a:spcAft>
                          <a:spcPts val="0"/>
                        </a:spcAft>
                      </a:pPr>
                      <a:r>
                        <a:rPr lang="en-US" sz="900" kern="0" dirty="0">
                          <a:effectLst/>
                        </a:rPr>
                        <a:t>a. 17 cells (56,7%) have expected count less than 5. The minimum expected count is ,41.</a:t>
                      </a:r>
                      <a:endParaRPr lang="ru-RU" sz="1050" kern="100" dirty="0">
                        <a:effectLst/>
                        <a:latin typeface="Calibri" panose="020F0502020204030204" pitchFamily="34" charset="0"/>
                        <a:ea typeface="SimSun" panose="02010600030101010101" pitchFamily="2" charset="-122"/>
                        <a:cs typeface="Times New Roman" panose="02020603050405020304" pitchFamily="18" charset="0"/>
                      </a:endParaRPr>
                    </a:p>
                  </a:txBody>
                  <a:tcPr marL="0" marR="0" marT="0" marB="0"/>
                </a:tc>
                <a:tc hMerge="1">
                  <a:txBody>
                    <a:bodyPr/>
                    <a:lstStyle/>
                    <a:p>
                      <a:endParaRPr lang="ru-RU"/>
                    </a:p>
                  </a:txBody>
                  <a:tcPr/>
                </a:tc>
                <a:tc hMerge="1">
                  <a:txBody>
                    <a:bodyPr/>
                    <a:lstStyle/>
                    <a:p>
                      <a:endParaRPr lang="ru-RU"/>
                    </a:p>
                  </a:txBody>
                  <a:tcPr/>
                </a:tc>
                <a:tc hMerge="1">
                  <a:txBody>
                    <a:bodyPr/>
                    <a:lstStyle/>
                    <a:p>
                      <a:endParaRPr lang="ru-RU"/>
                    </a:p>
                  </a:txBody>
                  <a:tcPr/>
                </a:tc>
                <a:extLst>
                  <a:ext uri="{0D108BD9-81ED-4DB2-BD59-A6C34878D82A}">
                    <a16:rowId xmlns:a16="http://schemas.microsoft.com/office/drawing/2014/main" xmlns="" val="10006"/>
                  </a:ext>
                </a:extLst>
              </a:tr>
            </a:tbl>
          </a:graphicData>
        </a:graphic>
      </p:graphicFrame>
      <p:sp>
        <p:nvSpPr>
          <p:cNvPr id="7" name="Прямоугольник 6"/>
          <p:cNvSpPr/>
          <p:nvPr/>
        </p:nvSpPr>
        <p:spPr>
          <a:xfrm>
            <a:off x="790304" y="2078350"/>
            <a:ext cx="2545890" cy="369332"/>
          </a:xfrm>
          <a:prstGeom prst="rect">
            <a:avLst/>
          </a:prstGeom>
        </p:spPr>
        <p:txBody>
          <a:bodyPr wrap="none">
            <a:spAutoFit/>
          </a:bodyPr>
          <a:lstStyle/>
          <a:p>
            <a:pPr marL="285750" lvl="0" indent="-285750">
              <a:buFont typeface="Wingdings" panose="05000000000000000000" pitchFamily="2" charset="2"/>
              <a:buChar char="ü"/>
            </a:pPr>
            <a:r>
              <a:rPr lang="en-US" dirty="0">
                <a:solidFill>
                  <a:prstClr val="white"/>
                </a:solidFill>
              </a:rPr>
              <a:t>Age  and Diseases</a:t>
            </a:r>
            <a:endParaRPr lang="ru-RU" dirty="0">
              <a:solidFill>
                <a:prstClr val="white"/>
              </a:solidFill>
            </a:endParaRPr>
          </a:p>
        </p:txBody>
      </p:sp>
      <p:sp>
        <p:nvSpPr>
          <p:cNvPr id="8" name="Прямоугольник 7"/>
          <p:cNvSpPr/>
          <p:nvPr/>
        </p:nvSpPr>
        <p:spPr>
          <a:xfrm>
            <a:off x="1074736" y="2923954"/>
            <a:ext cx="6096000" cy="2862322"/>
          </a:xfrm>
          <a:prstGeom prst="rect">
            <a:avLst/>
          </a:prstGeom>
        </p:spPr>
        <p:txBody>
          <a:bodyPr>
            <a:spAutoFit/>
          </a:bodyPr>
          <a:lstStyle/>
          <a:p>
            <a:r>
              <a:rPr lang="en-US" altLang="zh-CN" dirty="0">
                <a:solidFill>
                  <a:prstClr val="white"/>
                </a:solidFill>
              </a:rPr>
              <a:t>H0: There is no statistically significant relationship between Age of cocoa farmers and diseases</a:t>
            </a:r>
            <a:r>
              <a:rPr lang="en-US" dirty="0"/>
              <a:t> do they suffer most often</a:t>
            </a:r>
            <a:r>
              <a:rPr lang="en-US" altLang="zh-CN" dirty="0">
                <a:solidFill>
                  <a:prstClr val="white"/>
                </a:solidFill>
              </a:rPr>
              <a:t> during cocoa production.</a:t>
            </a:r>
          </a:p>
          <a:p>
            <a:pPr lvl="0"/>
            <a:endParaRPr lang="en-US" altLang="zh-CN" dirty="0">
              <a:solidFill>
                <a:prstClr val="white"/>
              </a:solidFill>
            </a:endParaRPr>
          </a:p>
          <a:p>
            <a:pPr lvl="0"/>
            <a:endParaRPr lang="en-US" altLang="zh-CN" dirty="0">
              <a:solidFill>
                <a:prstClr val="white"/>
              </a:solidFill>
            </a:endParaRPr>
          </a:p>
          <a:p>
            <a:r>
              <a:rPr lang="en-US" altLang="zh-CN" dirty="0">
                <a:solidFill>
                  <a:prstClr val="white"/>
                </a:solidFill>
              </a:rPr>
              <a:t>H1: There is statistically significant relationship between Age of cocoa farmers and diseases</a:t>
            </a:r>
            <a:r>
              <a:rPr lang="en-US" dirty="0"/>
              <a:t> do they suffer most often</a:t>
            </a:r>
            <a:r>
              <a:rPr lang="en-US" altLang="zh-CN" dirty="0">
                <a:solidFill>
                  <a:prstClr val="white"/>
                </a:solidFill>
              </a:rPr>
              <a:t> during cocoa production.</a:t>
            </a:r>
          </a:p>
          <a:p>
            <a:pPr lvl="0"/>
            <a:endParaRPr lang="en-US" altLang="zh-CN" dirty="0">
              <a:solidFill>
                <a:prstClr val="white"/>
              </a:solidFill>
            </a:endParaRPr>
          </a:p>
          <a:p>
            <a:pPr lvl="0"/>
            <a:r>
              <a:rPr lang="en-US" altLang="zh-CN" dirty="0">
                <a:solidFill>
                  <a:prstClr val="white"/>
                </a:solidFill>
              </a:rPr>
              <a:t>Since P/sig=0.033, we reject H0 and accept H1</a:t>
            </a:r>
          </a:p>
        </p:txBody>
      </p:sp>
      <p:sp>
        <p:nvSpPr>
          <p:cNvPr id="9" name="矩形 3"/>
          <p:cNvSpPr>
            <a:spLocks noGrp="1"/>
          </p:cNvSpPr>
          <p:nvPr>
            <p:ph type="title"/>
          </p:nvPr>
        </p:nvSpPr>
        <p:spPr>
          <a:xfrm>
            <a:off x="646111" y="452718"/>
            <a:ext cx="9404723" cy="10120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3200" dirty="0"/>
              <a:t>   Analysis--3</a:t>
            </a:r>
            <a:endParaRPr lang="zh-CN" altLang="en-US" sz="3200" dirty="0"/>
          </a:p>
        </p:txBody>
      </p:sp>
    </p:spTree>
    <p:extLst>
      <p:ext uri="{BB962C8B-B14F-4D97-AF65-F5344CB8AC3E}">
        <p14:creationId xmlns:p14="http://schemas.microsoft.com/office/powerpoint/2010/main" val="58565952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p:cNvPicPr>
          <p:nvPr>
            <p:ph idx="1"/>
          </p:nvPr>
        </p:nvPicPr>
        <p:blipFill>
          <a:blip r:embed="rId2"/>
          <a:stretch>
            <a:fillRect/>
          </a:stretch>
        </p:blipFill>
        <p:spPr>
          <a:xfrm>
            <a:off x="3158836" y="692727"/>
            <a:ext cx="7079673" cy="5721927"/>
          </a:xfrm>
          <a:prstGeom prst="rect">
            <a:avLst/>
          </a:prstGeom>
        </p:spPr>
      </p:pic>
    </p:spTree>
    <p:extLst>
      <p:ext uri="{BB962C8B-B14F-4D97-AF65-F5344CB8AC3E}">
        <p14:creationId xmlns:p14="http://schemas.microsoft.com/office/powerpoint/2010/main" val="233337911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3846" y="249753"/>
            <a:ext cx="8426548" cy="7033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3200" dirty="0"/>
              <a:t>   Analysis--4</a:t>
            </a:r>
            <a:endParaRPr lang="zh-CN" altLang="en-US" sz="3200" dirty="0"/>
          </a:p>
        </p:txBody>
      </p:sp>
      <p:sp>
        <p:nvSpPr>
          <p:cNvPr id="3" name="TextBox 2"/>
          <p:cNvSpPr txBox="1"/>
          <p:nvPr/>
        </p:nvSpPr>
        <p:spPr>
          <a:xfrm>
            <a:off x="414538" y="1327506"/>
            <a:ext cx="8025856" cy="369332"/>
          </a:xfrm>
          <a:prstGeom prst="rect">
            <a:avLst/>
          </a:prstGeom>
          <a:noFill/>
        </p:spPr>
        <p:txBody>
          <a:bodyPr wrap="square" rtlCol="0">
            <a:spAutoFit/>
          </a:bodyPr>
          <a:lstStyle/>
          <a:p>
            <a:pPr marL="285750" indent="-285750">
              <a:buFont typeface="Wingdings" panose="05000000000000000000" pitchFamily="2" charset="2"/>
              <a:buChar char="ü"/>
            </a:pPr>
            <a:r>
              <a:rPr lang="en-US" dirty="0"/>
              <a:t>Hazards and Years of Engagement </a:t>
            </a:r>
            <a:endParaRPr lang="ru-RU" dirty="0"/>
          </a:p>
        </p:txBody>
      </p:sp>
      <p:graphicFrame>
        <p:nvGraphicFramePr>
          <p:cNvPr id="5" name="Таблица 4"/>
          <p:cNvGraphicFramePr>
            <a:graphicFrameLocks noGrp="1"/>
          </p:cNvGraphicFramePr>
          <p:nvPr>
            <p:extLst>
              <p:ext uri="{D42A27DB-BD31-4B8C-83A1-F6EECF244321}">
                <p14:modId xmlns:p14="http://schemas.microsoft.com/office/powerpoint/2010/main" val="1965883546"/>
              </p:ext>
            </p:extLst>
          </p:nvPr>
        </p:nvGraphicFramePr>
        <p:xfrm>
          <a:off x="6255324" y="2336452"/>
          <a:ext cx="5559523" cy="4584301"/>
        </p:xfrm>
        <a:graphic>
          <a:graphicData uri="http://schemas.openxmlformats.org/drawingml/2006/table">
            <a:tbl>
              <a:tblPr/>
              <a:tblGrid>
                <a:gridCol w="5559523">
                  <a:extLst>
                    <a:ext uri="{9D8B030D-6E8A-4147-A177-3AD203B41FA5}">
                      <a16:colId xmlns:a16="http://schemas.microsoft.com/office/drawing/2014/main" xmlns="" val="20000"/>
                    </a:ext>
                  </a:extLst>
                </a:gridCol>
              </a:tblGrid>
              <a:tr h="4584301">
                <a:tc>
                  <a:txBody>
                    <a:bodyPr/>
                    <a:lstStyle/>
                    <a:p>
                      <a:pPr>
                        <a:lnSpc>
                          <a:spcPct val="115000"/>
                        </a:lnSpc>
                        <a:spcAft>
                          <a:spcPts val="1000"/>
                        </a:spcAft>
                        <a:tabLst>
                          <a:tab pos="2733675" algn="l"/>
                        </a:tabLs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Number of years engaged in cocoa farming (%)</a:t>
                      </a:r>
                      <a:endParaRPr lang="ru-RU" sz="1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tabLst>
                          <a:tab pos="1750695" algn="l"/>
                        </a:tabLs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Common hazard  	  3-7      8-12      13-17     18-22      23+       Total (N)</a:t>
                      </a:r>
                      <a:endParaRPr lang="ru-RU"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0"/>
                  </a:ext>
                </a:extLst>
              </a:tr>
            </a:tbl>
          </a:graphicData>
        </a:graphic>
      </p:graphicFrame>
      <p:sp>
        <p:nvSpPr>
          <p:cNvPr id="6" name="Straight Connector 11"/>
          <p:cNvSpPr>
            <a:spLocks/>
          </p:cNvSpPr>
          <p:nvPr/>
        </p:nvSpPr>
        <p:spPr bwMode="auto">
          <a:xfrm flipV="1">
            <a:off x="7135907" y="2967111"/>
            <a:ext cx="3585882" cy="1793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ru-RU"/>
          </a:p>
        </p:txBody>
      </p:sp>
      <p:sp>
        <p:nvSpPr>
          <p:cNvPr id="7" name="Rectangle 2"/>
          <p:cNvSpPr>
            <a:spLocks noChangeArrowheads="1"/>
          </p:cNvSpPr>
          <p:nvPr/>
        </p:nvSpPr>
        <p:spPr bwMode="auto">
          <a:xfrm>
            <a:off x="6174642" y="3129394"/>
            <a:ext cx="12506484"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2062163" algn="l"/>
                <a:tab pos="4270375" algn="l"/>
                <a:tab pos="4835525" algn="l"/>
              </a:tabLst>
              <a:defRPr>
                <a:solidFill>
                  <a:schemeClr val="tx1"/>
                </a:solidFill>
                <a:latin typeface="Arial" panose="020B0604020202020204" pitchFamily="34" charset="0"/>
              </a:defRPr>
            </a:lvl1pPr>
            <a:lvl2pPr eaLnBrk="0" fontAlgn="base" hangingPunct="0">
              <a:spcBef>
                <a:spcPct val="0"/>
              </a:spcBef>
              <a:spcAft>
                <a:spcPct val="0"/>
              </a:spcAft>
              <a:tabLst>
                <a:tab pos="2062163" algn="l"/>
                <a:tab pos="4270375" algn="l"/>
                <a:tab pos="4835525" algn="l"/>
              </a:tabLst>
              <a:defRPr>
                <a:solidFill>
                  <a:schemeClr val="tx1"/>
                </a:solidFill>
                <a:latin typeface="Arial" panose="020B0604020202020204" pitchFamily="34" charset="0"/>
              </a:defRPr>
            </a:lvl2pPr>
            <a:lvl3pPr eaLnBrk="0" fontAlgn="base" hangingPunct="0">
              <a:spcBef>
                <a:spcPct val="0"/>
              </a:spcBef>
              <a:spcAft>
                <a:spcPct val="0"/>
              </a:spcAft>
              <a:tabLst>
                <a:tab pos="2062163" algn="l"/>
                <a:tab pos="4270375" algn="l"/>
                <a:tab pos="4835525" algn="l"/>
              </a:tabLst>
              <a:defRPr>
                <a:solidFill>
                  <a:schemeClr val="tx1"/>
                </a:solidFill>
                <a:latin typeface="Arial" panose="020B0604020202020204" pitchFamily="34" charset="0"/>
              </a:defRPr>
            </a:lvl3pPr>
            <a:lvl4pPr eaLnBrk="0" fontAlgn="base" hangingPunct="0">
              <a:spcBef>
                <a:spcPct val="0"/>
              </a:spcBef>
              <a:spcAft>
                <a:spcPct val="0"/>
              </a:spcAft>
              <a:tabLst>
                <a:tab pos="2062163" algn="l"/>
                <a:tab pos="4270375" algn="l"/>
                <a:tab pos="4835525" algn="l"/>
              </a:tabLst>
              <a:defRPr>
                <a:solidFill>
                  <a:schemeClr val="tx1"/>
                </a:solidFill>
                <a:latin typeface="Arial" panose="020B0604020202020204" pitchFamily="34" charset="0"/>
              </a:defRPr>
            </a:lvl4pPr>
            <a:lvl5pPr eaLnBrk="0" fontAlgn="base" hangingPunct="0">
              <a:spcBef>
                <a:spcPct val="0"/>
              </a:spcBef>
              <a:spcAft>
                <a:spcPct val="0"/>
              </a:spcAft>
              <a:tabLst>
                <a:tab pos="2062163" algn="l"/>
                <a:tab pos="4270375" algn="l"/>
                <a:tab pos="4835525" algn="l"/>
              </a:tabLst>
              <a:defRPr>
                <a:solidFill>
                  <a:schemeClr val="tx1"/>
                </a:solidFill>
                <a:latin typeface="Arial" panose="020B0604020202020204" pitchFamily="34" charset="0"/>
              </a:defRPr>
            </a:lvl5pPr>
            <a:lvl6pPr eaLnBrk="0" fontAlgn="base" hangingPunct="0">
              <a:spcBef>
                <a:spcPct val="0"/>
              </a:spcBef>
              <a:spcAft>
                <a:spcPct val="0"/>
              </a:spcAft>
              <a:tabLst>
                <a:tab pos="2062163" algn="l"/>
                <a:tab pos="4270375" algn="l"/>
                <a:tab pos="4835525" algn="l"/>
              </a:tabLst>
              <a:defRPr>
                <a:solidFill>
                  <a:schemeClr val="tx1"/>
                </a:solidFill>
                <a:latin typeface="Arial" panose="020B0604020202020204" pitchFamily="34" charset="0"/>
              </a:defRPr>
            </a:lvl6pPr>
            <a:lvl7pPr eaLnBrk="0" fontAlgn="base" hangingPunct="0">
              <a:spcBef>
                <a:spcPct val="0"/>
              </a:spcBef>
              <a:spcAft>
                <a:spcPct val="0"/>
              </a:spcAft>
              <a:tabLst>
                <a:tab pos="2062163" algn="l"/>
                <a:tab pos="4270375" algn="l"/>
                <a:tab pos="4835525" algn="l"/>
              </a:tabLst>
              <a:defRPr>
                <a:solidFill>
                  <a:schemeClr val="tx1"/>
                </a:solidFill>
                <a:latin typeface="Arial" panose="020B0604020202020204" pitchFamily="34" charset="0"/>
              </a:defRPr>
            </a:lvl7pPr>
            <a:lvl8pPr eaLnBrk="0" fontAlgn="base" hangingPunct="0">
              <a:spcBef>
                <a:spcPct val="0"/>
              </a:spcBef>
              <a:spcAft>
                <a:spcPct val="0"/>
              </a:spcAft>
              <a:tabLst>
                <a:tab pos="2062163" algn="l"/>
                <a:tab pos="4270375" algn="l"/>
                <a:tab pos="4835525" algn="l"/>
              </a:tabLst>
              <a:defRPr>
                <a:solidFill>
                  <a:schemeClr val="tx1"/>
                </a:solidFill>
                <a:latin typeface="Arial" panose="020B0604020202020204" pitchFamily="34" charset="0"/>
              </a:defRPr>
            </a:lvl8pPr>
            <a:lvl9pPr eaLnBrk="0" fontAlgn="base" hangingPunct="0">
              <a:spcBef>
                <a:spcPct val="0"/>
              </a:spcBef>
              <a:spcAft>
                <a:spcPct val="0"/>
              </a:spcAft>
              <a:tabLst>
                <a:tab pos="2062163" algn="l"/>
                <a:tab pos="4270375" algn="l"/>
                <a:tab pos="4835525"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2062163" algn="l"/>
                <a:tab pos="4270375" algn="l"/>
                <a:tab pos="4835525" algn="l"/>
              </a:tabLst>
            </a:pPr>
            <a:r>
              <a:rPr kumimoji="0" lang="en-US" altLang="ru-RU" sz="12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Scratches from thorny plants   </a:t>
            </a:r>
            <a:r>
              <a:rPr kumimoji="0" lang="en-US" altLang="ru-RU" sz="1200" b="1" i="0" u="none" strike="noStrike" cap="none" normalizeH="0" baseline="0" dirty="0">
                <a:ln>
                  <a:noFill/>
                </a:ln>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35.3</a:t>
            </a:r>
            <a:r>
              <a:rPr kumimoji="0" lang="en-US" altLang="ru-RU" sz="12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26.5      10.3       13.2        14.7        100 (68)</a:t>
            </a:r>
            <a:endParaRPr kumimoji="0" lang="ru-RU" altLang="ru-RU"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2062163" algn="l"/>
                <a:tab pos="4270375" algn="l"/>
                <a:tab pos="4835525" algn="l"/>
              </a:tabLst>
            </a:pPr>
            <a:r>
              <a:rPr kumimoji="0" lang="en-US" altLang="ru-RU" sz="12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Snake bites                               25.0    50.0         0.0         0.0        25.0        100(4)</a:t>
            </a:r>
            <a:endParaRPr kumimoji="0" lang="ru-RU" altLang="ru-RU"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2062163" algn="l"/>
                <a:tab pos="4270375" algn="l"/>
                <a:tab pos="4835525" algn="l"/>
              </a:tabLst>
            </a:pPr>
            <a:r>
              <a:rPr kumimoji="0" lang="en-US" altLang="ru-RU" sz="12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Cutlass injury                           15.5    13.8       17.2       20.7        37.8        100 (58)</a:t>
            </a:r>
            <a:endParaRPr kumimoji="0" lang="ru-RU" altLang="ru-RU"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2062163" algn="l"/>
                <a:tab pos="4270375" algn="l"/>
                <a:tab pos="4835525" algn="l"/>
              </a:tabLst>
            </a:pPr>
            <a:r>
              <a:rPr kumimoji="0" lang="en-US" altLang="ru-RU" sz="12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Falling branches                        </a:t>
            </a:r>
            <a:r>
              <a:rPr kumimoji="0" lang="en-US" altLang="ru-RU" sz="1200" b="1" i="0" u="none" strike="noStrike" cap="none" normalizeH="0" baseline="0" dirty="0">
                <a:ln>
                  <a:noFill/>
                </a:ln>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0.0</a:t>
            </a:r>
            <a:r>
              <a:rPr kumimoji="0" lang="en-US" altLang="ru-RU" sz="12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en-US" altLang="ru-RU" sz="1200" b="1" i="0" u="none" strike="noStrike" cap="none" normalizeH="0" baseline="0" dirty="0">
                <a:ln>
                  <a:noFill/>
                </a:ln>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25.0</a:t>
            </a:r>
            <a:r>
              <a:rPr kumimoji="0" lang="en-US" altLang="ru-RU" sz="12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0.0       25.0        50.0        100 (4)</a:t>
            </a:r>
            <a:endParaRPr kumimoji="0" lang="ru-RU" altLang="ru-RU"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2062163" algn="l"/>
                <a:tab pos="4270375" algn="l"/>
                <a:tab pos="4835525" algn="l"/>
              </a:tabLst>
            </a:pPr>
            <a:r>
              <a:rPr kumimoji="0" lang="en-US" altLang="ru-RU" sz="12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Falls                                        19.5      26.8       12.2        4.9        36.6        100 (41)</a:t>
            </a:r>
            <a:endParaRPr kumimoji="0" lang="ru-RU" altLang="ru-RU"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2062163" algn="l"/>
                <a:tab pos="4270375" algn="l"/>
                <a:tab pos="4835525" algn="l"/>
              </a:tabLst>
            </a:pPr>
            <a:r>
              <a:rPr kumimoji="0" lang="en-US" altLang="ru-RU" sz="12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Bites from insects                   32.9     20.0          8.3       14.1       24.7        100 (85)</a:t>
            </a:r>
            <a:endParaRPr kumimoji="0" lang="en-US" altLang="ru-RU" sz="1800" b="0" i="0" u="none" strike="noStrike" cap="none" normalizeH="0" baseline="0" dirty="0">
              <a:ln>
                <a:noFill/>
              </a:ln>
              <a:solidFill>
                <a:schemeClr val="tx1"/>
              </a:solidFill>
              <a:effectLst/>
              <a:latin typeface="Arial" panose="020B0604020202020204" pitchFamily="34" charset="0"/>
            </a:endParaRPr>
          </a:p>
        </p:txBody>
      </p:sp>
      <p:sp>
        <p:nvSpPr>
          <p:cNvPr id="8" name="TextBox 7"/>
          <p:cNvSpPr txBox="1"/>
          <p:nvPr/>
        </p:nvSpPr>
        <p:spPr>
          <a:xfrm>
            <a:off x="403145" y="2150027"/>
            <a:ext cx="5639704" cy="4708981"/>
          </a:xfrm>
          <a:prstGeom prst="rect">
            <a:avLst/>
          </a:prstGeom>
          <a:noFill/>
        </p:spPr>
        <p:txBody>
          <a:bodyPr wrap="square" rtlCol="0">
            <a:spAutoFit/>
          </a:bodyPr>
          <a:lstStyle/>
          <a:p>
            <a:r>
              <a:rPr lang="en-US" sz="1200" dirty="0"/>
              <a:t>This finding indicates that cocoa farmers in the study area, depending on the length of time they have been  engaged in farm operations,  present </a:t>
            </a:r>
            <a:r>
              <a:rPr lang="en-US" sz="1200" dirty="0">
                <a:solidFill>
                  <a:srgbClr val="FF0000"/>
                </a:solidFill>
              </a:rPr>
              <a:t>different degrees of farm hazards associated with cocoa production </a:t>
            </a:r>
            <a:r>
              <a:rPr lang="en-US" sz="1200" dirty="0" smtClean="0">
                <a:solidFill>
                  <a:srgbClr val="FF0000"/>
                </a:solidFill>
              </a:rPr>
              <a:t>in </a:t>
            </a:r>
            <a:r>
              <a:rPr lang="en-US" sz="1200" dirty="0">
                <a:solidFill>
                  <a:srgbClr val="FF0000"/>
                </a:solidFill>
              </a:rPr>
              <a:t>the study area.</a:t>
            </a:r>
          </a:p>
          <a:p>
            <a:endParaRPr lang="en-US" sz="1200" dirty="0"/>
          </a:p>
          <a:p>
            <a:r>
              <a:rPr lang="en-US" sz="1200" dirty="0"/>
              <a:t>The high incidence of scratches from thorns reported by cocoa farmers </a:t>
            </a:r>
            <a:r>
              <a:rPr lang="en-US" sz="1200" dirty="0">
                <a:solidFill>
                  <a:srgbClr val="FF0000"/>
                </a:solidFill>
              </a:rPr>
              <a:t>in the early years of production (3-7 years, 35.3%) could be as a result of the fact that at the early part of cocoa cultivation, farmers are inexperienced which predisposes them to frequent accidents and injuries.</a:t>
            </a:r>
          </a:p>
          <a:p>
            <a:endParaRPr lang="en-US" sz="1200" dirty="0"/>
          </a:p>
          <a:p>
            <a:r>
              <a:rPr lang="en-US" sz="1200" dirty="0"/>
              <a:t>The frequent occurrence of falling branches from cocoa and other trees on farmers who have been engaged in cocoa production for </a:t>
            </a:r>
            <a:r>
              <a:rPr lang="en-US" sz="1200" dirty="0">
                <a:solidFill>
                  <a:srgbClr val="FF0000"/>
                </a:solidFill>
              </a:rPr>
              <a:t>more than 23 years could be associated with frequent pruning of mature cocoa trees coupled with the degenerating health conditions of most cocoa farmers who are, supposedly, aged</a:t>
            </a:r>
            <a:r>
              <a:rPr lang="en-US" sz="1200" dirty="0"/>
              <a:t>. Nevertheless, the non-reporting of falling branches among respondents in the early part of cocoa production may be explained </a:t>
            </a:r>
            <a:r>
              <a:rPr lang="en-US" sz="1200" dirty="0">
                <a:solidFill>
                  <a:srgbClr val="FF0000"/>
                </a:solidFill>
              </a:rPr>
              <a:t>by the fact that during the early years of cocoa production farmers are not engaged in pruning activities on the farm due to the fact that cocoa trees are not also tall enough to cause branches to fall.</a:t>
            </a:r>
          </a:p>
          <a:p>
            <a:endParaRPr lang="en-US" sz="1200" dirty="0"/>
          </a:p>
          <a:p>
            <a:r>
              <a:rPr lang="en-US" sz="1200" dirty="0"/>
              <a:t>These findings </a:t>
            </a:r>
            <a:r>
              <a:rPr lang="en-US" sz="1200" dirty="0">
                <a:solidFill>
                  <a:srgbClr val="FF0000"/>
                </a:solidFill>
              </a:rPr>
              <a:t>can be related to the system theory which identifies the farmer’s health characteristics as well as the work environment as components contributing to hazards, accidents and diseases</a:t>
            </a:r>
            <a:r>
              <a:rPr lang="en-US" sz="1200" dirty="0"/>
              <a:t>.</a:t>
            </a:r>
            <a:endParaRPr lang="ru-RU" sz="1200" dirty="0"/>
          </a:p>
          <a:p>
            <a:endParaRPr lang="en-US" sz="1200" dirty="0"/>
          </a:p>
        </p:txBody>
      </p:sp>
    </p:spTree>
    <p:extLst>
      <p:ext uri="{BB962C8B-B14F-4D97-AF65-F5344CB8AC3E}">
        <p14:creationId xmlns:p14="http://schemas.microsoft.com/office/powerpoint/2010/main" val="45280425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436099"/>
            <a:ext cx="8426548" cy="7033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3200" dirty="0"/>
              <a:t>   Analysis--5</a:t>
            </a:r>
            <a:endParaRPr lang="zh-CN" altLang="en-US" sz="3200" dirty="0"/>
          </a:p>
        </p:txBody>
      </p:sp>
      <p:sp>
        <p:nvSpPr>
          <p:cNvPr id="3" name="TextBox 2"/>
          <p:cNvSpPr txBox="1"/>
          <p:nvPr/>
        </p:nvSpPr>
        <p:spPr>
          <a:xfrm>
            <a:off x="400692" y="1633591"/>
            <a:ext cx="8025856" cy="369332"/>
          </a:xfrm>
          <a:prstGeom prst="rect">
            <a:avLst/>
          </a:prstGeom>
          <a:noFill/>
        </p:spPr>
        <p:txBody>
          <a:bodyPr wrap="square" rtlCol="0">
            <a:spAutoFit/>
          </a:bodyPr>
          <a:lstStyle/>
          <a:p>
            <a:pPr marL="285750" indent="-285750">
              <a:buFont typeface="Wingdings" panose="05000000000000000000" pitchFamily="2" charset="2"/>
              <a:buChar char="ü"/>
            </a:pPr>
            <a:r>
              <a:rPr lang="en-US" dirty="0"/>
              <a:t>Safety Practice and </a:t>
            </a:r>
            <a:r>
              <a:rPr lang="en-US" dirty="0" err="1"/>
              <a:t>Age&amp;Sex</a:t>
            </a:r>
            <a:endParaRPr lang="ru-RU" dirty="0"/>
          </a:p>
        </p:txBody>
      </p:sp>
      <p:graphicFrame>
        <p:nvGraphicFramePr>
          <p:cNvPr id="5" name="表格 4"/>
          <p:cNvGraphicFramePr>
            <a:graphicFrameLocks noGrp="1"/>
          </p:cNvGraphicFramePr>
          <p:nvPr>
            <p:extLst>
              <p:ext uri="{D42A27DB-BD31-4B8C-83A1-F6EECF244321}">
                <p14:modId xmlns:p14="http://schemas.microsoft.com/office/powerpoint/2010/main" val="2758646430"/>
              </p:ext>
            </p:extLst>
          </p:nvPr>
        </p:nvGraphicFramePr>
        <p:xfrm>
          <a:off x="5323303" y="818491"/>
          <a:ext cx="6206490" cy="641985"/>
        </p:xfrm>
        <a:graphic>
          <a:graphicData uri="http://schemas.openxmlformats.org/drawingml/2006/table">
            <a:tbl>
              <a:tblPr/>
              <a:tblGrid>
                <a:gridCol w="6206490">
                  <a:extLst>
                    <a:ext uri="{9D8B030D-6E8A-4147-A177-3AD203B41FA5}">
                      <a16:colId xmlns:a16="http://schemas.microsoft.com/office/drawing/2014/main" xmlns="" val="729769984"/>
                    </a:ext>
                  </a:extLst>
                </a:gridCol>
              </a:tblGrid>
              <a:tr h="641985">
                <a:tc>
                  <a:txBody>
                    <a:bodyPr/>
                    <a:lstStyle/>
                    <a:p>
                      <a:pPr marL="281940">
                        <a:lnSpc>
                          <a:spcPct val="115000"/>
                        </a:lnSpc>
                        <a:spcAft>
                          <a:spcPts val="1000"/>
                        </a:spcAft>
                        <a:tabLst>
                          <a:tab pos="2972435" algn="ctr"/>
                          <a:tab pos="4367530" algn="l"/>
                          <a:tab pos="4785995" algn="l"/>
                          <a:tab pos="5292090" algn="l"/>
                        </a:tabLst>
                      </a:pPr>
                      <a:r>
                        <a:rPr lang="en-US" sz="1200" dirty="0">
                          <a:effectLst/>
                          <a:latin typeface="Times New Roman" panose="02020603050405020304" pitchFamily="18" charset="0"/>
                          <a:ea typeface="等线" panose="02010600030101010101" pitchFamily="2" charset="-122"/>
                          <a:cs typeface="Times New Roman" panose="02020603050405020304" pitchFamily="18" charset="0"/>
                        </a:rPr>
                        <a:t> </a:t>
                      </a:r>
                      <a:endParaRPr lang="zh-CN" sz="1100" dirty="0">
                        <a:effectLst/>
                        <a:latin typeface="Calibri" panose="020F0502020204030204" pitchFamily="34" charset="0"/>
                        <a:ea typeface="等线" panose="02010600030101010101" pitchFamily="2" charset="-122"/>
                        <a:cs typeface="Times New Roman" panose="02020603050405020304" pitchFamily="18" charset="0"/>
                      </a:endParaRPr>
                    </a:p>
                    <a:p>
                      <a:pPr marL="281940">
                        <a:lnSpc>
                          <a:spcPct val="115000"/>
                        </a:lnSpc>
                        <a:spcAft>
                          <a:spcPts val="1000"/>
                        </a:spcAft>
                        <a:tabLst>
                          <a:tab pos="2286000" algn="l"/>
                          <a:tab pos="3511550" algn="l"/>
                        </a:tabLst>
                      </a:pPr>
                      <a:r>
                        <a:rPr lang="en-US" sz="1200" b="1" dirty="0">
                          <a:solidFill>
                            <a:srgbClr val="FF0000"/>
                          </a:solidFill>
                          <a:effectLst/>
                          <a:latin typeface="Times New Roman" panose="02020603050405020304" pitchFamily="18" charset="0"/>
                          <a:ea typeface="等线" panose="02010600030101010101" pitchFamily="2" charset="-122"/>
                          <a:cs typeface="Times New Roman" panose="02020603050405020304" pitchFamily="18" charset="0"/>
                        </a:rPr>
                        <a:t>Age                               Sex                   Yes                  No            Total         (N)</a:t>
                      </a:r>
                      <a:endParaRPr lang="zh-CN" sz="1100" b="1" dirty="0">
                        <a:solidFill>
                          <a:srgbClr val="FF0000"/>
                        </a:solidFill>
                        <a:effectLst/>
                        <a:latin typeface="Calibri" panose="020F0502020204030204" pitchFamily="34" charset="0"/>
                        <a:ea typeface="等线" panose="02010600030101010101" pitchFamily="2" charset="-122"/>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4020571880"/>
                  </a:ext>
                </a:extLst>
              </a:tr>
            </a:tbl>
          </a:graphicData>
        </a:graphic>
      </p:graphicFrame>
      <p:sp>
        <p:nvSpPr>
          <p:cNvPr id="8" name="矩形 7"/>
          <p:cNvSpPr/>
          <p:nvPr/>
        </p:nvSpPr>
        <p:spPr>
          <a:xfrm>
            <a:off x="5518014" y="1460476"/>
            <a:ext cx="6096000" cy="5073184"/>
          </a:xfrm>
          <a:prstGeom prst="rect">
            <a:avLst/>
          </a:prstGeom>
        </p:spPr>
        <p:txBody>
          <a:bodyPr>
            <a:spAutoFit/>
          </a:bodyPr>
          <a:lstStyle/>
          <a:p>
            <a:pPr>
              <a:lnSpc>
                <a:spcPct val="115000"/>
              </a:lnSpc>
              <a:spcAft>
                <a:spcPts val="1000"/>
              </a:spcAft>
              <a:tabLst>
                <a:tab pos="1896745" algn="l"/>
                <a:tab pos="3268345" algn="l"/>
                <a:tab pos="4056380" algn="l"/>
                <a:tab pos="4766310" algn="l"/>
              </a:tabLst>
            </a:pPr>
            <a:r>
              <a:rPr lang="en-US" altLang="zh-CN" sz="1200" dirty="0">
                <a:latin typeface="Times New Roman" panose="02020603050405020304" pitchFamily="18" charset="0"/>
                <a:ea typeface="等线" panose="02010600030101010101" pitchFamily="2" charset="-122"/>
                <a:cs typeface="Times New Roman" panose="02020603050405020304" pitchFamily="18" charset="0"/>
              </a:rPr>
              <a:t>                                       Male                  78.9                 21.1           100           (19)</a:t>
            </a:r>
            <a:endParaRPr lang="zh-CN" altLang="zh-CN" sz="1100" dirty="0">
              <a:latin typeface="Calibri" panose="020F0502020204030204" pitchFamily="34" charset="0"/>
              <a:ea typeface="等线" panose="02010600030101010101" pitchFamily="2" charset="-122"/>
              <a:cs typeface="Times New Roman" panose="02020603050405020304" pitchFamily="18" charset="0"/>
            </a:endParaRPr>
          </a:p>
          <a:p>
            <a:pPr>
              <a:lnSpc>
                <a:spcPct val="115000"/>
              </a:lnSpc>
              <a:spcAft>
                <a:spcPts val="1000"/>
              </a:spcAft>
              <a:tabLst>
                <a:tab pos="1896745" algn="l"/>
                <a:tab pos="3268345" algn="l"/>
                <a:tab pos="4056380" algn="l"/>
                <a:tab pos="4785995" algn="l"/>
                <a:tab pos="5292090" algn="l"/>
              </a:tabLst>
            </a:pPr>
            <a:r>
              <a:rPr lang="en-US" altLang="zh-CN" sz="1200" dirty="0">
                <a:latin typeface="Times New Roman" panose="02020603050405020304" pitchFamily="18" charset="0"/>
                <a:ea typeface="等线" panose="02010600030101010101" pitchFamily="2" charset="-122"/>
                <a:cs typeface="Times New Roman" panose="02020603050405020304" pitchFamily="18" charset="0"/>
              </a:rPr>
              <a:t>Below 20 years             Female               33.3                 66.7           100           (6)</a:t>
            </a:r>
            <a:endParaRPr lang="zh-CN" altLang="zh-CN" sz="1100" dirty="0">
              <a:latin typeface="Calibri" panose="020F0502020204030204" pitchFamily="34" charset="0"/>
              <a:ea typeface="等线" panose="02010600030101010101" pitchFamily="2" charset="-122"/>
              <a:cs typeface="Times New Roman" panose="02020603050405020304" pitchFamily="18" charset="0"/>
            </a:endParaRPr>
          </a:p>
          <a:p>
            <a:pPr>
              <a:lnSpc>
                <a:spcPct val="115000"/>
              </a:lnSpc>
              <a:spcAft>
                <a:spcPts val="1000"/>
              </a:spcAft>
              <a:tabLst>
                <a:tab pos="1896745" algn="l"/>
                <a:tab pos="2972435" algn="ctr"/>
                <a:tab pos="4056380" algn="l"/>
                <a:tab pos="4785995" algn="l"/>
                <a:tab pos="5292090" algn="l"/>
              </a:tabLst>
            </a:pPr>
            <a:r>
              <a:rPr lang="en-US" altLang="zh-CN" sz="1200" dirty="0">
                <a:solidFill>
                  <a:srgbClr val="FF0000"/>
                </a:solidFill>
                <a:latin typeface="Times New Roman" panose="02020603050405020304" pitchFamily="18" charset="0"/>
                <a:ea typeface="等线" panose="02010600030101010101" pitchFamily="2" charset="-122"/>
                <a:cs typeface="Times New Roman" panose="02020603050405020304" pitchFamily="18" charset="0"/>
              </a:rPr>
              <a:t>                                     </a:t>
            </a:r>
            <a:r>
              <a:rPr lang="en-US" altLang="zh-CN" sz="1200" b="1" dirty="0">
                <a:solidFill>
                  <a:srgbClr val="FF0000"/>
                </a:solidFill>
                <a:latin typeface="Times New Roman" panose="02020603050405020304" pitchFamily="18" charset="0"/>
                <a:ea typeface="等线" panose="02010600030101010101" pitchFamily="2" charset="-122"/>
                <a:cs typeface="Times New Roman" panose="02020603050405020304" pitchFamily="18" charset="0"/>
              </a:rPr>
              <a:t>Sub-Total	          68.0                  32.0           100          (25)</a:t>
            </a:r>
            <a:endParaRPr lang="zh-CN" altLang="zh-CN" sz="1100" dirty="0">
              <a:solidFill>
                <a:srgbClr val="FF0000"/>
              </a:solidFill>
              <a:latin typeface="Calibri" panose="020F0502020204030204" pitchFamily="34" charset="0"/>
              <a:ea typeface="等线" panose="02010600030101010101" pitchFamily="2" charset="-122"/>
              <a:cs typeface="Times New Roman" panose="02020603050405020304" pitchFamily="18" charset="0"/>
            </a:endParaRPr>
          </a:p>
          <a:p>
            <a:pPr>
              <a:lnSpc>
                <a:spcPct val="115000"/>
              </a:lnSpc>
              <a:spcAft>
                <a:spcPts val="1000"/>
              </a:spcAft>
              <a:tabLst>
                <a:tab pos="1896745" algn="l"/>
                <a:tab pos="2972435" algn="ctr"/>
              </a:tabLst>
            </a:pPr>
            <a:r>
              <a:rPr lang="en-US" altLang="zh-CN" sz="1200" dirty="0">
                <a:latin typeface="Times New Roman" panose="02020603050405020304" pitchFamily="18" charset="0"/>
                <a:ea typeface="等线" panose="02010600030101010101" pitchFamily="2" charset="-122"/>
                <a:cs typeface="Times New Roman" panose="02020603050405020304" pitchFamily="18" charset="0"/>
              </a:rPr>
              <a:t>20-29 years                    Male                 73.9	                  26.1           100          (23)</a:t>
            </a:r>
            <a:endParaRPr lang="zh-CN" altLang="zh-CN" sz="1100" dirty="0">
              <a:latin typeface="Calibri" panose="020F0502020204030204" pitchFamily="34" charset="0"/>
              <a:ea typeface="等线" panose="02010600030101010101" pitchFamily="2" charset="-122"/>
              <a:cs typeface="Times New Roman" panose="02020603050405020304" pitchFamily="18" charset="0"/>
            </a:endParaRPr>
          </a:p>
          <a:p>
            <a:pPr>
              <a:lnSpc>
                <a:spcPct val="115000"/>
              </a:lnSpc>
              <a:spcAft>
                <a:spcPts val="1000"/>
              </a:spcAft>
              <a:tabLst>
                <a:tab pos="1896745" algn="l"/>
                <a:tab pos="2972435" algn="ctr"/>
                <a:tab pos="3930015" algn="l"/>
                <a:tab pos="4747260" algn="l"/>
                <a:tab pos="5272405" algn="l"/>
              </a:tabLst>
            </a:pPr>
            <a:r>
              <a:rPr lang="en-US" altLang="zh-CN" sz="1200" dirty="0">
                <a:latin typeface="Times New Roman" panose="02020603050405020304" pitchFamily="18" charset="0"/>
                <a:ea typeface="等线" panose="02010600030101010101" pitchFamily="2" charset="-122"/>
                <a:cs typeface="Times New Roman" panose="02020603050405020304" pitchFamily="18" charset="0"/>
              </a:rPr>
              <a:t>                                      Female              18.8	                  81.2           100          (16)</a:t>
            </a:r>
            <a:endParaRPr lang="zh-CN" altLang="zh-CN" sz="1100" dirty="0">
              <a:latin typeface="Calibri" panose="020F0502020204030204" pitchFamily="34" charset="0"/>
              <a:ea typeface="等线" panose="02010600030101010101" pitchFamily="2" charset="-122"/>
              <a:cs typeface="Times New Roman" panose="02020603050405020304" pitchFamily="18" charset="0"/>
            </a:endParaRPr>
          </a:p>
          <a:p>
            <a:pPr>
              <a:lnSpc>
                <a:spcPct val="115000"/>
              </a:lnSpc>
              <a:spcAft>
                <a:spcPts val="1000"/>
              </a:spcAft>
              <a:tabLst>
                <a:tab pos="1896745" algn="l"/>
                <a:tab pos="2972435" algn="ctr"/>
                <a:tab pos="3930015" algn="l"/>
                <a:tab pos="4747260" algn="l"/>
                <a:tab pos="5252720" algn="l"/>
                <a:tab pos="5272405" algn="l"/>
              </a:tabLst>
            </a:pPr>
            <a:r>
              <a:rPr lang="en-US" altLang="zh-CN" sz="1200" dirty="0">
                <a:solidFill>
                  <a:srgbClr val="FF0000"/>
                </a:solidFill>
                <a:latin typeface="Times New Roman" panose="02020603050405020304" pitchFamily="18" charset="0"/>
                <a:ea typeface="等线" panose="02010600030101010101" pitchFamily="2" charset="-122"/>
                <a:cs typeface="Times New Roman" panose="02020603050405020304" pitchFamily="18" charset="0"/>
              </a:rPr>
              <a:t>                                   </a:t>
            </a:r>
            <a:r>
              <a:rPr lang="en-US" altLang="zh-CN" sz="1200" b="1" dirty="0">
                <a:solidFill>
                  <a:srgbClr val="FF0000"/>
                </a:solidFill>
                <a:latin typeface="Times New Roman" panose="02020603050405020304" pitchFamily="18" charset="0"/>
                <a:ea typeface="等线" panose="02010600030101010101" pitchFamily="2" charset="-122"/>
                <a:cs typeface="Times New Roman" panose="02020603050405020304" pitchFamily="18" charset="0"/>
              </a:rPr>
              <a:t>Sub-Total            59.0	                  41.0           100          (39)</a:t>
            </a:r>
            <a:endParaRPr lang="zh-CN" altLang="zh-CN" sz="1100" dirty="0">
              <a:solidFill>
                <a:srgbClr val="FF0000"/>
              </a:solidFill>
              <a:latin typeface="Calibri" panose="020F0502020204030204" pitchFamily="34" charset="0"/>
              <a:ea typeface="等线" panose="02010600030101010101" pitchFamily="2" charset="-122"/>
              <a:cs typeface="Times New Roman" panose="02020603050405020304" pitchFamily="18" charset="0"/>
            </a:endParaRPr>
          </a:p>
          <a:p>
            <a:pPr>
              <a:lnSpc>
                <a:spcPct val="115000"/>
              </a:lnSpc>
              <a:spcAft>
                <a:spcPts val="1000"/>
              </a:spcAft>
              <a:tabLst>
                <a:tab pos="2159635" algn="l"/>
                <a:tab pos="2972435" algn="ctr"/>
                <a:tab pos="3200400" algn="l"/>
                <a:tab pos="3657600" algn="l"/>
                <a:tab pos="4114800" algn="l"/>
                <a:tab pos="4572000" algn="l"/>
              </a:tabLst>
            </a:pPr>
            <a:r>
              <a:rPr lang="en-US" altLang="zh-CN" sz="1200" dirty="0">
                <a:latin typeface="Times New Roman" panose="02020603050405020304" pitchFamily="18" charset="0"/>
                <a:ea typeface="等线" panose="02010600030101010101" pitchFamily="2" charset="-122"/>
                <a:cs typeface="Times New Roman" panose="02020603050405020304" pitchFamily="18" charset="0"/>
              </a:rPr>
              <a:t>30-39 years                    Male	       61.1	                  38.8	           100	   (36)</a:t>
            </a:r>
            <a:endParaRPr lang="zh-CN" altLang="zh-CN" sz="1100" dirty="0">
              <a:latin typeface="Calibri" panose="020F0502020204030204" pitchFamily="34" charset="0"/>
              <a:ea typeface="等线" panose="02010600030101010101" pitchFamily="2" charset="-122"/>
              <a:cs typeface="Times New Roman" panose="02020603050405020304" pitchFamily="18" charset="0"/>
            </a:endParaRPr>
          </a:p>
          <a:p>
            <a:pPr>
              <a:lnSpc>
                <a:spcPct val="115000"/>
              </a:lnSpc>
              <a:spcAft>
                <a:spcPts val="1000"/>
              </a:spcAft>
              <a:tabLst>
                <a:tab pos="1838325" algn="l"/>
                <a:tab pos="2972435" algn="ctr"/>
                <a:tab pos="4114800" algn="l"/>
                <a:tab pos="4572000" algn="l"/>
                <a:tab pos="5321300" algn="l"/>
              </a:tabLst>
            </a:pPr>
            <a:r>
              <a:rPr lang="en-US" altLang="zh-CN" sz="1200" dirty="0">
                <a:latin typeface="Times New Roman" panose="02020603050405020304" pitchFamily="18" charset="0"/>
                <a:ea typeface="等线" panose="02010600030101010101" pitchFamily="2" charset="-122"/>
                <a:cs typeface="Times New Roman" panose="02020603050405020304" pitchFamily="18" charset="0"/>
              </a:rPr>
              <a:t>                                       Female	             23.1                  76.9           100          (26)</a:t>
            </a:r>
            <a:endParaRPr lang="zh-CN" altLang="zh-CN" sz="1100" dirty="0">
              <a:latin typeface="Calibri" panose="020F0502020204030204" pitchFamily="34" charset="0"/>
              <a:ea typeface="等线" panose="02010600030101010101" pitchFamily="2" charset="-122"/>
              <a:cs typeface="Times New Roman" panose="02020603050405020304" pitchFamily="18" charset="0"/>
            </a:endParaRPr>
          </a:p>
          <a:p>
            <a:pPr>
              <a:lnSpc>
                <a:spcPct val="115000"/>
              </a:lnSpc>
              <a:spcAft>
                <a:spcPts val="1000"/>
              </a:spcAft>
              <a:tabLst>
                <a:tab pos="1838325" algn="l"/>
                <a:tab pos="2972435" algn="ctr"/>
                <a:tab pos="4114800" algn="l"/>
                <a:tab pos="4572000" algn="l"/>
                <a:tab pos="5321300" algn="l"/>
              </a:tabLst>
            </a:pPr>
            <a:r>
              <a:rPr lang="en-US" altLang="zh-CN" sz="1200" dirty="0">
                <a:solidFill>
                  <a:srgbClr val="FF0000"/>
                </a:solidFill>
                <a:latin typeface="Times New Roman" panose="02020603050405020304" pitchFamily="18" charset="0"/>
                <a:ea typeface="等线" panose="02010600030101010101" pitchFamily="2" charset="-122"/>
                <a:cs typeface="Times New Roman" panose="02020603050405020304" pitchFamily="18" charset="0"/>
              </a:rPr>
              <a:t>                                   </a:t>
            </a:r>
            <a:r>
              <a:rPr lang="en-US" altLang="zh-CN" sz="1200" b="1" dirty="0">
                <a:solidFill>
                  <a:srgbClr val="FF0000"/>
                </a:solidFill>
                <a:latin typeface="Times New Roman" panose="02020603050405020304" pitchFamily="18" charset="0"/>
                <a:ea typeface="等线" panose="02010600030101010101" pitchFamily="2" charset="-122"/>
                <a:cs typeface="Times New Roman" panose="02020603050405020304" pitchFamily="18" charset="0"/>
              </a:rPr>
              <a:t>Sub-Total	            58.1                 41.9            100         (62)</a:t>
            </a:r>
            <a:endParaRPr lang="zh-CN" altLang="zh-CN" sz="1100" dirty="0">
              <a:solidFill>
                <a:srgbClr val="FF0000"/>
              </a:solidFill>
              <a:latin typeface="Calibri" panose="020F0502020204030204" pitchFamily="34" charset="0"/>
              <a:ea typeface="等线" panose="02010600030101010101" pitchFamily="2" charset="-122"/>
              <a:cs typeface="Times New Roman" panose="02020603050405020304" pitchFamily="18" charset="0"/>
            </a:endParaRPr>
          </a:p>
          <a:p>
            <a:pPr>
              <a:lnSpc>
                <a:spcPct val="115000"/>
              </a:lnSpc>
              <a:spcAft>
                <a:spcPts val="1000"/>
              </a:spcAft>
              <a:tabLst>
                <a:tab pos="2139950" algn="l"/>
                <a:tab pos="2972435" algn="ctr"/>
                <a:tab pos="3851910" algn="l"/>
              </a:tabLst>
            </a:pPr>
            <a:r>
              <a:rPr lang="en-US" altLang="zh-CN" sz="1200" dirty="0">
                <a:latin typeface="Times New Roman" panose="02020603050405020304" pitchFamily="18" charset="0"/>
                <a:ea typeface="等线" panose="02010600030101010101" pitchFamily="2" charset="-122"/>
                <a:cs typeface="Times New Roman" panose="02020603050405020304" pitchFamily="18" charset="0"/>
              </a:rPr>
              <a:t>40-49 years                      Male	        75.0	                  25.0	      100 	   (28)</a:t>
            </a:r>
            <a:endParaRPr lang="zh-CN" altLang="zh-CN" sz="1100" dirty="0">
              <a:latin typeface="Calibri" panose="020F0502020204030204" pitchFamily="34" charset="0"/>
              <a:ea typeface="等线" panose="02010600030101010101" pitchFamily="2" charset="-122"/>
              <a:cs typeface="Times New Roman" panose="02020603050405020304" pitchFamily="18" charset="0"/>
            </a:endParaRPr>
          </a:p>
          <a:p>
            <a:pPr>
              <a:lnSpc>
                <a:spcPct val="115000"/>
              </a:lnSpc>
              <a:spcAft>
                <a:spcPts val="1000"/>
              </a:spcAft>
              <a:tabLst>
                <a:tab pos="3035300" algn="l"/>
                <a:tab pos="3900805" algn="l"/>
                <a:tab pos="4114800" algn="l"/>
                <a:tab pos="4572000" algn="l"/>
                <a:tab pos="5321300" algn="l"/>
              </a:tabLst>
            </a:pPr>
            <a:r>
              <a:rPr lang="en-US" altLang="zh-CN" sz="1200" dirty="0">
                <a:latin typeface="Times New Roman" panose="02020603050405020304" pitchFamily="18" charset="0"/>
                <a:ea typeface="等线" panose="02010600030101010101" pitchFamily="2" charset="-122"/>
                <a:cs typeface="Times New Roman" panose="02020603050405020304" pitchFamily="18" charset="0"/>
              </a:rPr>
              <a:t>                                        Female             28.0	         72.0	     100         (25)</a:t>
            </a:r>
            <a:endParaRPr lang="zh-CN" altLang="zh-CN" sz="1100" dirty="0">
              <a:latin typeface="Calibri" panose="020F0502020204030204" pitchFamily="34" charset="0"/>
              <a:ea typeface="等线" panose="02010600030101010101" pitchFamily="2" charset="-122"/>
              <a:cs typeface="Times New Roman" panose="02020603050405020304" pitchFamily="18" charset="0"/>
            </a:endParaRPr>
          </a:p>
          <a:p>
            <a:pPr>
              <a:lnSpc>
                <a:spcPct val="115000"/>
              </a:lnSpc>
              <a:spcAft>
                <a:spcPts val="1000"/>
              </a:spcAft>
              <a:tabLst>
                <a:tab pos="1955165" algn="l"/>
                <a:tab pos="3035300" algn="l"/>
                <a:tab pos="3900805" algn="l"/>
                <a:tab pos="4572000" algn="l"/>
                <a:tab pos="5321300" algn="l"/>
              </a:tabLst>
            </a:pPr>
            <a:r>
              <a:rPr lang="en-US" altLang="zh-CN" sz="1200" b="1" dirty="0">
                <a:latin typeface="Times New Roman" panose="02020603050405020304" pitchFamily="18" charset="0"/>
                <a:ea typeface="等线" panose="02010600030101010101" pitchFamily="2" charset="-122"/>
                <a:cs typeface="Times New Roman" panose="02020603050405020304" pitchFamily="18" charset="0"/>
              </a:rPr>
              <a:t>                                    </a:t>
            </a:r>
            <a:r>
              <a:rPr lang="en-US" altLang="zh-CN" sz="1200" b="1" dirty="0">
                <a:solidFill>
                  <a:srgbClr val="FF0000"/>
                </a:solidFill>
                <a:latin typeface="Times New Roman" panose="02020603050405020304" pitchFamily="18" charset="0"/>
                <a:ea typeface="等线" panose="02010600030101010101" pitchFamily="2" charset="-122"/>
                <a:cs typeface="Times New Roman" panose="02020603050405020304" pitchFamily="18" charset="0"/>
              </a:rPr>
              <a:t>Sub-Total            52.8	         47.2	     100         (53)</a:t>
            </a:r>
            <a:endParaRPr lang="zh-CN" altLang="zh-CN" sz="1100" dirty="0">
              <a:solidFill>
                <a:srgbClr val="FF0000"/>
              </a:solidFill>
              <a:latin typeface="Calibri" panose="020F0502020204030204" pitchFamily="34" charset="0"/>
              <a:ea typeface="等线" panose="02010600030101010101" pitchFamily="2" charset="-122"/>
              <a:cs typeface="Times New Roman" panose="02020603050405020304" pitchFamily="18" charset="0"/>
            </a:endParaRPr>
          </a:p>
          <a:p>
            <a:pPr>
              <a:lnSpc>
                <a:spcPct val="115000"/>
              </a:lnSpc>
              <a:spcAft>
                <a:spcPts val="1000"/>
              </a:spcAft>
              <a:tabLst>
                <a:tab pos="2247265" algn="l"/>
                <a:tab pos="2286000" algn="l"/>
                <a:tab pos="2743200" algn="l"/>
                <a:tab pos="3200400" algn="l"/>
                <a:tab pos="3657600" algn="l"/>
                <a:tab pos="4114800" algn="l"/>
              </a:tabLst>
            </a:pPr>
            <a:r>
              <a:rPr lang="en-US" altLang="zh-CN" sz="1200" dirty="0">
                <a:latin typeface="Times New Roman" panose="02020603050405020304" pitchFamily="18" charset="0"/>
                <a:ea typeface="等线" panose="02010600030101010101" pitchFamily="2" charset="-122"/>
                <a:cs typeface="Times New Roman" panose="02020603050405020304" pitchFamily="18" charset="0"/>
              </a:rPr>
              <a:t>50 years and above           Male               73.9	                26.1	           100	  (46)</a:t>
            </a:r>
            <a:endParaRPr lang="zh-CN" altLang="zh-CN" sz="1100" dirty="0">
              <a:latin typeface="Calibri" panose="020F0502020204030204" pitchFamily="34" charset="0"/>
              <a:ea typeface="等线" panose="02010600030101010101" pitchFamily="2" charset="-122"/>
              <a:cs typeface="Times New Roman" panose="02020603050405020304" pitchFamily="18" charset="0"/>
            </a:endParaRPr>
          </a:p>
          <a:p>
            <a:pPr>
              <a:lnSpc>
                <a:spcPct val="115000"/>
              </a:lnSpc>
              <a:spcAft>
                <a:spcPts val="1000"/>
              </a:spcAft>
              <a:tabLst>
                <a:tab pos="2247265" algn="l"/>
                <a:tab pos="2972435" algn="ctr"/>
                <a:tab pos="4114800" algn="l"/>
                <a:tab pos="4737100" algn="l"/>
                <a:tab pos="5223510" algn="l"/>
              </a:tabLst>
            </a:pPr>
            <a:r>
              <a:rPr lang="en-US" altLang="zh-CN" sz="1200" dirty="0">
                <a:latin typeface="Times New Roman" panose="02020603050405020304" pitchFamily="18" charset="0"/>
                <a:ea typeface="等线" panose="02010600030101010101" pitchFamily="2" charset="-122"/>
                <a:cs typeface="Times New Roman" panose="02020603050405020304" pitchFamily="18" charset="0"/>
              </a:rPr>
              <a:t>                                         Female	      25.7                74.3            100         (35)</a:t>
            </a:r>
            <a:endParaRPr lang="zh-CN" altLang="zh-CN" sz="1100" dirty="0">
              <a:latin typeface="Calibri" panose="020F0502020204030204" pitchFamily="34" charset="0"/>
              <a:ea typeface="等线" panose="02010600030101010101" pitchFamily="2" charset="-122"/>
              <a:cs typeface="Times New Roman" panose="02020603050405020304" pitchFamily="18" charset="0"/>
            </a:endParaRPr>
          </a:p>
          <a:p>
            <a:pPr marL="126365">
              <a:lnSpc>
                <a:spcPct val="115000"/>
              </a:lnSpc>
              <a:spcAft>
                <a:spcPts val="1000"/>
              </a:spcAft>
              <a:tabLst>
                <a:tab pos="1936115" algn="l"/>
                <a:tab pos="2972435" algn="ctr"/>
                <a:tab pos="4114800" algn="l"/>
                <a:tab pos="4737100" algn="l"/>
                <a:tab pos="5223510" algn="l"/>
              </a:tabLst>
            </a:pPr>
            <a:r>
              <a:rPr lang="en-US" altLang="zh-CN" sz="1200" b="1" dirty="0">
                <a:solidFill>
                  <a:srgbClr val="FF0000"/>
                </a:solidFill>
                <a:latin typeface="Times New Roman" panose="02020603050405020304" pitchFamily="18" charset="0"/>
                <a:ea typeface="等线" panose="02010600030101010101" pitchFamily="2" charset="-122"/>
                <a:cs typeface="Times New Roman" panose="02020603050405020304" pitchFamily="18" charset="0"/>
              </a:rPr>
              <a:t>                                 Sub-Total	            53.0                47.0            100        (81)</a:t>
            </a:r>
            <a:endParaRPr lang="zh-CN" altLang="en-US" dirty="0">
              <a:solidFill>
                <a:srgbClr val="FF0000"/>
              </a:solidFill>
            </a:endParaRPr>
          </a:p>
        </p:txBody>
      </p:sp>
      <p:sp>
        <p:nvSpPr>
          <p:cNvPr id="10" name="矩形 9"/>
          <p:cNvSpPr/>
          <p:nvPr/>
        </p:nvSpPr>
        <p:spPr>
          <a:xfrm>
            <a:off x="557463" y="2758521"/>
            <a:ext cx="4765840" cy="584775"/>
          </a:xfrm>
          <a:prstGeom prst="rect">
            <a:avLst/>
          </a:prstGeom>
        </p:spPr>
        <p:txBody>
          <a:bodyPr wrap="square">
            <a:spAutoFit/>
          </a:bodyPr>
          <a:lstStyle/>
          <a:p>
            <a:r>
              <a:rPr lang="en-US" altLang="zh-CN" sz="1600" dirty="0"/>
              <a:t>More males within all the age groups use personal protective equipment than female</a:t>
            </a:r>
            <a:endParaRPr lang="zh-CN" altLang="en-US" sz="1600" dirty="0"/>
          </a:p>
        </p:txBody>
      </p:sp>
      <p:sp>
        <p:nvSpPr>
          <p:cNvPr id="12" name="矩形 11"/>
          <p:cNvSpPr/>
          <p:nvPr/>
        </p:nvSpPr>
        <p:spPr>
          <a:xfrm>
            <a:off x="557463" y="3637229"/>
            <a:ext cx="4765840" cy="1077218"/>
          </a:xfrm>
          <a:prstGeom prst="rect">
            <a:avLst/>
          </a:prstGeom>
        </p:spPr>
        <p:txBody>
          <a:bodyPr wrap="square">
            <a:spAutoFit/>
          </a:bodyPr>
          <a:lstStyle/>
          <a:p>
            <a:r>
              <a:rPr lang="en-US" altLang="zh-CN" sz="1600" dirty="0"/>
              <a:t>The use of personal protective equipment decreases with increasing age range among respondents, from below 20 years, (68%) to </a:t>
            </a:r>
          </a:p>
          <a:p>
            <a:r>
              <a:rPr lang="en-US" altLang="zh-CN" sz="1600" dirty="0"/>
              <a:t>40-49 years, (52%).</a:t>
            </a:r>
            <a:endParaRPr lang="zh-CN" altLang="en-US" sz="1600" dirty="0"/>
          </a:p>
        </p:txBody>
      </p:sp>
    </p:spTree>
    <p:extLst>
      <p:ext uri="{BB962C8B-B14F-4D97-AF65-F5344CB8AC3E}">
        <p14:creationId xmlns:p14="http://schemas.microsoft.com/office/powerpoint/2010/main" val="298191757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436099"/>
            <a:ext cx="8426548" cy="7033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3200" dirty="0"/>
              <a:t>   Conclusion</a:t>
            </a:r>
            <a:endParaRPr lang="zh-CN" altLang="en-US" sz="3200" dirty="0"/>
          </a:p>
        </p:txBody>
      </p:sp>
      <p:sp>
        <p:nvSpPr>
          <p:cNvPr id="6" name="矩形 5"/>
          <p:cNvSpPr/>
          <p:nvPr/>
        </p:nvSpPr>
        <p:spPr>
          <a:xfrm>
            <a:off x="670557" y="1393147"/>
            <a:ext cx="11132235" cy="1200329"/>
          </a:xfrm>
          <a:prstGeom prst="rect">
            <a:avLst/>
          </a:prstGeom>
        </p:spPr>
        <p:txBody>
          <a:bodyPr wrap="square">
            <a:spAutoFit/>
          </a:bodyPr>
          <a:lstStyle/>
          <a:p>
            <a:r>
              <a:rPr lang="en-US" altLang="zh-CN" dirty="0"/>
              <a:t>The occurrence of farm hazards which lead to accidents, injuries and diseases has been found to be influenced by sex and the number of years one has been engaged in cocoa production in the district. The sex and age of cocoa farmers play significant roles with regard to hazards, injuries and diseases</a:t>
            </a:r>
            <a:endParaRPr lang="zh-CN" altLang="en-US" dirty="0"/>
          </a:p>
        </p:txBody>
      </p:sp>
      <p:sp>
        <p:nvSpPr>
          <p:cNvPr id="8" name="矩形 7"/>
          <p:cNvSpPr/>
          <p:nvPr/>
        </p:nvSpPr>
        <p:spPr>
          <a:xfrm>
            <a:off x="670557" y="2674142"/>
            <a:ext cx="11521442" cy="646331"/>
          </a:xfrm>
          <a:prstGeom prst="rect">
            <a:avLst/>
          </a:prstGeom>
        </p:spPr>
        <p:txBody>
          <a:bodyPr wrap="square">
            <a:spAutoFit/>
          </a:bodyPr>
          <a:lstStyle/>
          <a:p>
            <a:r>
              <a:rPr lang="en-US" altLang="zh-CN" dirty="0"/>
              <a:t>Apart from falls which was very frequent among female respondents, other injuries, and diseases were very rampant among male respondents. </a:t>
            </a:r>
            <a:endParaRPr lang="zh-CN" altLang="en-US" dirty="0"/>
          </a:p>
        </p:txBody>
      </p:sp>
      <p:sp>
        <p:nvSpPr>
          <p:cNvPr id="10" name="矩形 9"/>
          <p:cNvSpPr/>
          <p:nvPr/>
        </p:nvSpPr>
        <p:spPr>
          <a:xfrm>
            <a:off x="670557" y="3401139"/>
            <a:ext cx="11638673" cy="2031325"/>
          </a:xfrm>
          <a:prstGeom prst="rect">
            <a:avLst/>
          </a:prstGeom>
        </p:spPr>
        <p:txBody>
          <a:bodyPr wrap="square">
            <a:spAutoFit/>
          </a:bodyPr>
          <a:lstStyle/>
          <a:p>
            <a:r>
              <a:rPr lang="en-US" altLang="zh-CN" dirty="0"/>
              <a:t>Cocoa farmers without formal education as well as those in their old ages were found to have higher risk of suffering most of these injuries and diseases due to lack of information and low use of personal protective equipment. </a:t>
            </a:r>
          </a:p>
          <a:p>
            <a:endParaRPr lang="en-US" altLang="zh-CN" dirty="0"/>
          </a:p>
          <a:p>
            <a:r>
              <a:rPr lang="en-US" altLang="zh-CN" dirty="0"/>
              <a:t>Almost half of the respondents do not embark on any safety activity in the farm to ensure their own health and safety. This could be due to the low level of health and safety training and inadequate dissemination of information</a:t>
            </a:r>
            <a:endParaRPr lang="zh-CN" altLang="en-US" dirty="0"/>
          </a:p>
        </p:txBody>
      </p:sp>
    </p:spTree>
    <p:extLst>
      <p:ext uri="{BB962C8B-B14F-4D97-AF65-F5344CB8AC3E}">
        <p14:creationId xmlns:p14="http://schemas.microsoft.com/office/powerpoint/2010/main" val="13220447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图示 1"/>
          <p:cNvGraphicFramePr/>
          <p:nvPr>
            <p:extLst>
              <p:ext uri="{D42A27DB-BD31-4B8C-83A1-F6EECF244321}">
                <p14:modId xmlns:p14="http://schemas.microsoft.com/office/powerpoint/2010/main" val="1498458651"/>
              </p:ext>
            </p:extLst>
          </p:nvPr>
        </p:nvGraphicFramePr>
        <p:xfrm>
          <a:off x="2046068" y="1254238"/>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矩形 3"/>
          <p:cNvSpPr/>
          <p:nvPr/>
        </p:nvSpPr>
        <p:spPr>
          <a:xfrm>
            <a:off x="0" y="436099"/>
            <a:ext cx="8426548" cy="7033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3200" dirty="0"/>
              <a:t>   Appendix</a:t>
            </a:r>
            <a:endParaRPr lang="zh-CN" altLang="en-US" sz="3200" dirty="0"/>
          </a:p>
        </p:txBody>
      </p:sp>
      <p:sp>
        <p:nvSpPr>
          <p:cNvPr id="3" name="TextBox 2">
            <a:hlinkClick r:id="rId7" action="ppaction://hlinkfile"/>
          </p:cNvPr>
          <p:cNvSpPr txBox="1"/>
          <p:nvPr/>
        </p:nvSpPr>
        <p:spPr>
          <a:xfrm>
            <a:off x="5241558" y="3963571"/>
            <a:ext cx="4376791" cy="369332"/>
          </a:xfrm>
          <a:prstGeom prst="rect">
            <a:avLst/>
          </a:prstGeom>
          <a:noFill/>
        </p:spPr>
        <p:txBody>
          <a:bodyPr wrap="square" rtlCol="0">
            <a:spAutoFit/>
          </a:bodyPr>
          <a:lstStyle/>
          <a:p>
            <a:r>
              <a:rPr lang="en-US" b="1" dirty="0"/>
              <a:t>Questionnaire </a:t>
            </a:r>
            <a:endParaRPr lang="ru-RU" b="1" dirty="0"/>
          </a:p>
        </p:txBody>
      </p:sp>
    </p:spTree>
    <p:extLst>
      <p:ext uri="{BB962C8B-B14F-4D97-AF65-F5344CB8AC3E}">
        <p14:creationId xmlns:p14="http://schemas.microsoft.com/office/powerpoint/2010/main" val="316267878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a:t>Thank you </a:t>
            </a:r>
            <a:r>
              <a:rPr lang="en-US" altLang="zh-CN" dirty="0">
                <a:sym typeface="Wingdings" panose="05000000000000000000" pitchFamily="2" charset="2"/>
              </a:rPr>
              <a:t></a:t>
            </a:r>
            <a:endParaRPr lang="zh-CN" altLang="en-US" dirty="0"/>
          </a:p>
        </p:txBody>
      </p:sp>
      <p:sp>
        <p:nvSpPr>
          <p:cNvPr id="3" name="副标题 2"/>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60590064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143379" y="1082802"/>
            <a:ext cx="11183815" cy="5386090"/>
          </a:xfrm>
          <a:prstGeom prst="rect">
            <a:avLst/>
          </a:prstGeom>
          <a:noFill/>
        </p:spPr>
        <p:txBody>
          <a:bodyPr wrap="square" rtlCol="0">
            <a:spAutoFit/>
          </a:bodyPr>
          <a:lstStyle/>
          <a:p>
            <a:pPr marL="285750" indent="-285750">
              <a:buFont typeface="Wingdings" panose="05000000000000000000" pitchFamily="2" charset="2"/>
              <a:buChar char="p"/>
            </a:pPr>
            <a:r>
              <a:rPr lang="en-US" altLang="zh-CN" sz="2800" dirty="0"/>
              <a:t>     Introduction</a:t>
            </a:r>
          </a:p>
          <a:p>
            <a:pPr marL="285750" indent="-285750">
              <a:buFont typeface="Wingdings" panose="05000000000000000000" pitchFamily="2" charset="2"/>
              <a:buChar char="p"/>
            </a:pPr>
            <a:endParaRPr lang="en-US" altLang="zh-CN" sz="2800" dirty="0"/>
          </a:p>
          <a:p>
            <a:pPr marL="285750" indent="-285750">
              <a:buFont typeface="Wingdings" panose="05000000000000000000" pitchFamily="2" charset="2"/>
              <a:buChar char="p"/>
            </a:pPr>
            <a:r>
              <a:rPr lang="en-US" altLang="zh-CN" sz="2800" dirty="0"/>
              <a:t>     Abstract</a:t>
            </a:r>
          </a:p>
          <a:p>
            <a:pPr marL="285750" indent="-285750">
              <a:buFont typeface="Wingdings" panose="05000000000000000000" pitchFamily="2" charset="2"/>
              <a:buChar char="p"/>
            </a:pPr>
            <a:endParaRPr lang="en-US" altLang="zh-CN" sz="2800" dirty="0"/>
          </a:p>
          <a:p>
            <a:pPr marL="285750" indent="-285750">
              <a:buFont typeface="Wingdings" panose="05000000000000000000" pitchFamily="2" charset="2"/>
              <a:buChar char="p"/>
            </a:pPr>
            <a:r>
              <a:rPr lang="en-US" altLang="zh-CN" sz="2800" dirty="0"/>
              <a:t>     Research Questions</a:t>
            </a:r>
          </a:p>
          <a:p>
            <a:pPr marL="285750" indent="-285750">
              <a:buFont typeface="Wingdings" panose="05000000000000000000" pitchFamily="2" charset="2"/>
              <a:buChar char="p"/>
            </a:pPr>
            <a:endParaRPr lang="en-US" altLang="zh-CN" sz="2800" dirty="0"/>
          </a:p>
          <a:p>
            <a:pPr marL="285750" indent="-285750">
              <a:buFont typeface="Wingdings" panose="05000000000000000000" pitchFamily="2" charset="2"/>
              <a:buChar char="p"/>
            </a:pPr>
            <a:r>
              <a:rPr lang="en-US" altLang="zh-CN" sz="2800" dirty="0"/>
              <a:t>     Analysis</a:t>
            </a:r>
          </a:p>
          <a:p>
            <a:pPr marL="285750" indent="-285750">
              <a:buFont typeface="Wingdings" panose="05000000000000000000" pitchFamily="2" charset="2"/>
              <a:buChar char="p"/>
            </a:pPr>
            <a:endParaRPr lang="en-US" altLang="zh-CN" sz="2800" dirty="0"/>
          </a:p>
          <a:p>
            <a:pPr marL="285750" indent="-285750">
              <a:buFont typeface="Wingdings" panose="05000000000000000000" pitchFamily="2" charset="2"/>
              <a:buChar char="p"/>
            </a:pPr>
            <a:r>
              <a:rPr lang="en-US" altLang="zh-CN" sz="2800" dirty="0"/>
              <a:t>     Conclusion</a:t>
            </a:r>
          </a:p>
          <a:p>
            <a:pPr marL="285750" indent="-285750">
              <a:buFont typeface="Wingdings" panose="05000000000000000000" pitchFamily="2" charset="2"/>
              <a:buChar char="p"/>
            </a:pPr>
            <a:endParaRPr lang="en-US" altLang="zh-CN" sz="2800" dirty="0"/>
          </a:p>
          <a:p>
            <a:pPr marL="285750" indent="-285750">
              <a:buFont typeface="Wingdings" panose="05000000000000000000" pitchFamily="2" charset="2"/>
              <a:buChar char="p"/>
            </a:pPr>
            <a:r>
              <a:rPr lang="en-US" altLang="zh-CN" sz="2800" dirty="0"/>
              <a:t>     Appendix</a:t>
            </a:r>
          </a:p>
          <a:p>
            <a:pPr marL="285750" indent="-285750">
              <a:buFont typeface="Wingdings" panose="05000000000000000000" pitchFamily="2" charset="2"/>
              <a:buChar char="p"/>
            </a:pPr>
            <a:endParaRPr lang="en-US" altLang="zh-CN" dirty="0"/>
          </a:p>
          <a:p>
            <a:pPr marL="285750" indent="-285750">
              <a:buFont typeface="Wingdings" panose="05000000000000000000" pitchFamily="2" charset="2"/>
              <a:buChar char="p"/>
            </a:pPr>
            <a:endParaRPr lang="zh-CN" altLang="en-US" dirty="0"/>
          </a:p>
        </p:txBody>
      </p:sp>
    </p:spTree>
    <p:extLst>
      <p:ext uri="{BB962C8B-B14F-4D97-AF65-F5344CB8AC3E}">
        <p14:creationId xmlns:p14="http://schemas.microsoft.com/office/powerpoint/2010/main" val="309149676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436099"/>
            <a:ext cx="8426548" cy="7033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3200" dirty="0"/>
              <a:t>   Introduction </a:t>
            </a:r>
            <a:endParaRPr lang="zh-CN" altLang="en-US" sz="3200" dirty="0"/>
          </a:p>
        </p:txBody>
      </p:sp>
      <p:pic>
        <p:nvPicPr>
          <p:cNvPr id="1026" name="Picture 2" descr="https://upload.wikimedia.org/wikipedia/commons/thumb/e/e0/Cocoa_Pods.JPG/300px-Cocoa_Pod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14157" y="2563341"/>
            <a:ext cx="1789821" cy="268473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pic>
        <p:nvPicPr>
          <p:cNvPr id="1028" name="Picture 4" descr="Chocolate(bgFFF).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84415" y="3779178"/>
            <a:ext cx="2381250" cy="185737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pic>
        <p:nvPicPr>
          <p:cNvPr id="1030" name="Picture 6" descr="Image result"/>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484415" y="1566362"/>
            <a:ext cx="2381250" cy="178593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sp>
        <p:nvSpPr>
          <p:cNvPr id="6" name="矩形 5"/>
          <p:cNvSpPr/>
          <p:nvPr/>
        </p:nvSpPr>
        <p:spPr>
          <a:xfrm>
            <a:off x="394446" y="1610608"/>
            <a:ext cx="6841477" cy="1200329"/>
          </a:xfrm>
          <a:prstGeom prst="rect">
            <a:avLst/>
          </a:prstGeom>
        </p:spPr>
        <p:txBody>
          <a:bodyPr wrap="square">
            <a:spAutoFit/>
          </a:bodyPr>
          <a:lstStyle/>
          <a:p>
            <a:r>
              <a:rPr lang="en-US" altLang="zh-CN" dirty="0"/>
              <a:t>Ghana is internationally recognized in the area of agriculture through the production of cocoa as one of its main foreign exchange earners and ranks second of the top five cocoa beans producing counties in the world</a:t>
            </a:r>
            <a:endParaRPr lang="zh-CN" altLang="en-US" dirty="0"/>
          </a:p>
        </p:txBody>
      </p:sp>
      <p:sp>
        <p:nvSpPr>
          <p:cNvPr id="8" name="矩形 7"/>
          <p:cNvSpPr/>
          <p:nvPr/>
        </p:nvSpPr>
        <p:spPr>
          <a:xfrm>
            <a:off x="394445" y="3132847"/>
            <a:ext cx="6709739" cy="646331"/>
          </a:xfrm>
          <a:prstGeom prst="rect">
            <a:avLst/>
          </a:prstGeom>
        </p:spPr>
        <p:txBody>
          <a:bodyPr wrap="square">
            <a:spAutoFit/>
          </a:bodyPr>
          <a:lstStyle/>
          <a:p>
            <a:r>
              <a:rPr lang="en-US" altLang="zh-CN" dirty="0"/>
              <a:t>In Ghana, Cocoa is grown in six of the ten regions, and employs approximately 800,000 farm families</a:t>
            </a:r>
            <a:endParaRPr lang="zh-CN" altLang="en-US" dirty="0"/>
          </a:p>
        </p:txBody>
      </p:sp>
      <p:sp>
        <p:nvSpPr>
          <p:cNvPr id="10" name="矩形 9"/>
          <p:cNvSpPr/>
          <p:nvPr/>
        </p:nvSpPr>
        <p:spPr>
          <a:xfrm>
            <a:off x="394444" y="4101089"/>
            <a:ext cx="6962959" cy="1754326"/>
          </a:xfrm>
          <a:prstGeom prst="rect">
            <a:avLst/>
          </a:prstGeom>
        </p:spPr>
        <p:txBody>
          <a:bodyPr wrap="square">
            <a:spAutoFit/>
          </a:bodyPr>
          <a:lstStyle/>
          <a:p>
            <a:r>
              <a:rPr lang="en-US" altLang="zh-CN" dirty="0"/>
              <a:t>The government has developed a package known as cocoa “hi tech” with the view to exposing farmers to cocoa mass spraying exercise and soil fertility management practices to bring about increase in production and improve the livelihoods of cocoa farmers living in rural communities since 2003</a:t>
            </a:r>
            <a:endParaRPr lang="zh-CN" altLang="en-US" dirty="0"/>
          </a:p>
        </p:txBody>
      </p:sp>
    </p:spTree>
    <p:extLst>
      <p:ext uri="{BB962C8B-B14F-4D97-AF65-F5344CB8AC3E}">
        <p14:creationId xmlns:p14="http://schemas.microsoft.com/office/powerpoint/2010/main" val="129413023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Image result for farmer coco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36377" y="3852350"/>
            <a:ext cx="3989510" cy="2393706"/>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
        <p:nvSpPr>
          <p:cNvPr id="7" name="矩形 6"/>
          <p:cNvSpPr/>
          <p:nvPr/>
        </p:nvSpPr>
        <p:spPr>
          <a:xfrm>
            <a:off x="0" y="436099"/>
            <a:ext cx="8426548" cy="7033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3200" dirty="0"/>
              <a:t>   Introduction </a:t>
            </a:r>
            <a:endParaRPr lang="zh-CN" altLang="en-US" sz="3200" dirty="0"/>
          </a:p>
        </p:txBody>
      </p:sp>
      <p:sp>
        <p:nvSpPr>
          <p:cNvPr id="5" name="矩形 4"/>
          <p:cNvSpPr/>
          <p:nvPr/>
        </p:nvSpPr>
        <p:spPr>
          <a:xfrm>
            <a:off x="642424" y="2299327"/>
            <a:ext cx="6841587" cy="2314876"/>
          </a:xfrm>
          <a:prstGeom prst="rect">
            <a:avLst/>
          </a:prstGeom>
        </p:spPr>
        <p:txBody>
          <a:bodyPr wrap="square">
            <a:spAutoFit/>
          </a:bodyPr>
          <a:lstStyle/>
          <a:p>
            <a:r>
              <a:rPr lang="en-US" altLang="zh-CN" dirty="0"/>
              <a:t>Despite the enormous benefits generated from the cocoa mass spraying exercise, the chemicals used brought adverse effects on the health and safety of most cocoa farmers. </a:t>
            </a:r>
          </a:p>
          <a:p>
            <a:endParaRPr lang="en-US" altLang="zh-CN" dirty="0"/>
          </a:p>
          <a:p>
            <a:r>
              <a:rPr lang="en-US" altLang="zh-CN" dirty="0"/>
              <a:t>Also, due to the enormous use of agrochemicals during the mass spraying exercise, the environment, including these farmers, were frequently exposed to its risk effects</a:t>
            </a:r>
            <a:endParaRPr lang="zh-CN" altLang="en-US" dirty="0"/>
          </a:p>
        </p:txBody>
      </p:sp>
    </p:spTree>
    <p:extLst>
      <p:ext uri="{BB962C8B-B14F-4D97-AF65-F5344CB8AC3E}">
        <p14:creationId xmlns:p14="http://schemas.microsoft.com/office/powerpoint/2010/main" val="242878653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436099"/>
            <a:ext cx="8426548" cy="7033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3200" dirty="0"/>
              <a:t>   Abstract--Objectives </a:t>
            </a:r>
            <a:endParaRPr lang="zh-CN" altLang="en-US" sz="3200" dirty="0"/>
          </a:p>
        </p:txBody>
      </p:sp>
      <p:sp>
        <p:nvSpPr>
          <p:cNvPr id="5" name="矩形 4"/>
          <p:cNvSpPr/>
          <p:nvPr/>
        </p:nvSpPr>
        <p:spPr>
          <a:xfrm>
            <a:off x="570807" y="1698304"/>
            <a:ext cx="10102734" cy="1015663"/>
          </a:xfrm>
          <a:prstGeom prst="rect">
            <a:avLst/>
          </a:prstGeom>
        </p:spPr>
        <p:txBody>
          <a:bodyPr wrap="square">
            <a:spAutoFit/>
          </a:bodyPr>
          <a:lstStyle/>
          <a:p>
            <a:r>
              <a:rPr lang="en-US" altLang="zh-CN" sz="2000" dirty="0"/>
              <a:t>The general objective of this study was to investigate the health and safety among cocoa farmers in the </a:t>
            </a:r>
            <a:r>
              <a:rPr lang="en-US" altLang="zh-CN" sz="2000" dirty="0" err="1"/>
              <a:t>Assin</a:t>
            </a:r>
            <a:r>
              <a:rPr lang="en-US" altLang="zh-CN" sz="2000" dirty="0"/>
              <a:t> South District. </a:t>
            </a:r>
          </a:p>
          <a:p>
            <a:r>
              <a:rPr lang="en-US" altLang="zh-CN" sz="2000" dirty="0"/>
              <a:t>The specific objectives of this study are to:</a:t>
            </a:r>
            <a:endParaRPr lang="zh-CN" altLang="en-US" sz="2000" dirty="0"/>
          </a:p>
        </p:txBody>
      </p:sp>
      <p:sp>
        <p:nvSpPr>
          <p:cNvPr id="8" name="矩形 7"/>
          <p:cNvSpPr/>
          <p:nvPr/>
        </p:nvSpPr>
        <p:spPr>
          <a:xfrm>
            <a:off x="570807" y="3089908"/>
            <a:ext cx="11133513" cy="2862322"/>
          </a:xfrm>
          <a:prstGeom prst="rect">
            <a:avLst/>
          </a:prstGeom>
        </p:spPr>
        <p:txBody>
          <a:bodyPr wrap="square">
            <a:spAutoFit/>
          </a:bodyPr>
          <a:lstStyle/>
          <a:p>
            <a:pPr marL="285750" indent="-285750">
              <a:buFont typeface="Wingdings" panose="05000000000000000000" pitchFamily="2" charset="2"/>
              <a:buChar char="ü"/>
            </a:pPr>
            <a:r>
              <a:rPr lang="en-US" altLang="zh-CN" sz="2000" dirty="0"/>
              <a:t>identify the forms of  hazards associated with the work of  cocoa farmers.</a:t>
            </a:r>
          </a:p>
          <a:p>
            <a:pPr marL="285750" indent="-285750">
              <a:buFont typeface="Wingdings" panose="05000000000000000000" pitchFamily="2" charset="2"/>
              <a:buChar char="ü"/>
            </a:pPr>
            <a:endParaRPr lang="en-US" altLang="zh-CN" sz="2000" dirty="0"/>
          </a:p>
          <a:p>
            <a:pPr marL="285750" indent="-285750">
              <a:buFont typeface="Wingdings" panose="05000000000000000000" pitchFamily="2" charset="2"/>
              <a:buChar char="ü"/>
            </a:pPr>
            <a:r>
              <a:rPr lang="en-US" altLang="zh-CN" sz="2000" dirty="0"/>
              <a:t>examine the effects of these hazards on the health and safety of cocoa farmers.</a:t>
            </a:r>
          </a:p>
          <a:p>
            <a:pPr marL="285750" indent="-285750">
              <a:buFont typeface="Wingdings" panose="05000000000000000000" pitchFamily="2" charset="2"/>
              <a:buChar char="ü"/>
            </a:pPr>
            <a:endParaRPr lang="en-US" altLang="zh-CN" sz="2000" dirty="0"/>
          </a:p>
          <a:p>
            <a:pPr marL="285750" indent="-285750">
              <a:buFont typeface="Wingdings" panose="05000000000000000000" pitchFamily="2" charset="2"/>
              <a:buChar char="ü"/>
            </a:pPr>
            <a:r>
              <a:rPr lang="en-US" altLang="zh-CN" sz="2000" dirty="0"/>
              <a:t>explore the sources of information on occupational health and safety among cocoa farmers.</a:t>
            </a:r>
          </a:p>
          <a:p>
            <a:pPr marL="285750" indent="-285750">
              <a:buFont typeface="Wingdings" panose="05000000000000000000" pitchFamily="2" charset="2"/>
              <a:buChar char="ü"/>
            </a:pPr>
            <a:endParaRPr lang="en-US" altLang="zh-CN" sz="2000" dirty="0"/>
          </a:p>
          <a:p>
            <a:pPr marL="285750" indent="-285750">
              <a:buFont typeface="Wingdings" panose="05000000000000000000" pitchFamily="2" charset="2"/>
              <a:buChar char="ü"/>
            </a:pPr>
            <a:r>
              <a:rPr lang="en-US" altLang="zh-CN" sz="2000" dirty="0"/>
              <a:t>evaluate the health and safety practices employed by these cocoa farmers in the study area.</a:t>
            </a:r>
          </a:p>
        </p:txBody>
      </p:sp>
    </p:spTree>
    <p:extLst>
      <p:ext uri="{BB962C8B-B14F-4D97-AF65-F5344CB8AC3E}">
        <p14:creationId xmlns:p14="http://schemas.microsoft.com/office/powerpoint/2010/main" val="350415589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436099"/>
            <a:ext cx="8426548" cy="7033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3200" dirty="0"/>
              <a:t>   Abstract—Importance of the Study</a:t>
            </a:r>
            <a:endParaRPr lang="zh-CN" altLang="en-US" sz="3200" dirty="0"/>
          </a:p>
        </p:txBody>
      </p:sp>
      <p:sp>
        <p:nvSpPr>
          <p:cNvPr id="3" name="Прямоугольник 2"/>
          <p:cNvSpPr/>
          <p:nvPr/>
        </p:nvSpPr>
        <p:spPr>
          <a:xfrm>
            <a:off x="756863" y="2176629"/>
            <a:ext cx="10657727" cy="923330"/>
          </a:xfrm>
          <a:prstGeom prst="rect">
            <a:avLst/>
          </a:prstGeom>
        </p:spPr>
        <p:txBody>
          <a:bodyPr wrap="square">
            <a:spAutoFit/>
          </a:bodyPr>
          <a:lstStyle/>
          <a:p>
            <a:pPr marL="285750" indent="-285750">
              <a:buFont typeface="Wingdings" panose="05000000000000000000" pitchFamily="2" charset="2"/>
              <a:buChar char="§"/>
            </a:pPr>
            <a:r>
              <a:rPr lang="en-US" dirty="0"/>
              <a:t>assist in building a body of knowledge and adding new knowledge to the already existing limited information on occupational hazards that affect the health and safety of cocoa farmers and other farmers who engage in similar farm activities </a:t>
            </a:r>
            <a:endParaRPr lang="ru-RU" dirty="0"/>
          </a:p>
        </p:txBody>
      </p:sp>
      <p:sp>
        <p:nvSpPr>
          <p:cNvPr id="6" name="Прямоугольник 5"/>
          <p:cNvSpPr/>
          <p:nvPr/>
        </p:nvSpPr>
        <p:spPr>
          <a:xfrm>
            <a:off x="756862" y="3393914"/>
            <a:ext cx="10739919" cy="923330"/>
          </a:xfrm>
          <a:prstGeom prst="rect">
            <a:avLst/>
          </a:prstGeom>
        </p:spPr>
        <p:txBody>
          <a:bodyPr wrap="square">
            <a:spAutoFit/>
          </a:bodyPr>
          <a:lstStyle/>
          <a:p>
            <a:pPr marL="285750" indent="-285750">
              <a:buFont typeface="Wingdings" panose="05000000000000000000" pitchFamily="2" charset="2"/>
              <a:buChar char="§"/>
            </a:pPr>
            <a:r>
              <a:rPr lang="en-US" dirty="0"/>
              <a:t>help government and other policy makers as well as stakeholders to formulate appropriate policies and practices that would prevent cocoa farmers from suffering these work related diseases and injuries</a:t>
            </a:r>
            <a:endParaRPr lang="ru-RU" dirty="0"/>
          </a:p>
        </p:txBody>
      </p:sp>
      <p:sp>
        <p:nvSpPr>
          <p:cNvPr id="8" name="Прямоугольник 7"/>
          <p:cNvSpPr/>
          <p:nvPr/>
        </p:nvSpPr>
        <p:spPr>
          <a:xfrm>
            <a:off x="756862" y="4708058"/>
            <a:ext cx="10534437" cy="646331"/>
          </a:xfrm>
          <a:prstGeom prst="rect">
            <a:avLst/>
          </a:prstGeom>
        </p:spPr>
        <p:txBody>
          <a:bodyPr wrap="square">
            <a:spAutoFit/>
          </a:bodyPr>
          <a:lstStyle/>
          <a:p>
            <a:pPr marL="285750" indent="-285750">
              <a:buFont typeface="Wingdings" panose="05000000000000000000" pitchFamily="2" charset="2"/>
              <a:buChar char="§"/>
            </a:pPr>
            <a:r>
              <a:rPr lang="en-US" dirty="0"/>
              <a:t>provide some form of data from which further studies could be carried out to investigate the health and safety of cocoa farmers and other agricultural workers.</a:t>
            </a:r>
            <a:endParaRPr lang="ru-RU" dirty="0"/>
          </a:p>
        </p:txBody>
      </p:sp>
    </p:spTree>
    <p:extLst>
      <p:ext uri="{BB962C8B-B14F-4D97-AF65-F5344CB8AC3E}">
        <p14:creationId xmlns:p14="http://schemas.microsoft.com/office/powerpoint/2010/main" val="174974704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p:txBody>
          <a:bodyPr/>
          <a:lstStyle/>
          <a:p>
            <a:pPr marL="0" indent="0">
              <a:buNone/>
            </a:pPr>
            <a:r>
              <a:rPr lang="en-US" dirty="0"/>
              <a:t>The following research questions serve as a guide in achieving the objectives of the study:</a:t>
            </a:r>
            <a:endParaRPr lang="ru-RU" dirty="0"/>
          </a:p>
          <a:p>
            <a:pPr lvl="0"/>
            <a:r>
              <a:rPr lang="en-US" dirty="0"/>
              <a:t>What are the main forms of hazards associated with the work of cocoa farmers?</a:t>
            </a:r>
            <a:endParaRPr lang="ru-RU" dirty="0"/>
          </a:p>
          <a:p>
            <a:pPr lvl="0"/>
            <a:r>
              <a:rPr lang="en-US" dirty="0"/>
              <a:t>Where do these farmers get information on occupational health and safety practices? </a:t>
            </a:r>
            <a:endParaRPr lang="ru-RU" dirty="0"/>
          </a:p>
          <a:p>
            <a:pPr lvl="0"/>
            <a:r>
              <a:rPr lang="en-US" dirty="0"/>
              <a:t>What forms of health and safety practices are employed by these cocoa farmers? </a:t>
            </a:r>
            <a:endParaRPr lang="ru-RU" dirty="0"/>
          </a:p>
          <a:p>
            <a:endParaRPr lang="ru-RU" dirty="0"/>
          </a:p>
        </p:txBody>
      </p:sp>
      <p:sp>
        <p:nvSpPr>
          <p:cNvPr id="4" name="矩形 3"/>
          <p:cNvSpPr/>
          <p:nvPr/>
        </p:nvSpPr>
        <p:spPr>
          <a:xfrm>
            <a:off x="0" y="427221"/>
            <a:ext cx="8426548" cy="7033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3200" dirty="0"/>
              <a:t>Research questions</a:t>
            </a:r>
            <a:endParaRPr lang="zh-CN" altLang="en-US" sz="3200" dirty="0"/>
          </a:p>
        </p:txBody>
      </p:sp>
    </p:spTree>
    <p:extLst>
      <p:ext uri="{BB962C8B-B14F-4D97-AF65-F5344CB8AC3E}">
        <p14:creationId xmlns:p14="http://schemas.microsoft.com/office/powerpoint/2010/main" val="112401233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70390" y="1482528"/>
            <a:ext cx="10528538" cy="1136385"/>
          </a:xfrm>
        </p:spPr>
        <p:txBody>
          <a:bodyPr/>
          <a:lstStyle/>
          <a:p>
            <a:r>
              <a:rPr lang="en-US" sz="2000" dirty="0"/>
              <a:t>1. What are the main forms of hazards associated with the work of cocoa farmers ?</a:t>
            </a:r>
            <a:r>
              <a:rPr lang="ru-RU" sz="3200" dirty="0"/>
              <a:t/>
            </a:r>
            <a:br>
              <a:rPr lang="ru-RU" sz="3200" dirty="0"/>
            </a:br>
            <a:endParaRPr lang="ru-RU" sz="3200" dirty="0"/>
          </a:p>
        </p:txBody>
      </p:sp>
      <p:pic>
        <p:nvPicPr>
          <p:cNvPr id="4" name="Объект 3"/>
          <p:cNvPicPr>
            <a:picLocks noGrp="1" noChangeAspect="1"/>
          </p:cNvPicPr>
          <p:nvPr>
            <p:ph idx="1"/>
          </p:nvPr>
        </p:nvPicPr>
        <p:blipFill>
          <a:blip r:embed="rId2"/>
          <a:stretch>
            <a:fillRect/>
          </a:stretch>
        </p:blipFill>
        <p:spPr>
          <a:xfrm>
            <a:off x="1315090" y="2166108"/>
            <a:ext cx="5796367" cy="4195762"/>
          </a:xfrm>
          <a:prstGeom prst="rect">
            <a:avLst/>
          </a:prstGeom>
        </p:spPr>
      </p:pic>
      <p:sp>
        <p:nvSpPr>
          <p:cNvPr id="5" name="矩形 3"/>
          <p:cNvSpPr/>
          <p:nvPr/>
        </p:nvSpPr>
        <p:spPr>
          <a:xfrm>
            <a:off x="0" y="427221"/>
            <a:ext cx="8426548" cy="7033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3200" dirty="0"/>
              <a:t>Research questions</a:t>
            </a:r>
            <a:endParaRPr lang="zh-CN" altLang="en-US" sz="3200" dirty="0"/>
          </a:p>
        </p:txBody>
      </p:sp>
      <p:sp>
        <p:nvSpPr>
          <p:cNvPr id="3" name="TextBox 2"/>
          <p:cNvSpPr txBox="1"/>
          <p:nvPr/>
        </p:nvSpPr>
        <p:spPr>
          <a:xfrm>
            <a:off x="7838983" y="3338004"/>
            <a:ext cx="4128116" cy="1477328"/>
          </a:xfrm>
          <a:prstGeom prst="rect">
            <a:avLst/>
          </a:prstGeom>
          <a:noFill/>
        </p:spPr>
        <p:txBody>
          <a:bodyPr wrap="square" rtlCol="0">
            <a:spAutoFit/>
          </a:bodyPr>
          <a:lstStyle/>
          <a:p>
            <a:pPr marL="342900" indent="-342900">
              <a:buFont typeface="+mj-lt"/>
              <a:buAutoNum type="alphaUcPeriod"/>
            </a:pPr>
            <a:r>
              <a:rPr lang="en-US" dirty="0"/>
              <a:t>Bites from insects</a:t>
            </a:r>
          </a:p>
          <a:p>
            <a:pPr marL="342900" indent="-342900">
              <a:buFont typeface="+mj-lt"/>
              <a:buAutoNum type="alphaUcPeriod"/>
            </a:pPr>
            <a:endParaRPr lang="en-US" dirty="0"/>
          </a:p>
          <a:p>
            <a:pPr marL="342900" indent="-342900">
              <a:buFont typeface="+mj-lt"/>
              <a:buAutoNum type="alphaUcPeriod"/>
            </a:pPr>
            <a:r>
              <a:rPr lang="en-US" dirty="0"/>
              <a:t>Scratches form thorny plants</a:t>
            </a:r>
          </a:p>
          <a:p>
            <a:pPr marL="342900" indent="-342900">
              <a:buFont typeface="+mj-lt"/>
              <a:buAutoNum type="alphaUcPeriod"/>
            </a:pPr>
            <a:endParaRPr lang="en-US" dirty="0"/>
          </a:p>
          <a:p>
            <a:pPr marL="342900" indent="-342900">
              <a:buFont typeface="+mj-lt"/>
              <a:buAutoNum type="alphaUcPeriod"/>
            </a:pPr>
            <a:r>
              <a:rPr lang="en-US" dirty="0"/>
              <a:t>Cutlass injury</a:t>
            </a:r>
            <a:endParaRPr lang="ru-RU" dirty="0"/>
          </a:p>
        </p:txBody>
      </p:sp>
    </p:spTree>
    <p:extLst>
      <p:ext uri="{BB962C8B-B14F-4D97-AF65-F5344CB8AC3E}">
        <p14:creationId xmlns:p14="http://schemas.microsoft.com/office/powerpoint/2010/main" val="122180160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83966" y="1624570"/>
            <a:ext cx="11608034" cy="887811"/>
          </a:xfrm>
        </p:spPr>
        <p:txBody>
          <a:bodyPr/>
          <a:lstStyle/>
          <a:p>
            <a:r>
              <a:rPr lang="en-US" sz="2000" dirty="0"/>
              <a:t>2. Where do these farmers get information on occupational health and safety practices</a:t>
            </a:r>
            <a:endParaRPr lang="ru-RU" sz="2000" dirty="0"/>
          </a:p>
        </p:txBody>
      </p:sp>
      <p:pic>
        <p:nvPicPr>
          <p:cNvPr id="4" name="Объект 3"/>
          <p:cNvPicPr>
            <a:picLocks noGrp="1" noChangeAspect="1"/>
          </p:cNvPicPr>
          <p:nvPr>
            <p:ph idx="1"/>
          </p:nvPr>
        </p:nvPicPr>
        <p:blipFill>
          <a:blip r:embed="rId2"/>
          <a:stretch>
            <a:fillRect/>
          </a:stretch>
        </p:blipFill>
        <p:spPr>
          <a:xfrm>
            <a:off x="1777699" y="2290726"/>
            <a:ext cx="5236918" cy="4194412"/>
          </a:xfrm>
          <a:prstGeom prst="rect">
            <a:avLst/>
          </a:prstGeom>
        </p:spPr>
      </p:pic>
      <p:sp>
        <p:nvSpPr>
          <p:cNvPr id="5" name="矩形 3"/>
          <p:cNvSpPr/>
          <p:nvPr/>
        </p:nvSpPr>
        <p:spPr>
          <a:xfrm>
            <a:off x="0" y="427221"/>
            <a:ext cx="8426548" cy="7033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3200" dirty="0"/>
              <a:t>Research questions</a:t>
            </a:r>
            <a:endParaRPr lang="zh-CN" altLang="en-US" sz="3200" dirty="0"/>
          </a:p>
        </p:txBody>
      </p:sp>
      <p:sp>
        <p:nvSpPr>
          <p:cNvPr id="6" name="TextBox 5"/>
          <p:cNvSpPr txBox="1"/>
          <p:nvPr/>
        </p:nvSpPr>
        <p:spPr>
          <a:xfrm>
            <a:off x="7838983" y="3338004"/>
            <a:ext cx="4128116" cy="1477328"/>
          </a:xfrm>
          <a:prstGeom prst="rect">
            <a:avLst/>
          </a:prstGeom>
          <a:noFill/>
        </p:spPr>
        <p:txBody>
          <a:bodyPr wrap="square" rtlCol="0">
            <a:spAutoFit/>
          </a:bodyPr>
          <a:lstStyle/>
          <a:p>
            <a:pPr marL="342900" indent="-342900">
              <a:buFont typeface="+mj-lt"/>
              <a:buAutoNum type="alphaUcPeriod"/>
            </a:pPr>
            <a:r>
              <a:rPr lang="en-US" dirty="0"/>
              <a:t>Radio</a:t>
            </a:r>
          </a:p>
          <a:p>
            <a:pPr marL="342900" indent="-342900">
              <a:buFont typeface="+mj-lt"/>
              <a:buAutoNum type="alphaUcPeriod"/>
            </a:pPr>
            <a:endParaRPr lang="en-US" dirty="0"/>
          </a:p>
          <a:p>
            <a:pPr marL="342900" indent="-342900">
              <a:buFont typeface="+mj-lt"/>
              <a:buAutoNum type="alphaUcPeriod"/>
            </a:pPr>
            <a:r>
              <a:rPr lang="en-US" dirty="0" err="1"/>
              <a:t>Agric</a:t>
            </a:r>
            <a:r>
              <a:rPr lang="en-US" dirty="0"/>
              <a:t> extension Officers</a:t>
            </a:r>
          </a:p>
          <a:p>
            <a:pPr marL="342900" indent="-342900">
              <a:buFont typeface="+mj-lt"/>
              <a:buAutoNum type="alphaUcPeriod"/>
            </a:pPr>
            <a:endParaRPr lang="en-US" dirty="0"/>
          </a:p>
          <a:p>
            <a:pPr marL="342900" indent="-342900">
              <a:buFont typeface="+mj-lt"/>
              <a:buAutoNum type="alphaUcPeriod"/>
            </a:pPr>
            <a:r>
              <a:rPr lang="en-US" dirty="0"/>
              <a:t>TV</a:t>
            </a:r>
            <a:endParaRPr lang="ru-RU" dirty="0"/>
          </a:p>
        </p:txBody>
      </p:sp>
    </p:spTree>
    <p:extLst>
      <p:ext uri="{BB962C8B-B14F-4D97-AF65-F5344CB8AC3E}">
        <p14:creationId xmlns:p14="http://schemas.microsoft.com/office/powerpoint/2010/main" val="271857727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离子">
  <a:themeElements>
    <a:clrScheme name="暗香扑面">
      <a:dk1>
        <a:sysClr val="windowText" lastClr="000000"/>
      </a:dk1>
      <a:lt1>
        <a:sysClr val="window" lastClr="FFFFFF"/>
      </a:lt1>
      <a:dk2>
        <a:srgbClr val="2F2F2F"/>
      </a:dk2>
      <a:lt2>
        <a:srgbClr val="FFFFF4"/>
      </a:lt2>
      <a:accent1>
        <a:srgbClr val="918415"/>
      </a:accent1>
      <a:accent2>
        <a:srgbClr val="C47546"/>
      </a:accent2>
      <a:accent3>
        <a:srgbClr val="AFB591"/>
      </a:accent3>
      <a:accent4>
        <a:srgbClr val="B9945B"/>
      </a:accent4>
      <a:accent5>
        <a:srgbClr val="85ADBC"/>
      </a:accent5>
      <a:accent6>
        <a:srgbClr val="E5B440"/>
      </a:accent6>
      <a:hlink>
        <a:srgbClr val="00D5D5"/>
      </a:hlink>
      <a:folHlink>
        <a:srgbClr val="DD00DD"/>
      </a:folHlink>
    </a:clrScheme>
    <a:fontScheme name="离子">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离子">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382</TotalTime>
  <Words>1709</Words>
  <Application>Microsoft Office PowerPoint</Application>
  <PresentationFormat>Widescreen</PresentationFormat>
  <Paragraphs>239</Paragraphs>
  <Slides>19</Slides>
  <Notes>4</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19</vt:i4>
      </vt:variant>
    </vt:vector>
  </HeadingPairs>
  <TitlesOfParts>
    <vt:vector size="29" baseType="lpstr">
      <vt:lpstr>SimSun</vt:lpstr>
      <vt:lpstr>SimSun</vt:lpstr>
      <vt:lpstr>Arial</vt:lpstr>
      <vt:lpstr>Calibri</vt:lpstr>
      <vt:lpstr>Century Gothic</vt:lpstr>
      <vt:lpstr>等线</vt:lpstr>
      <vt:lpstr>Times New Roman</vt:lpstr>
      <vt:lpstr>Wingdings</vt:lpstr>
      <vt:lpstr>Wingdings 3</vt:lpstr>
      <vt:lpstr>离子</vt:lpstr>
      <vt:lpstr>Data Analysis Case</vt:lpstr>
      <vt:lpstr>PowerPoint Presentation</vt:lpstr>
      <vt:lpstr>PowerPoint Presentation</vt:lpstr>
      <vt:lpstr>PowerPoint Presentation</vt:lpstr>
      <vt:lpstr>PowerPoint Presentation</vt:lpstr>
      <vt:lpstr>PowerPoint Presentation</vt:lpstr>
      <vt:lpstr>PowerPoint Presentation</vt:lpstr>
      <vt:lpstr>1. What are the main forms of hazards associated with the work of cocoa farmers ? </vt:lpstr>
      <vt:lpstr>2. Where do these farmers get information on occupational health and safety practices</vt:lpstr>
      <vt:lpstr>3. What forms of health and safety practices are employed by these cocoa farmers?  </vt:lpstr>
      <vt:lpstr>PowerPoint Presentation</vt:lpstr>
      <vt:lpstr>PowerPoint Presentation</vt:lpstr>
      <vt:lpstr>   Analysis--3</vt:lpstr>
      <vt:lpstr>PowerPoint Presentation</vt:lpstr>
      <vt:lpstr>PowerPoint Presentation</vt:lpstr>
      <vt:lpstr>PowerPoint Presentation</vt:lpstr>
      <vt:lpstr>PowerPoint Presentation</vt:lpstr>
      <vt:lpstr>PowerPoint Presentation</vt:lpstr>
      <vt:lpstr>Thank you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Group Report</dc:title>
  <dc:creator>王希子</dc:creator>
  <cp:lastModifiedBy>Rashid Ali</cp:lastModifiedBy>
  <cp:revision>88</cp:revision>
  <dcterms:created xsi:type="dcterms:W3CDTF">2016-10-17T09:50:41Z</dcterms:created>
  <dcterms:modified xsi:type="dcterms:W3CDTF">2017-05-26T20:04:50Z</dcterms:modified>
</cp:coreProperties>
</file>