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3A7643-34D5-4B56-9B36-1D0A594C3D2C}">
  <a:tblStyle styleId="{063A7643-34D5-4B56-9B36-1D0A594C3D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57c689f67_1_4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57c689f67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RELEVEL on </a:t>
            </a:r>
            <a:r>
              <a:rPr lang="en"/>
              <a:t>Model on 24 variables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57c689f67_1_4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57c689f67_1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57c689f67_1_4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57c689f67_1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208a3d4fe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208a3d4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57c689f67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57c689f6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57c689f67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57c689f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57c689f67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57c689f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57c689f67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57c689f6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57c689f67_1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57c689f6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57c689f67_1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57c689f67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57c689f67_1_4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57c689f67_1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not remove smoker </a:t>
            </a:r>
            <a:r>
              <a:rPr lang="en"/>
              <a:t>because</a:t>
            </a:r>
            <a:r>
              <a:rPr lang="en"/>
              <a:t> smokers had high chances of death, not getting the cancer though.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BCDB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rect b="b" l="l" r="r" t="t"/>
            <a:pathLst>
              <a:path extrusionOk="0" h="51759" w="92849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rect b="b" l="l" r="r" t="t"/>
            <a:pathLst>
              <a:path extrusionOk="0" h="1565" w="16385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rgbClr val="C3CED9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1"/>
          <p:cNvSpPr/>
          <p:nvPr/>
        </p:nvSpPr>
        <p:spPr>
          <a:xfrm>
            <a:off x="209475" y="134125"/>
            <a:ext cx="8724927" cy="4875183"/>
          </a:xfrm>
          <a:custGeom>
            <a:rect b="b" l="l" r="r" t="t"/>
            <a:pathLst>
              <a:path extrusionOk="0" h="51517" w="92198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3752613" y="2875113"/>
            <a:ext cx="1638687" cy="155249"/>
          </a:xfrm>
          <a:custGeom>
            <a:rect b="b" l="l" r="r" t="t"/>
            <a:pathLst>
              <a:path extrusionOk="0" h="1286" w="13574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12050" y="827475"/>
            <a:ext cx="5520000" cy="3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‐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400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DBBDE5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rgbClr val="DBBDE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4012023" y="4275600"/>
            <a:ext cx="1119955" cy="92150"/>
          </a:xfrm>
          <a:custGeom>
            <a:rect b="b" l="l" r="r" t="t"/>
            <a:pathLst>
              <a:path extrusionOk="0" h="1100" w="13369">
                <a:moveTo>
                  <a:pt x="12903" y="466"/>
                </a:moveTo>
                <a:lnTo>
                  <a:pt x="12456" y="522"/>
                </a:lnTo>
                <a:lnTo>
                  <a:pt x="11935" y="559"/>
                </a:lnTo>
                <a:lnTo>
                  <a:pt x="11414" y="578"/>
                </a:lnTo>
                <a:lnTo>
                  <a:pt x="10315" y="578"/>
                </a:lnTo>
                <a:lnTo>
                  <a:pt x="10129" y="559"/>
                </a:lnTo>
                <a:lnTo>
                  <a:pt x="9850" y="578"/>
                </a:lnTo>
                <a:lnTo>
                  <a:pt x="9719" y="578"/>
                </a:lnTo>
                <a:lnTo>
                  <a:pt x="9608" y="615"/>
                </a:lnTo>
                <a:lnTo>
                  <a:pt x="9570" y="634"/>
                </a:lnTo>
                <a:lnTo>
                  <a:pt x="9552" y="652"/>
                </a:lnTo>
                <a:lnTo>
                  <a:pt x="9552" y="690"/>
                </a:lnTo>
                <a:lnTo>
                  <a:pt x="9552" y="708"/>
                </a:lnTo>
                <a:lnTo>
                  <a:pt x="9589" y="746"/>
                </a:lnTo>
                <a:lnTo>
                  <a:pt x="9645" y="746"/>
                </a:lnTo>
                <a:lnTo>
                  <a:pt x="9794" y="764"/>
                </a:lnTo>
                <a:lnTo>
                  <a:pt x="10036" y="783"/>
                </a:lnTo>
                <a:lnTo>
                  <a:pt x="10557" y="801"/>
                </a:lnTo>
                <a:lnTo>
                  <a:pt x="11060" y="801"/>
                </a:lnTo>
                <a:lnTo>
                  <a:pt x="11581" y="783"/>
                </a:lnTo>
                <a:lnTo>
                  <a:pt x="12587" y="727"/>
                </a:lnTo>
                <a:lnTo>
                  <a:pt x="12810" y="727"/>
                </a:lnTo>
                <a:lnTo>
                  <a:pt x="13052" y="708"/>
                </a:lnTo>
                <a:lnTo>
                  <a:pt x="13127" y="671"/>
                </a:lnTo>
                <a:lnTo>
                  <a:pt x="13257" y="615"/>
                </a:lnTo>
                <a:lnTo>
                  <a:pt x="13313" y="597"/>
                </a:lnTo>
                <a:lnTo>
                  <a:pt x="13350" y="559"/>
                </a:lnTo>
                <a:lnTo>
                  <a:pt x="13369" y="522"/>
                </a:lnTo>
                <a:lnTo>
                  <a:pt x="13331" y="504"/>
                </a:lnTo>
                <a:lnTo>
                  <a:pt x="13220" y="485"/>
                </a:lnTo>
                <a:lnTo>
                  <a:pt x="13108" y="466"/>
                </a:lnTo>
                <a:close/>
                <a:moveTo>
                  <a:pt x="8398" y="317"/>
                </a:moveTo>
                <a:lnTo>
                  <a:pt x="8360" y="336"/>
                </a:lnTo>
                <a:lnTo>
                  <a:pt x="8304" y="355"/>
                </a:lnTo>
                <a:lnTo>
                  <a:pt x="8267" y="373"/>
                </a:lnTo>
                <a:lnTo>
                  <a:pt x="8249" y="410"/>
                </a:lnTo>
                <a:lnTo>
                  <a:pt x="8193" y="522"/>
                </a:lnTo>
                <a:lnTo>
                  <a:pt x="8193" y="634"/>
                </a:lnTo>
                <a:lnTo>
                  <a:pt x="8211" y="746"/>
                </a:lnTo>
                <a:lnTo>
                  <a:pt x="8249" y="801"/>
                </a:lnTo>
                <a:lnTo>
                  <a:pt x="8286" y="839"/>
                </a:lnTo>
                <a:lnTo>
                  <a:pt x="8323" y="857"/>
                </a:lnTo>
                <a:lnTo>
                  <a:pt x="8398" y="876"/>
                </a:lnTo>
                <a:lnTo>
                  <a:pt x="8491" y="876"/>
                </a:lnTo>
                <a:lnTo>
                  <a:pt x="8584" y="820"/>
                </a:lnTo>
                <a:lnTo>
                  <a:pt x="8658" y="746"/>
                </a:lnTo>
                <a:lnTo>
                  <a:pt x="8695" y="634"/>
                </a:lnTo>
                <a:lnTo>
                  <a:pt x="8714" y="541"/>
                </a:lnTo>
                <a:lnTo>
                  <a:pt x="8677" y="466"/>
                </a:lnTo>
                <a:lnTo>
                  <a:pt x="8658" y="429"/>
                </a:lnTo>
                <a:lnTo>
                  <a:pt x="8621" y="392"/>
                </a:lnTo>
                <a:lnTo>
                  <a:pt x="8584" y="373"/>
                </a:lnTo>
                <a:lnTo>
                  <a:pt x="8528" y="373"/>
                </a:lnTo>
                <a:lnTo>
                  <a:pt x="8453" y="336"/>
                </a:lnTo>
                <a:lnTo>
                  <a:pt x="8398" y="317"/>
                </a:lnTo>
                <a:close/>
                <a:moveTo>
                  <a:pt x="3203" y="578"/>
                </a:moveTo>
                <a:lnTo>
                  <a:pt x="2645" y="597"/>
                </a:lnTo>
                <a:lnTo>
                  <a:pt x="2086" y="634"/>
                </a:lnTo>
                <a:lnTo>
                  <a:pt x="1527" y="671"/>
                </a:lnTo>
                <a:lnTo>
                  <a:pt x="1230" y="671"/>
                </a:lnTo>
                <a:lnTo>
                  <a:pt x="950" y="652"/>
                </a:lnTo>
                <a:lnTo>
                  <a:pt x="392" y="634"/>
                </a:lnTo>
                <a:lnTo>
                  <a:pt x="150" y="634"/>
                </a:lnTo>
                <a:lnTo>
                  <a:pt x="94" y="652"/>
                </a:lnTo>
                <a:lnTo>
                  <a:pt x="38" y="652"/>
                </a:lnTo>
                <a:lnTo>
                  <a:pt x="19" y="690"/>
                </a:lnTo>
                <a:lnTo>
                  <a:pt x="1" y="727"/>
                </a:lnTo>
                <a:lnTo>
                  <a:pt x="19" y="764"/>
                </a:lnTo>
                <a:lnTo>
                  <a:pt x="75" y="783"/>
                </a:lnTo>
                <a:lnTo>
                  <a:pt x="187" y="839"/>
                </a:lnTo>
                <a:lnTo>
                  <a:pt x="392" y="895"/>
                </a:lnTo>
                <a:lnTo>
                  <a:pt x="615" y="932"/>
                </a:lnTo>
                <a:lnTo>
                  <a:pt x="839" y="950"/>
                </a:lnTo>
                <a:lnTo>
                  <a:pt x="1081" y="950"/>
                </a:lnTo>
                <a:lnTo>
                  <a:pt x="1304" y="932"/>
                </a:lnTo>
                <a:lnTo>
                  <a:pt x="1769" y="895"/>
                </a:lnTo>
                <a:lnTo>
                  <a:pt x="2235" y="839"/>
                </a:lnTo>
                <a:lnTo>
                  <a:pt x="2756" y="801"/>
                </a:lnTo>
                <a:lnTo>
                  <a:pt x="3278" y="783"/>
                </a:lnTo>
                <a:lnTo>
                  <a:pt x="3557" y="801"/>
                </a:lnTo>
                <a:lnTo>
                  <a:pt x="3762" y="801"/>
                </a:lnTo>
                <a:lnTo>
                  <a:pt x="3799" y="783"/>
                </a:lnTo>
                <a:lnTo>
                  <a:pt x="3836" y="727"/>
                </a:lnTo>
                <a:lnTo>
                  <a:pt x="3836" y="671"/>
                </a:lnTo>
                <a:lnTo>
                  <a:pt x="3817" y="634"/>
                </a:lnTo>
                <a:lnTo>
                  <a:pt x="3762" y="597"/>
                </a:lnTo>
                <a:lnTo>
                  <a:pt x="3482" y="597"/>
                </a:lnTo>
                <a:lnTo>
                  <a:pt x="3203" y="578"/>
                </a:lnTo>
                <a:close/>
                <a:moveTo>
                  <a:pt x="4637" y="355"/>
                </a:moveTo>
                <a:lnTo>
                  <a:pt x="4581" y="373"/>
                </a:lnTo>
                <a:lnTo>
                  <a:pt x="4544" y="392"/>
                </a:lnTo>
                <a:lnTo>
                  <a:pt x="4488" y="429"/>
                </a:lnTo>
                <a:lnTo>
                  <a:pt x="4432" y="541"/>
                </a:lnTo>
                <a:lnTo>
                  <a:pt x="4413" y="652"/>
                </a:lnTo>
                <a:lnTo>
                  <a:pt x="4432" y="764"/>
                </a:lnTo>
                <a:lnTo>
                  <a:pt x="4450" y="820"/>
                </a:lnTo>
                <a:lnTo>
                  <a:pt x="4469" y="876"/>
                </a:lnTo>
                <a:lnTo>
                  <a:pt x="4506" y="913"/>
                </a:lnTo>
                <a:lnTo>
                  <a:pt x="4562" y="932"/>
                </a:lnTo>
                <a:lnTo>
                  <a:pt x="4618" y="950"/>
                </a:lnTo>
                <a:lnTo>
                  <a:pt x="4693" y="950"/>
                </a:lnTo>
                <a:lnTo>
                  <a:pt x="4748" y="932"/>
                </a:lnTo>
                <a:lnTo>
                  <a:pt x="4804" y="895"/>
                </a:lnTo>
                <a:lnTo>
                  <a:pt x="4879" y="820"/>
                </a:lnTo>
                <a:lnTo>
                  <a:pt x="4935" y="708"/>
                </a:lnTo>
                <a:lnTo>
                  <a:pt x="4972" y="597"/>
                </a:lnTo>
                <a:lnTo>
                  <a:pt x="4972" y="485"/>
                </a:lnTo>
                <a:lnTo>
                  <a:pt x="4953" y="448"/>
                </a:lnTo>
                <a:lnTo>
                  <a:pt x="4916" y="392"/>
                </a:lnTo>
                <a:lnTo>
                  <a:pt x="4879" y="373"/>
                </a:lnTo>
                <a:lnTo>
                  <a:pt x="4841" y="355"/>
                </a:lnTo>
                <a:close/>
                <a:moveTo>
                  <a:pt x="6647" y="1"/>
                </a:moveTo>
                <a:lnTo>
                  <a:pt x="6536" y="19"/>
                </a:lnTo>
                <a:lnTo>
                  <a:pt x="6424" y="75"/>
                </a:lnTo>
                <a:lnTo>
                  <a:pt x="6238" y="187"/>
                </a:lnTo>
                <a:lnTo>
                  <a:pt x="6089" y="317"/>
                </a:lnTo>
                <a:lnTo>
                  <a:pt x="6033" y="392"/>
                </a:lnTo>
                <a:lnTo>
                  <a:pt x="5977" y="485"/>
                </a:lnTo>
                <a:lnTo>
                  <a:pt x="5959" y="578"/>
                </a:lnTo>
                <a:lnTo>
                  <a:pt x="5940" y="690"/>
                </a:lnTo>
                <a:lnTo>
                  <a:pt x="5959" y="820"/>
                </a:lnTo>
                <a:lnTo>
                  <a:pt x="5996" y="913"/>
                </a:lnTo>
                <a:lnTo>
                  <a:pt x="6052" y="988"/>
                </a:lnTo>
                <a:lnTo>
                  <a:pt x="6145" y="1043"/>
                </a:lnTo>
                <a:lnTo>
                  <a:pt x="6238" y="1081"/>
                </a:lnTo>
                <a:lnTo>
                  <a:pt x="6350" y="1099"/>
                </a:lnTo>
                <a:lnTo>
                  <a:pt x="6573" y="1099"/>
                </a:lnTo>
                <a:lnTo>
                  <a:pt x="6722" y="1081"/>
                </a:lnTo>
                <a:lnTo>
                  <a:pt x="6834" y="1043"/>
                </a:lnTo>
                <a:lnTo>
                  <a:pt x="6945" y="988"/>
                </a:lnTo>
                <a:lnTo>
                  <a:pt x="7057" y="913"/>
                </a:lnTo>
                <a:lnTo>
                  <a:pt x="7131" y="801"/>
                </a:lnTo>
                <a:lnTo>
                  <a:pt x="7187" y="690"/>
                </a:lnTo>
                <a:lnTo>
                  <a:pt x="7206" y="559"/>
                </a:lnTo>
                <a:lnTo>
                  <a:pt x="7187" y="429"/>
                </a:lnTo>
                <a:lnTo>
                  <a:pt x="7131" y="299"/>
                </a:lnTo>
                <a:lnTo>
                  <a:pt x="7076" y="206"/>
                </a:lnTo>
                <a:lnTo>
                  <a:pt x="6983" y="113"/>
                </a:lnTo>
                <a:lnTo>
                  <a:pt x="6889" y="57"/>
                </a:lnTo>
                <a:lnTo>
                  <a:pt x="6778" y="19"/>
                </a:lnTo>
                <a:lnTo>
                  <a:pt x="6647" y="1"/>
                </a:lnTo>
                <a:close/>
              </a:path>
            </a:pathLst>
          </a:custGeom>
          <a:solidFill>
            <a:srgbClr val="DBBD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826025" y="1200150"/>
            <a:ext cx="23940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3342844" y="1200150"/>
            <a:ext cx="23940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3" type="body"/>
          </p:nvPr>
        </p:nvSpPr>
        <p:spPr>
          <a:xfrm>
            <a:off x="5859662" y="1200150"/>
            <a:ext cx="23940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144225" y="157125"/>
            <a:ext cx="8855455" cy="4829191"/>
          </a:xfrm>
          <a:custGeom>
            <a:rect b="b" l="l" r="r" t="t"/>
            <a:pathLst>
              <a:path extrusionOk="0" h="49842" w="91397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9"/>
          <p:cNvSpPr/>
          <p:nvPr/>
        </p:nvSpPr>
        <p:spPr>
          <a:xfrm>
            <a:off x="144225" y="157125"/>
            <a:ext cx="8855455" cy="4829191"/>
          </a:xfrm>
          <a:custGeom>
            <a:rect b="b" l="l" r="r" t="t"/>
            <a:pathLst>
              <a:path extrusionOk="0" h="49842" w="91397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CDBC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DBCB5"/>
              </a:solidFill>
            </a:endParaRPr>
          </a:p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157350" y="125700"/>
            <a:ext cx="8829185" cy="4892151"/>
          </a:xfrm>
          <a:custGeom>
            <a:rect b="b" l="l" r="r" t="t"/>
            <a:pathLst>
              <a:path extrusionOk="0" h="51033" w="92105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4294967295" type="ctrTitle"/>
          </p:nvPr>
        </p:nvSpPr>
        <p:spPr>
          <a:xfrm>
            <a:off x="898050" y="838525"/>
            <a:ext cx="7347900" cy="3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Survival Analysis of a Patient </a:t>
            </a:r>
            <a:endParaRPr sz="26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Diagnosed With Prostate Cancer</a:t>
            </a:r>
            <a:endParaRPr sz="26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Rashi Desai</a:t>
            </a:r>
            <a:endParaRPr sz="16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663553314</a:t>
            </a:r>
            <a:endParaRPr sz="31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778" y="1135962"/>
            <a:ext cx="3877350" cy="379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>
            <p:ph type="title"/>
          </p:nvPr>
        </p:nvSpPr>
        <p:spPr>
          <a:xfrm>
            <a:off x="4880775" y="335650"/>
            <a:ext cx="3120900" cy="5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  <a:endParaRPr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4804575" y="2832225"/>
            <a:ext cx="3458700" cy="138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4804575" y="3077450"/>
            <a:ext cx="3458700" cy="3372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4804660" y="4635725"/>
            <a:ext cx="3458700" cy="138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561550" y="2878625"/>
            <a:ext cx="69300" cy="13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2"/>
          <p:cNvGrpSpPr/>
          <p:nvPr/>
        </p:nvGrpSpPr>
        <p:grpSpPr>
          <a:xfrm>
            <a:off x="401500" y="905868"/>
            <a:ext cx="4250675" cy="3991020"/>
            <a:chOff x="172900" y="547356"/>
            <a:chExt cx="4250675" cy="3991020"/>
          </a:xfrm>
        </p:grpSpPr>
        <p:pic>
          <p:nvPicPr>
            <p:cNvPr id="145" name="Google Shape;145;p22"/>
            <p:cNvPicPr preferRelativeResize="0"/>
            <p:nvPr/>
          </p:nvPicPr>
          <p:blipFill rotWithShape="1">
            <a:blip r:embed="rId4">
              <a:alphaModFix/>
            </a:blip>
            <a:srcRect b="10632" l="0" r="22702" t="29365"/>
            <a:stretch/>
          </p:blipFill>
          <p:spPr>
            <a:xfrm>
              <a:off x="221475" y="1581950"/>
              <a:ext cx="4023000" cy="295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22"/>
            <p:cNvPicPr preferRelativeResize="0"/>
            <p:nvPr/>
          </p:nvPicPr>
          <p:blipFill rotWithShape="1">
            <a:blip r:embed="rId5">
              <a:alphaModFix/>
            </a:blip>
            <a:srcRect b="4616" l="0" r="0" t="0"/>
            <a:stretch/>
          </p:blipFill>
          <p:spPr>
            <a:xfrm>
              <a:off x="172900" y="547356"/>
              <a:ext cx="4250675" cy="9812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Google Shape;147;p22"/>
          <p:cNvSpPr/>
          <p:nvPr/>
        </p:nvSpPr>
        <p:spPr>
          <a:xfrm>
            <a:off x="401499" y="2624950"/>
            <a:ext cx="3743100" cy="138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401499" y="2371275"/>
            <a:ext cx="3743100" cy="138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3793300" y="4145575"/>
            <a:ext cx="25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Muli"/>
                <a:ea typeface="Muli"/>
                <a:cs typeface="Muli"/>
                <a:sym typeface="Muli"/>
              </a:rPr>
              <a:t>*</a:t>
            </a:r>
            <a:endParaRPr b="1" sz="9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401500" y="4201250"/>
            <a:ext cx="3743100" cy="138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401500" y="2878625"/>
            <a:ext cx="3743100" cy="276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4804575" y="4021375"/>
            <a:ext cx="3458700" cy="138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164275" y="84800"/>
            <a:ext cx="8419800" cy="7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Log Odds Ratio</a:t>
            </a:r>
            <a:endParaRPr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535950" y="855800"/>
            <a:ext cx="129600" cy="3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293925" y="4244475"/>
            <a:ext cx="87051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889" r="11020" t="0"/>
          <a:stretch/>
        </p:blipFill>
        <p:spPr>
          <a:xfrm>
            <a:off x="363075" y="1060075"/>
            <a:ext cx="5127877" cy="370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 rotWithShape="1">
          <a:blip r:embed="rId4">
            <a:alphaModFix/>
          </a:blip>
          <a:srcRect b="0" l="0" r="28428" t="0"/>
          <a:stretch/>
        </p:blipFill>
        <p:spPr>
          <a:xfrm>
            <a:off x="5966925" y="1062900"/>
            <a:ext cx="2709026" cy="369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3"/>
          <p:cNvCxnSpPr/>
          <p:nvPr/>
        </p:nvCxnSpPr>
        <p:spPr>
          <a:xfrm>
            <a:off x="5688100" y="864450"/>
            <a:ext cx="8700" cy="41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28500" y="154100"/>
            <a:ext cx="8419800" cy="7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Predictions on Test Data</a:t>
            </a:r>
            <a:endParaRPr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535950" y="855800"/>
            <a:ext cx="129600" cy="3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707150" y="2730050"/>
            <a:ext cx="7381500" cy="21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Patients with the following conditions are </a:t>
            </a:r>
            <a:r>
              <a:rPr b="1"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less</a:t>
            </a: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likely to survive: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Lato"/>
              <a:buChar char="‐"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Gleason score of 8-10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Lato"/>
              <a:buChar char="‐"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Age between 70 - 80 years	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Lato"/>
              <a:buChar char="‐"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N1 score (The cancer has spread to the regional (pelvic) lymph nodes)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Lato"/>
              <a:buChar char="‐"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Metastatic prostate cancer (M1a, M1b and M1c)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Lato"/>
              <a:buChar char="‐"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Stage IV: The cancer has spread beyond the prostate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buClr>
                <a:srgbClr val="3D85C6"/>
              </a:buClr>
              <a:buSzPts val="1400"/>
              <a:buFont typeface="Lato"/>
              <a:buChar char="‐"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Tumor detected in the past one year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0" name="Google Shape;170;p24"/>
          <p:cNvGraphicFramePr/>
          <p:nvPr/>
        </p:nvGraphicFramePr>
        <p:xfrm>
          <a:off x="759000" y="10309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{063A7643-34D5-4B56-9B36-1D0A594C3D2C}</a:tableStyleId>
              </a:tblPr>
              <a:tblGrid>
                <a:gridCol w="2453650"/>
                <a:gridCol w="1237175"/>
                <a:gridCol w="1845400"/>
                <a:gridCol w="1845400"/>
              </a:tblGrid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Result</a:t>
                      </a:r>
                      <a:endParaRPr b="1" sz="13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Value</a:t>
                      </a:r>
                      <a:endParaRPr b="1" sz="13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Number of records</a:t>
                      </a:r>
                      <a:endParaRPr b="1" sz="13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 of test population</a:t>
                      </a:r>
                      <a:endParaRPr b="1" sz="13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Patients who survived</a:t>
                      </a:r>
                      <a:endParaRPr sz="13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3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5330</a:t>
                      </a:r>
                      <a:endParaRPr sz="13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46.22</a:t>
                      </a:r>
                      <a:endParaRPr sz="13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Patients who didn’t survive</a:t>
                      </a:r>
                      <a:endParaRPr sz="13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3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4196</a:t>
                      </a:r>
                      <a:endParaRPr sz="13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36.38</a:t>
                      </a:r>
                      <a:endParaRPr sz="13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 prediction</a:t>
                      </a:r>
                      <a:endParaRPr sz="13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</a:t>
                      </a:r>
                      <a:endParaRPr sz="13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2006</a:t>
                      </a:r>
                      <a:endParaRPr sz="13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17.39</a:t>
                      </a:r>
                      <a:endParaRPr sz="13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890250" y="592400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Survival Analysis of a Patient </a:t>
            </a:r>
            <a:br>
              <a:rPr lang="en" sz="21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21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Diagnosed With Prostate Cancer</a:t>
            </a:r>
            <a:endParaRPr sz="21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90250" y="1738975"/>
            <a:ext cx="7918500" cy="21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Lato"/>
              <a:buChar char="‐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Predict for a dataset if a patient survived after 7 years of diagnosis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Lato"/>
              <a:buChar char="‐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Training dataset containing 15,385 records; predict 11,531 records of test data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Lato"/>
              <a:buChar char="‐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Dependent variable: Variable 33: </a:t>
            </a:r>
            <a:r>
              <a:rPr lang="en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survival_7_years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(a binomial variable [1, 0])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Lato"/>
              <a:buChar char="‐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26 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continuous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variables, 7 characters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Approach</a:t>
            </a:r>
            <a:endParaRPr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890300" y="1200150"/>
            <a:ext cx="73635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3D85C6"/>
              </a:buClr>
              <a:buSzPts val="1500"/>
              <a:buFont typeface="Lato"/>
              <a:buChar char="‐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Data type conversions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(Numeric &lt;-&gt; Factor)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D85C6"/>
              </a:buClr>
              <a:buSzPts val="1500"/>
              <a:buFont typeface="Lato"/>
              <a:buChar char="‐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Create derived variables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D85C6"/>
              </a:buClr>
              <a:buSzPts val="1500"/>
              <a:buFont typeface="Lato"/>
              <a:buChar char="‐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Remove insignificant variables using 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FAB46"/>
              </a:buClr>
              <a:buSzPts val="1500"/>
              <a:buFont typeface="Lato"/>
              <a:buChar char="‐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subject matter expertise 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FAB46"/>
              </a:buClr>
              <a:buSzPts val="1500"/>
              <a:buFont typeface="Lato"/>
              <a:buChar char="‐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correlation plot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D85C6"/>
              </a:buClr>
              <a:buSzPts val="1500"/>
              <a:buFont typeface="Lato"/>
              <a:buChar char="‐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Build a binomial Logistic Regression model on the training data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D85C6"/>
              </a:buClr>
              <a:buSzPts val="1500"/>
              <a:buFont typeface="Lato"/>
              <a:buChar char="‐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 the model to predict the test data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890250" y="416975"/>
            <a:ext cx="73635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Data Preparation</a:t>
            </a:r>
            <a:endParaRPr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871100" y="3900925"/>
            <a:ext cx="38727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Created bins for age: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&lt;60: 1 | 60-70: 2 | 70-80: 3 | 80-90:4 | &gt;90:5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numeric → factor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048400" y="1273000"/>
            <a:ext cx="358740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500"/>
              <a:buFont typeface="Lato"/>
              <a:buChar char="‐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Men who drank &gt;=7 cups of 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tea</a:t>
            </a: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daily had a 50% higher risk than men who drank three or fewer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D85C6"/>
              </a:buClr>
              <a:buSzPts val="1500"/>
              <a:buFont typeface="Lato"/>
              <a:buChar char="‐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Bins for tea: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6FAB46"/>
              </a:buClr>
              <a:buSzPts val="1500"/>
              <a:buFont typeface="Lato"/>
              <a:buChar char="‐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&lt;3 cups - 0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6FAB46"/>
              </a:buClr>
              <a:buSzPts val="1500"/>
              <a:buFont typeface="Lato"/>
              <a:buChar char="‐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3 - 7 cups - 1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rgbClr val="6FAB46"/>
              </a:buClr>
              <a:buSzPts val="1500"/>
              <a:buFont typeface="Lato"/>
              <a:buChar char="‐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7+ cups - 2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3D85C6"/>
              </a:buClr>
              <a:buSzPts val="1500"/>
              <a:buFont typeface="Lato"/>
              <a:buChar char="‐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Converted numeric fields to categorical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rgbClr val="3D85C6"/>
              </a:buClr>
              <a:buSzPts val="1500"/>
              <a:buFont typeface="Lato"/>
              <a:buChar char="‐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Removed NAs from the entire dataset: 8955 observations remain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4552" t="0"/>
          <a:stretch/>
        </p:blipFill>
        <p:spPr>
          <a:xfrm>
            <a:off x="836425" y="1319675"/>
            <a:ext cx="3942050" cy="258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Un</a:t>
            </a:r>
            <a:r>
              <a:rPr lang="en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ivariate Analysis</a:t>
            </a:r>
            <a:endParaRPr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10936" t="0"/>
          <a:stretch/>
        </p:blipFill>
        <p:spPr>
          <a:xfrm>
            <a:off x="152400" y="1215775"/>
            <a:ext cx="5380099" cy="37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45795" l="88976" r="0" t="40465"/>
          <a:stretch/>
        </p:blipFill>
        <p:spPr>
          <a:xfrm>
            <a:off x="4685474" y="1338300"/>
            <a:ext cx="770825" cy="6004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532500" y="1215775"/>
            <a:ext cx="3423300" cy="3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Lato"/>
              <a:buChar char="‐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From the graph, we see that patients with high gleason score do not survive after 7 years of diagnosis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Lato"/>
              <a:buChar char="‐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lowest gleason score reported on a prostate cancer biopsy is 6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Lato"/>
              <a:buChar char="‐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Bins for gleason score: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6FAB46"/>
              </a:buClr>
              <a:buSzPts val="1400"/>
              <a:buFont typeface="Lato"/>
              <a:buChar char="‐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gleason score &lt;6 : 1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6FAB46"/>
              </a:buClr>
              <a:buSzPts val="1400"/>
              <a:buFont typeface="Lato"/>
              <a:buChar char="‐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gleason score  =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7 : 2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6FAB46"/>
              </a:buClr>
              <a:buSzPts val="1400"/>
              <a:buFont typeface="Lato"/>
              <a:buChar char="‐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gleason score  =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8 : 3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6FAB46"/>
              </a:buClr>
              <a:buSzPts val="1400"/>
              <a:buFont typeface="Lato"/>
              <a:buChar char="‐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gleason score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9-10: 4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1000"/>
              </a:spcAft>
              <a:buClr>
                <a:srgbClr val="6FAB46"/>
              </a:buClr>
              <a:buSzPts val="1400"/>
              <a:buFont typeface="Lato"/>
              <a:buChar char="‐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gleason score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10+ : 5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Univariate Analysis</a:t>
            </a:r>
            <a:endParaRPr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636250" y="2169775"/>
            <a:ext cx="3224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From the </a:t>
            </a: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tumor_diagnosis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graph, we can see that the patients who do not survive after 7 years had a bigger tumor compared to people who survived</a:t>
            </a:r>
            <a:endParaRPr sz="15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7" name="Google Shape;97;p18"/>
          <p:cNvGrpSpPr/>
          <p:nvPr/>
        </p:nvGrpSpPr>
        <p:grpSpPr>
          <a:xfrm>
            <a:off x="515479" y="1250386"/>
            <a:ext cx="4948001" cy="3573399"/>
            <a:chOff x="152400" y="1215775"/>
            <a:chExt cx="4697172" cy="3332151"/>
          </a:xfrm>
        </p:grpSpPr>
        <p:pic>
          <p:nvPicPr>
            <p:cNvPr id="98" name="Google Shape;98;p18"/>
            <p:cNvPicPr preferRelativeResize="0"/>
            <p:nvPr/>
          </p:nvPicPr>
          <p:blipFill rotWithShape="1">
            <a:blip r:embed="rId3">
              <a:alphaModFix/>
            </a:blip>
            <a:srcRect b="0" l="0" r="11894" t="0"/>
            <a:stretch/>
          </p:blipFill>
          <p:spPr>
            <a:xfrm>
              <a:off x="152400" y="1215775"/>
              <a:ext cx="4697172" cy="3332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8"/>
            <p:cNvPicPr preferRelativeResize="0"/>
            <p:nvPr/>
          </p:nvPicPr>
          <p:blipFill rotWithShape="1">
            <a:blip r:embed="rId3">
              <a:alphaModFix/>
            </a:blip>
            <a:srcRect b="45072" l="89137" r="-1" t="39621"/>
            <a:stretch/>
          </p:blipFill>
          <p:spPr>
            <a:xfrm>
              <a:off x="4079926" y="1305325"/>
              <a:ext cx="726451" cy="6397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Derived Variable</a:t>
            </a:r>
            <a:endParaRPr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518600" y="1217450"/>
            <a:ext cx="42963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Lato"/>
              <a:buChar char="‐"/>
            </a:pPr>
            <a:r>
              <a:rPr lang="en" sz="1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22 Factors; 9 </a:t>
            </a:r>
            <a:r>
              <a:rPr lang="en" sz="1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continuous</a:t>
            </a:r>
            <a:r>
              <a:rPr lang="en" sz="1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and 2 characters</a:t>
            </a:r>
            <a:endParaRPr sz="1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Lato"/>
              <a:buChar char="‐"/>
            </a:pPr>
            <a:r>
              <a:rPr lang="en" sz="1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 overweight men</a:t>
            </a: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</a:t>
            </a:r>
            <a:b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risk of prostate cancer increases by 8%, </a:t>
            </a:r>
            <a:r>
              <a:rPr lang="en" sz="1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obesity</a:t>
            </a: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increased the risk by 20% </a:t>
            </a:r>
            <a:r>
              <a:rPr lang="en" sz="1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b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severe </a:t>
            </a:r>
            <a:r>
              <a:rPr lang="en" sz="1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obesity</a:t>
            </a: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boosted it by 34%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Lato"/>
              <a:buChar char="‐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Height &amp; weight: BMI = 0.45455*weight/(.0254*height)^2)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‐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BMI &lt; 25: Normal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‐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BMI between 25 - 30: Overweight = 1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4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Lato"/>
              <a:buChar char="‐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BMI &gt; 30: Obese = 1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900" y="1630725"/>
            <a:ext cx="4024303" cy="251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Conceptual Model</a:t>
            </a:r>
            <a:endParaRPr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2" name="Google Shape;112;p20"/>
          <p:cNvGrpSpPr/>
          <p:nvPr/>
        </p:nvGrpSpPr>
        <p:grpSpPr>
          <a:xfrm>
            <a:off x="1276699" y="1305312"/>
            <a:ext cx="6693569" cy="3466680"/>
            <a:chOff x="1276697" y="1000973"/>
            <a:chExt cx="6590753" cy="3390065"/>
          </a:xfrm>
        </p:grpSpPr>
        <p:sp>
          <p:nvSpPr>
            <p:cNvPr id="113" name="Google Shape;113;p20"/>
            <p:cNvSpPr/>
            <p:nvPr/>
          </p:nvSpPr>
          <p:spPr>
            <a:xfrm>
              <a:off x="5156350" y="1001038"/>
              <a:ext cx="2711100" cy="3390000"/>
            </a:xfrm>
            <a:prstGeom prst="round2DiagRect">
              <a:avLst>
                <a:gd fmla="val 0" name="adj1"/>
                <a:gd fmla="val 314" name="adj2"/>
              </a:avLst>
            </a:prstGeom>
            <a:noFill/>
            <a:ln cap="flat" cmpd="sng" w="2857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114" name="Google Shape;114;p20"/>
            <p:cNvGrpSpPr/>
            <p:nvPr/>
          </p:nvGrpSpPr>
          <p:grpSpPr>
            <a:xfrm>
              <a:off x="1276698" y="1000973"/>
              <a:ext cx="2020800" cy="1640075"/>
              <a:chOff x="1271921" y="1002150"/>
              <a:chExt cx="2020800" cy="1569600"/>
            </a:xfrm>
          </p:grpSpPr>
          <p:sp>
            <p:nvSpPr>
              <p:cNvPr id="115" name="Google Shape;115;p20"/>
              <p:cNvSpPr/>
              <p:nvPr/>
            </p:nvSpPr>
            <p:spPr>
              <a:xfrm rot="10800000">
                <a:off x="1271925" y="1002150"/>
                <a:ext cx="1944600" cy="1569600"/>
              </a:xfrm>
              <a:prstGeom prst="round2DiagRect">
                <a:avLst>
                  <a:gd fmla="val 0" name="adj1"/>
                  <a:gd fmla="val 17764" name="adj2"/>
                </a:avLst>
              </a:prstGeom>
              <a:noFill/>
              <a:ln cap="flat" cmpd="sng" w="2857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rgbClr val="202124"/>
                  </a:solidFill>
                </a:endParaRPr>
              </a:p>
            </p:txBody>
          </p:sp>
          <p:sp>
            <p:nvSpPr>
              <p:cNvPr id="116" name="Google Shape;116;p20"/>
              <p:cNvSpPr txBox="1"/>
              <p:nvPr/>
            </p:nvSpPr>
            <p:spPr>
              <a:xfrm>
                <a:off x="1271921" y="1078483"/>
                <a:ext cx="2020800" cy="14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202124"/>
                    </a:solidFill>
                    <a:latin typeface="Lato"/>
                    <a:ea typeface="Lato"/>
                    <a:cs typeface="Lato"/>
                    <a:sym typeface="Lato"/>
                  </a:rPr>
                  <a:t>R</a:t>
                </a:r>
                <a:r>
                  <a:rPr lang="en" sz="1300">
                    <a:solidFill>
                      <a:srgbClr val="202124"/>
                    </a:solidFill>
                    <a:latin typeface="Lato"/>
                    <a:ea typeface="Lato"/>
                    <a:cs typeface="Lato"/>
                    <a:sym typeface="Lato"/>
                  </a:rPr>
                  <a:t>isk Factors</a:t>
                </a:r>
                <a:endParaRPr sz="1300">
                  <a:solidFill>
                    <a:srgbClr val="202124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202124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Age</a:t>
                </a:r>
                <a:endParaRPr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202124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Race</a:t>
                </a:r>
                <a:endParaRPr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202124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First-degree-history</a:t>
                </a:r>
                <a:endParaRPr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202124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Family history</a:t>
                </a:r>
                <a:endParaRPr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117" name="Google Shape;117;p20"/>
            <p:cNvSpPr/>
            <p:nvPr/>
          </p:nvSpPr>
          <p:spPr>
            <a:xfrm flipH="1">
              <a:off x="1276697" y="2637326"/>
              <a:ext cx="1944600" cy="1753500"/>
            </a:xfrm>
            <a:prstGeom prst="round2DiagRect">
              <a:avLst>
                <a:gd fmla="val 0" name="adj1"/>
                <a:gd fmla="val 17764" name="adj2"/>
              </a:avLst>
            </a:prstGeom>
            <a:noFill/>
            <a:ln cap="flat" cmpd="sng" w="2857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18" name="Google Shape;118;p20"/>
            <p:cNvSpPr/>
            <p:nvPr/>
          </p:nvSpPr>
          <p:spPr>
            <a:xfrm rot="10800000">
              <a:off x="3216525" y="2637276"/>
              <a:ext cx="1944600" cy="1753500"/>
            </a:xfrm>
            <a:prstGeom prst="round2DiagRect">
              <a:avLst>
                <a:gd fmla="val 0" name="adj1"/>
                <a:gd fmla="val 17764" name="adj2"/>
              </a:avLst>
            </a:prstGeom>
            <a:noFill/>
            <a:ln cap="flat" cmpd="sng" w="2857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3216534" y="1000973"/>
              <a:ext cx="1944600" cy="1640100"/>
            </a:xfrm>
            <a:prstGeom prst="round2DiagRect">
              <a:avLst>
                <a:gd fmla="val 0" name="adj1"/>
                <a:gd fmla="val 17764" name="adj2"/>
              </a:avLst>
            </a:prstGeom>
            <a:noFill/>
            <a:ln cap="flat" cmpd="sng" w="2857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20" name="Google Shape;120;p20"/>
            <p:cNvSpPr txBox="1"/>
            <p:nvPr/>
          </p:nvSpPr>
          <p:spPr>
            <a:xfrm>
              <a:off x="1276697" y="2731329"/>
              <a:ext cx="1802700" cy="15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202124"/>
                  </a:solidFill>
                  <a:latin typeface="Lato"/>
                  <a:ea typeface="Lato"/>
                  <a:cs typeface="Lato"/>
                  <a:sym typeface="Lato"/>
                </a:rPr>
                <a:t>High Risk Indicators</a:t>
              </a:r>
              <a:endParaRPr sz="13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Stage</a:t>
              </a:r>
              <a:endParaRPr sz="12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Gleason Score</a:t>
              </a:r>
              <a:endParaRPr sz="12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PSA Diagnosis</a:t>
              </a:r>
              <a:endParaRPr sz="12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1" name="Google Shape;121;p20"/>
            <p:cNvSpPr txBox="1"/>
            <p:nvPr/>
          </p:nvSpPr>
          <p:spPr>
            <a:xfrm>
              <a:off x="3373700" y="1077150"/>
              <a:ext cx="1726500" cy="14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202124"/>
                  </a:solidFill>
                  <a:latin typeface="Lato"/>
                  <a:ea typeface="Lato"/>
                  <a:cs typeface="Lato"/>
                  <a:sym typeface="Lato"/>
                </a:rPr>
                <a:t>Indicators</a:t>
              </a:r>
              <a:r>
                <a:rPr lang="en" sz="1300">
                  <a:solidFill>
                    <a:srgbClr val="202124"/>
                  </a:solidFill>
                  <a:latin typeface="Lato"/>
                  <a:ea typeface="Lato"/>
                  <a:cs typeface="Lato"/>
                  <a:sym typeface="Lato"/>
                </a:rPr>
                <a:t> of </a:t>
              </a:r>
              <a:r>
                <a:rPr lang="en" sz="1300">
                  <a:solidFill>
                    <a:srgbClr val="202124"/>
                  </a:solidFill>
                  <a:latin typeface="Lato"/>
                  <a:ea typeface="Lato"/>
                  <a:cs typeface="Lato"/>
                  <a:sym typeface="Lato"/>
                </a:rPr>
                <a:t>aggressive risk</a:t>
              </a:r>
              <a:endParaRPr sz="13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t_score</a:t>
              </a:r>
              <a:endParaRPr sz="12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n-score</a:t>
              </a:r>
              <a:endParaRPr sz="12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m_score</a:t>
              </a:r>
              <a:endParaRPr sz="12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2" name="Google Shape;122;p20"/>
            <p:cNvSpPr txBox="1"/>
            <p:nvPr/>
          </p:nvSpPr>
          <p:spPr>
            <a:xfrm>
              <a:off x="3325575" y="2731325"/>
              <a:ext cx="1726500" cy="15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202124"/>
                  </a:solidFill>
                  <a:latin typeface="Lato"/>
                  <a:ea typeface="Lato"/>
                  <a:cs typeface="Lato"/>
                  <a:sym typeface="Lato"/>
                </a:rPr>
                <a:t>Therapies undergone</a:t>
              </a:r>
              <a:endParaRPr sz="13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rd_thrpy</a:t>
              </a:r>
              <a:endParaRPr sz="12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h_thrpy</a:t>
              </a:r>
              <a:endParaRPr sz="12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chm_thrpy</a:t>
              </a:r>
              <a:endParaRPr sz="12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cry_thrpy</a:t>
              </a:r>
              <a:endParaRPr sz="12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brch_thrpy</a:t>
              </a:r>
              <a:endParaRPr sz="12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multi_thrpy</a:t>
              </a:r>
              <a:endParaRPr sz="12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3" name="Google Shape;123;p20"/>
            <p:cNvSpPr txBox="1"/>
            <p:nvPr/>
          </p:nvSpPr>
          <p:spPr>
            <a:xfrm>
              <a:off x="5298225" y="1147775"/>
              <a:ext cx="2317500" cy="28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202124"/>
                  </a:solidFill>
                  <a:latin typeface="Lato"/>
                  <a:ea typeface="Lato"/>
                  <a:cs typeface="Lato"/>
                  <a:sym typeface="Lato"/>
                </a:rPr>
                <a:t>Other variables</a:t>
              </a:r>
              <a:endParaRPr sz="13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tumor_diagnosis</a:t>
              </a:r>
              <a:endParaRPr sz="12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rad_rem</a:t>
              </a:r>
              <a:endParaRPr sz="12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tea</a:t>
              </a:r>
              <a:endParaRPr sz="12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symptoms</a:t>
              </a:r>
              <a:endParaRPr sz="12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smoker</a:t>
              </a:r>
              <a:endParaRPr sz="12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obesity</a:t>
              </a:r>
              <a:endParaRPr sz="12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previous_cancer</a:t>
              </a:r>
              <a:endParaRPr sz="12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0212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side</a:t>
              </a:r>
              <a:endParaRPr sz="12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890300" y="129775"/>
            <a:ext cx="73635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Variable Treatment</a:t>
            </a:r>
            <a:endParaRPr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545925" y="3478875"/>
            <a:ext cx="3361500" cy="13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Removed by variable importance: </a:t>
            </a:r>
            <a:b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id, diagnosis_date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Removed by Chi-squared test: </a:t>
            </a:r>
            <a:b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previous_cancer, h_thrpy, brch_thrpy, rad_rem, side, obese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75" y="910775"/>
            <a:ext cx="2779154" cy="255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7750" y="973114"/>
            <a:ext cx="2779150" cy="249551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071550" y="3478875"/>
            <a:ext cx="22563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Removed by correlation</a:t>
            </a:r>
            <a:b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tumor_diagnosis, tumour_6_months, </a:t>
            </a:r>
            <a:br>
              <a:rPr lang="en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psa_6_months, psa_1_year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6246625" y="973125"/>
            <a:ext cx="2779200" cy="30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Variable: </a:t>
            </a:r>
            <a:r>
              <a:rPr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Symptoms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85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D85C6"/>
              </a:buClr>
              <a:buSzPts val="1300"/>
              <a:buFont typeface="Lato"/>
              <a:buChar char="‐"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There were 16 different symptom codes in the column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19685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D85C6"/>
              </a:buClr>
              <a:buSzPts val="1300"/>
              <a:buFont typeface="Lato"/>
              <a:buChar char="‐"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Created columns for each symptom code as binary: </a:t>
            </a:r>
            <a:b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0 and 1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196850" lvl="0" marL="342900" rtl="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D85C6"/>
              </a:buClr>
              <a:buSzPts val="1300"/>
              <a:buFont typeface="Lato"/>
              <a:buChar char="‐"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Performed chi-square test to determine what symptom codes are significant:</a:t>
            </a:r>
            <a:b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U05, P01, P02, P03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ckly template">
  <a:themeElements>
    <a:clrScheme name="Custom 347">
      <a:dk1>
        <a:srgbClr val="494B58"/>
      </a:dk1>
      <a:lt1>
        <a:srgbClr val="FFFFFF"/>
      </a:lt1>
      <a:dk2>
        <a:srgbClr val="7C7F91"/>
      </a:dk2>
      <a:lt2>
        <a:srgbClr val="DBE1E7"/>
      </a:lt2>
      <a:accent1>
        <a:srgbClr val="FBCDBE"/>
      </a:accent1>
      <a:accent2>
        <a:srgbClr val="FDDDAA"/>
      </a:accent2>
      <a:accent3>
        <a:srgbClr val="C9E4B4"/>
      </a:accent3>
      <a:accent4>
        <a:srgbClr val="ADDED4"/>
      </a:accent4>
      <a:accent5>
        <a:srgbClr val="B5D4E9"/>
      </a:accent5>
      <a:accent6>
        <a:srgbClr val="DBBDE5"/>
      </a:accent6>
      <a:hlink>
        <a:srgbClr val="7C7F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