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2" r:id="rId7"/>
    <p:sldId id="263" r:id="rId8"/>
    <p:sldId id="265" r:id="rId9"/>
    <p:sldId id="266" r:id="rId10"/>
    <p:sldId id="267" r:id="rId11"/>
    <p:sldId id="27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54A19-1028-48A8-9D86-DCB09DF576B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4A9D4E1-2754-459E-A5D0-E87768FEB926}">
      <dgm:prSet phldrT="[Tex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Objective</a:t>
          </a:r>
        </a:p>
        <a:p>
          <a:pPr>
            <a:lnSpc>
              <a:spcPct val="100000"/>
            </a:lnSpc>
          </a:pPr>
          <a:r>
            <a:rPr lang="en-US" sz="2000" dirty="0">
              <a:latin typeface="Times New Roman" panose="02020603050405020304" pitchFamily="18" charset="0"/>
              <a:cs typeface="Times New Roman" panose="02020603050405020304" pitchFamily="18" charset="0"/>
            </a:rPr>
            <a:t>Have a good understanding of the data and business objectives about project</a:t>
          </a:r>
        </a:p>
      </dgm:t>
    </dgm:pt>
    <dgm:pt modelId="{A2BA236D-3F68-408B-B42C-757890DF32A1}" type="parTrans" cxnId="{3B71EA09-00B3-4CE4-B932-37C283646236}">
      <dgm:prSet/>
      <dgm:spPr/>
      <dgm:t>
        <a:bodyPr/>
        <a:lstStyle/>
        <a:p>
          <a:endParaRPr lang="en-US"/>
        </a:p>
      </dgm:t>
    </dgm:pt>
    <dgm:pt modelId="{46EC6239-2FAE-4836-8B9C-3D169291545A}" type="sibTrans" cxnId="{3B71EA09-00B3-4CE4-B932-37C283646236}">
      <dgm:prSet/>
      <dgm:spPr/>
      <dgm:t>
        <a:bodyPr/>
        <a:lstStyle/>
        <a:p>
          <a:endParaRPr lang="en-US"/>
        </a:p>
      </dgm:t>
    </dgm:pt>
    <dgm:pt modelId="{4E055E31-AED9-4A9D-B7D9-A3F79C8BA513}">
      <dgm:prSet phldrT="[Text]" custT="1"/>
      <dgm:spPr/>
      <dgm:t>
        <a:bodyPr/>
        <a:lstStyle/>
        <a:p>
          <a:r>
            <a:rPr lang="en-US" sz="2000" dirty="0">
              <a:latin typeface="Times New Roman" panose="02020603050405020304" pitchFamily="18" charset="0"/>
              <a:cs typeface="Times New Roman" panose="02020603050405020304" pitchFamily="18" charset="0"/>
            </a:rPr>
            <a:t>Data Preparation</a:t>
          </a:r>
        </a:p>
        <a:p>
          <a:r>
            <a:rPr lang="en-US" sz="2000" dirty="0">
              <a:latin typeface="Times New Roman" panose="02020603050405020304" pitchFamily="18" charset="0"/>
              <a:cs typeface="Times New Roman" panose="02020603050405020304" pitchFamily="18" charset="0"/>
            </a:rPr>
            <a:t>Performed data cleaning, removed duplicate entries, etc.</a:t>
          </a:r>
        </a:p>
      </dgm:t>
    </dgm:pt>
    <dgm:pt modelId="{BFFCC568-D720-4DA5-B578-8F76C11EC867}" type="parTrans" cxnId="{51776C22-AA61-4F2C-8D7F-02CE9A065FF2}">
      <dgm:prSet/>
      <dgm:spPr/>
      <dgm:t>
        <a:bodyPr/>
        <a:lstStyle/>
        <a:p>
          <a:endParaRPr lang="en-US"/>
        </a:p>
      </dgm:t>
    </dgm:pt>
    <dgm:pt modelId="{602DE15E-005F-42DF-A1EB-AD9629CDEAA8}" type="sibTrans" cxnId="{51776C22-AA61-4F2C-8D7F-02CE9A065FF2}">
      <dgm:prSet/>
      <dgm:spPr/>
      <dgm:t>
        <a:bodyPr/>
        <a:lstStyle/>
        <a:p>
          <a:endParaRPr lang="en-US"/>
        </a:p>
      </dgm:t>
    </dgm:pt>
    <dgm:pt modelId="{33318414-0915-402C-9DD7-0233B5DED9C0}">
      <dgm:prSet phldrT="[Text]" custT="1"/>
      <dgm:spPr/>
      <dgm:t>
        <a:bodyPr/>
        <a:lstStyle/>
        <a:p>
          <a:r>
            <a:rPr lang="en-US" sz="2000" dirty="0">
              <a:latin typeface="Times New Roman" panose="02020603050405020304" pitchFamily="18" charset="0"/>
              <a:cs typeface="Times New Roman" panose="02020603050405020304" pitchFamily="18" charset="0"/>
            </a:rPr>
            <a:t>Analysis</a:t>
          </a:r>
        </a:p>
        <a:p>
          <a:r>
            <a:rPr lang="en-US" sz="2000" dirty="0">
              <a:latin typeface="Times New Roman" panose="02020603050405020304" pitchFamily="18" charset="0"/>
              <a:cs typeface="Times New Roman" panose="02020603050405020304" pitchFamily="18" charset="0"/>
            </a:rPr>
            <a:t>I used natural language processing tools such as nltk and Vader intensity analyzer to determine positive, negative and neutral texts for the analysis</a:t>
          </a:r>
        </a:p>
      </dgm:t>
    </dgm:pt>
    <dgm:pt modelId="{16D811F7-0182-46A4-80DB-44E49865C725}" type="parTrans" cxnId="{B3B06E83-F7D5-47C3-A09B-A64DC85511D7}">
      <dgm:prSet/>
      <dgm:spPr/>
      <dgm:t>
        <a:bodyPr/>
        <a:lstStyle/>
        <a:p>
          <a:endParaRPr lang="en-US"/>
        </a:p>
      </dgm:t>
    </dgm:pt>
    <dgm:pt modelId="{75FF482D-2E78-448F-B1B2-C3A4D7264619}" type="sibTrans" cxnId="{B3B06E83-F7D5-47C3-A09B-A64DC85511D7}">
      <dgm:prSet/>
      <dgm:spPr/>
      <dgm:t>
        <a:bodyPr/>
        <a:lstStyle/>
        <a:p>
          <a:endParaRPr lang="en-US"/>
        </a:p>
      </dgm:t>
    </dgm:pt>
    <dgm:pt modelId="{682739E7-5ED2-43B8-B840-50ABAFECC326}">
      <dgm:prSet phldrT="[Text]" custT="1"/>
      <dgm:spPr/>
      <dgm:t>
        <a:bodyPr/>
        <a:lstStyle/>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Conclude on findings</a:t>
          </a:r>
        </a:p>
      </dgm:t>
    </dgm:pt>
    <dgm:pt modelId="{D83FC688-77EE-4746-9A00-0A98A3BB94A6}" type="parTrans" cxnId="{F78ACBEC-034C-4593-9757-7D504E4FBB82}">
      <dgm:prSet/>
      <dgm:spPr/>
      <dgm:t>
        <a:bodyPr/>
        <a:lstStyle/>
        <a:p>
          <a:endParaRPr lang="en-US"/>
        </a:p>
      </dgm:t>
    </dgm:pt>
    <dgm:pt modelId="{6CAD660D-713C-4F4C-9A98-69D57CF6AFD6}" type="sibTrans" cxnId="{F78ACBEC-034C-4593-9757-7D504E4FBB82}">
      <dgm:prSet/>
      <dgm:spPr/>
      <dgm:t>
        <a:bodyPr/>
        <a:lstStyle/>
        <a:p>
          <a:endParaRPr lang="en-US"/>
        </a:p>
      </dgm:t>
    </dgm:pt>
    <dgm:pt modelId="{CE7FC798-CF4D-4122-902E-43277BA233AA}">
      <dgm:prSet phldrT="[Text]" custT="1"/>
      <dgm:spPr/>
      <dgm:t>
        <a:bodyPr/>
        <a:lstStyle/>
        <a:p>
          <a:r>
            <a:rPr lang="en-US" sz="2000" dirty="0">
              <a:latin typeface="Times New Roman" panose="02020603050405020304" pitchFamily="18" charset="0"/>
              <a:cs typeface="Times New Roman" panose="02020603050405020304" pitchFamily="18" charset="0"/>
            </a:rPr>
            <a:t>Key findings</a:t>
          </a:r>
        </a:p>
        <a:p>
          <a:r>
            <a:rPr lang="en-US" sz="2000" dirty="0">
              <a:latin typeface="Times New Roman" panose="02020603050405020304" pitchFamily="18" charset="0"/>
              <a:cs typeface="Times New Roman" panose="02020603050405020304" pitchFamily="18" charset="0"/>
            </a:rPr>
            <a:t>Results were presented in a dashboard using Microsoft power bi to show key findings.</a:t>
          </a:r>
        </a:p>
      </dgm:t>
    </dgm:pt>
    <dgm:pt modelId="{D6963CA5-BB21-4347-8951-292F18BE6E73}" type="parTrans" cxnId="{CF42AF4F-FCB5-45CC-9956-466CE2FCE724}">
      <dgm:prSet/>
      <dgm:spPr/>
      <dgm:t>
        <a:bodyPr/>
        <a:lstStyle/>
        <a:p>
          <a:endParaRPr lang="en-US"/>
        </a:p>
      </dgm:t>
    </dgm:pt>
    <dgm:pt modelId="{1AFF83EB-169D-4A67-8F74-38071A266637}" type="sibTrans" cxnId="{CF42AF4F-FCB5-45CC-9956-466CE2FCE724}">
      <dgm:prSet/>
      <dgm:spPr/>
      <dgm:t>
        <a:bodyPr/>
        <a:lstStyle/>
        <a:p>
          <a:endParaRPr lang="en-US"/>
        </a:p>
      </dgm:t>
    </dgm:pt>
    <dgm:pt modelId="{390743E3-CC65-436D-9143-55AE5A1FDF3B}" type="pres">
      <dgm:prSet presAssocID="{01A54A19-1028-48A8-9D86-DCB09DF576B4}" presName="outerComposite" presStyleCnt="0">
        <dgm:presLayoutVars>
          <dgm:chMax val="5"/>
          <dgm:dir/>
          <dgm:resizeHandles val="exact"/>
        </dgm:presLayoutVars>
      </dgm:prSet>
      <dgm:spPr/>
    </dgm:pt>
    <dgm:pt modelId="{B0335E35-65BC-42CC-8E4F-FD09AF7A39D1}" type="pres">
      <dgm:prSet presAssocID="{01A54A19-1028-48A8-9D86-DCB09DF576B4}" presName="dummyMaxCanvas" presStyleCnt="0">
        <dgm:presLayoutVars/>
      </dgm:prSet>
      <dgm:spPr/>
    </dgm:pt>
    <dgm:pt modelId="{B9847923-F1BD-40D9-894B-1A44388E3DDA}" type="pres">
      <dgm:prSet presAssocID="{01A54A19-1028-48A8-9D86-DCB09DF576B4}" presName="FiveNodes_1" presStyleLbl="node1" presStyleIdx="0" presStyleCnt="5" custScaleY="86863">
        <dgm:presLayoutVars>
          <dgm:bulletEnabled val="1"/>
        </dgm:presLayoutVars>
      </dgm:prSet>
      <dgm:spPr/>
    </dgm:pt>
    <dgm:pt modelId="{0615C9BF-5F14-4AD2-9B4B-737859526F32}" type="pres">
      <dgm:prSet presAssocID="{01A54A19-1028-48A8-9D86-DCB09DF576B4}" presName="FiveNodes_2" presStyleLbl="node1" presStyleIdx="1" presStyleCnt="5" custScaleY="90842" custLinFactNeighborX="-311">
        <dgm:presLayoutVars>
          <dgm:bulletEnabled val="1"/>
        </dgm:presLayoutVars>
      </dgm:prSet>
      <dgm:spPr/>
    </dgm:pt>
    <dgm:pt modelId="{363EF522-3872-4C88-BAAA-C7D9FA42537A}" type="pres">
      <dgm:prSet presAssocID="{01A54A19-1028-48A8-9D86-DCB09DF576B4}" presName="FiveNodes_3" presStyleLbl="node1" presStyleIdx="2" presStyleCnt="5" custScaleY="114449">
        <dgm:presLayoutVars>
          <dgm:bulletEnabled val="1"/>
        </dgm:presLayoutVars>
      </dgm:prSet>
      <dgm:spPr/>
    </dgm:pt>
    <dgm:pt modelId="{57819EF8-FA4C-4B1B-8669-C7AF1CBEDC35}" type="pres">
      <dgm:prSet presAssocID="{01A54A19-1028-48A8-9D86-DCB09DF576B4}" presName="FiveNodes_4" presStyleLbl="node1" presStyleIdx="3" presStyleCnt="5" custScaleY="91869">
        <dgm:presLayoutVars>
          <dgm:bulletEnabled val="1"/>
        </dgm:presLayoutVars>
      </dgm:prSet>
      <dgm:spPr/>
    </dgm:pt>
    <dgm:pt modelId="{7010ECE7-FBEC-443B-B060-4C9192409293}" type="pres">
      <dgm:prSet presAssocID="{01A54A19-1028-48A8-9D86-DCB09DF576B4}" presName="FiveNodes_5" presStyleLbl="node1" presStyleIdx="4" presStyleCnt="5" custScaleY="78232">
        <dgm:presLayoutVars>
          <dgm:bulletEnabled val="1"/>
        </dgm:presLayoutVars>
      </dgm:prSet>
      <dgm:spPr/>
    </dgm:pt>
    <dgm:pt modelId="{CB1F98A8-4925-4BAB-A255-F1C0A2366EFE}" type="pres">
      <dgm:prSet presAssocID="{01A54A19-1028-48A8-9D86-DCB09DF576B4}" presName="FiveConn_1-2" presStyleLbl="fgAccFollowNode1" presStyleIdx="0" presStyleCnt="4">
        <dgm:presLayoutVars>
          <dgm:bulletEnabled val="1"/>
        </dgm:presLayoutVars>
      </dgm:prSet>
      <dgm:spPr/>
    </dgm:pt>
    <dgm:pt modelId="{7E986EAA-4999-4EF8-87FD-9DE72AEC4852}" type="pres">
      <dgm:prSet presAssocID="{01A54A19-1028-48A8-9D86-DCB09DF576B4}" presName="FiveConn_2-3" presStyleLbl="fgAccFollowNode1" presStyleIdx="1" presStyleCnt="4">
        <dgm:presLayoutVars>
          <dgm:bulletEnabled val="1"/>
        </dgm:presLayoutVars>
      </dgm:prSet>
      <dgm:spPr/>
    </dgm:pt>
    <dgm:pt modelId="{3CA6341E-0169-407A-98E5-8E96E3176AA7}" type="pres">
      <dgm:prSet presAssocID="{01A54A19-1028-48A8-9D86-DCB09DF576B4}" presName="FiveConn_3-4" presStyleLbl="fgAccFollowNode1" presStyleIdx="2" presStyleCnt="4">
        <dgm:presLayoutVars>
          <dgm:bulletEnabled val="1"/>
        </dgm:presLayoutVars>
      </dgm:prSet>
      <dgm:spPr/>
    </dgm:pt>
    <dgm:pt modelId="{DE6D6F00-2D56-4370-8FAE-9A8CCD9774BD}" type="pres">
      <dgm:prSet presAssocID="{01A54A19-1028-48A8-9D86-DCB09DF576B4}" presName="FiveConn_4-5" presStyleLbl="fgAccFollowNode1" presStyleIdx="3" presStyleCnt="4">
        <dgm:presLayoutVars>
          <dgm:bulletEnabled val="1"/>
        </dgm:presLayoutVars>
      </dgm:prSet>
      <dgm:spPr/>
    </dgm:pt>
    <dgm:pt modelId="{519D46EB-1C02-465C-985C-C83D173AE62F}" type="pres">
      <dgm:prSet presAssocID="{01A54A19-1028-48A8-9D86-DCB09DF576B4}" presName="FiveNodes_1_text" presStyleLbl="node1" presStyleIdx="4" presStyleCnt="5">
        <dgm:presLayoutVars>
          <dgm:bulletEnabled val="1"/>
        </dgm:presLayoutVars>
      </dgm:prSet>
      <dgm:spPr/>
    </dgm:pt>
    <dgm:pt modelId="{6E8C9105-C9D9-421B-BB64-9477FAA500C2}" type="pres">
      <dgm:prSet presAssocID="{01A54A19-1028-48A8-9D86-DCB09DF576B4}" presName="FiveNodes_2_text" presStyleLbl="node1" presStyleIdx="4" presStyleCnt="5">
        <dgm:presLayoutVars>
          <dgm:bulletEnabled val="1"/>
        </dgm:presLayoutVars>
      </dgm:prSet>
      <dgm:spPr/>
    </dgm:pt>
    <dgm:pt modelId="{0EF1BA8C-7F5F-4C30-B394-4A029D6B8260}" type="pres">
      <dgm:prSet presAssocID="{01A54A19-1028-48A8-9D86-DCB09DF576B4}" presName="FiveNodes_3_text" presStyleLbl="node1" presStyleIdx="4" presStyleCnt="5">
        <dgm:presLayoutVars>
          <dgm:bulletEnabled val="1"/>
        </dgm:presLayoutVars>
      </dgm:prSet>
      <dgm:spPr/>
    </dgm:pt>
    <dgm:pt modelId="{15136029-9818-4698-9D58-5BB316876857}" type="pres">
      <dgm:prSet presAssocID="{01A54A19-1028-48A8-9D86-DCB09DF576B4}" presName="FiveNodes_4_text" presStyleLbl="node1" presStyleIdx="4" presStyleCnt="5">
        <dgm:presLayoutVars>
          <dgm:bulletEnabled val="1"/>
        </dgm:presLayoutVars>
      </dgm:prSet>
      <dgm:spPr/>
    </dgm:pt>
    <dgm:pt modelId="{7B533564-3B7B-4074-AAD1-30AE6339E154}" type="pres">
      <dgm:prSet presAssocID="{01A54A19-1028-48A8-9D86-DCB09DF576B4}" presName="FiveNodes_5_text" presStyleLbl="node1" presStyleIdx="4" presStyleCnt="5">
        <dgm:presLayoutVars>
          <dgm:bulletEnabled val="1"/>
        </dgm:presLayoutVars>
      </dgm:prSet>
      <dgm:spPr/>
    </dgm:pt>
  </dgm:ptLst>
  <dgm:cxnLst>
    <dgm:cxn modelId="{47C3DF08-3810-4A8D-9F80-433B0F77F904}" type="presOf" srcId="{CE7FC798-CF4D-4122-902E-43277BA233AA}" destId="{7B533564-3B7B-4074-AAD1-30AE6339E154}" srcOrd="1" destOrd="0" presId="urn:microsoft.com/office/officeart/2005/8/layout/vProcess5"/>
    <dgm:cxn modelId="{3B71EA09-00B3-4CE4-B932-37C283646236}" srcId="{01A54A19-1028-48A8-9D86-DCB09DF576B4}" destId="{44A9D4E1-2754-459E-A5D0-E87768FEB926}" srcOrd="0" destOrd="0" parTransId="{A2BA236D-3F68-408B-B42C-757890DF32A1}" sibTransId="{46EC6239-2FAE-4836-8B9C-3D169291545A}"/>
    <dgm:cxn modelId="{DA599B15-5E02-4358-A509-EAA1DCE00A2A}" type="presOf" srcId="{33318414-0915-402C-9DD7-0233B5DED9C0}" destId="{0EF1BA8C-7F5F-4C30-B394-4A029D6B8260}" srcOrd="1" destOrd="0" presId="urn:microsoft.com/office/officeart/2005/8/layout/vProcess5"/>
    <dgm:cxn modelId="{51776C22-AA61-4F2C-8D7F-02CE9A065FF2}" srcId="{01A54A19-1028-48A8-9D86-DCB09DF576B4}" destId="{4E055E31-AED9-4A9D-B7D9-A3F79C8BA513}" srcOrd="1" destOrd="0" parTransId="{BFFCC568-D720-4DA5-B578-8F76C11EC867}" sibTransId="{602DE15E-005F-42DF-A1EB-AD9629CDEAA8}"/>
    <dgm:cxn modelId="{8850BB24-5780-4CEB-99B0-EE46CA327BAD}" type="presOf" srcId="{44A9D4E1-2754-459E-A5D0-E87768FEB926}" destId="{519D46EB-1C02-465C-985C-C83D173AE62F}" srcOrd="1" destOrd="0" presId="urn:microsoft.com/office/officeart/2005/8/layout/vProcess5"/>
    <dgm:cxn modelId="{722FF939-9F88-44C7-8C12-E0D954C7F2F3}" type="presOf" srcId="{6CAD660D-713C-4F4C-9A98-69D57CF6AFD6}" destId="{DE6D6F00-2D56-4370-8FAE-9A8CCD9774BD}" srcOrd="0" destOrd="0" presId="urn:microsoft.com/office/officeart/2005/8/layout/vProcess5"/>
    <dgm:cxn modelId="{CF42AF4F-FCB5-45CC-9956-466CE2FCE724}" srcId="{01A54A19-1028-48A8-9D86-DCB09DF576B4}" destId="{CE7FC798-CF4D-4122-902E-43277BA233AA}" srcOrd="4" destOrd="0" parTransId="{D6963CA5-BB21-4347-8951-292F18BE6E73}" sibTransId="{1AFF83EB-169D-4A67-8F74-38071A266637}"/>
    <dgm:cxn modelId="{229C2771-13EF-4AF3-9CC3-E435F437042A}" type="presOf" srcId="{4E055E31-AED9-4A9D-B7D9-A3F79C8BA513}" destId="{0615C9BF-5F14-4AD2-9B4B-737859526F32}" srcOrd="0" destOrd="0" presId="urn:microsoft.com/office/officeart/2005/8/layout/vProcess5"/>
    <dgm:cxn modelId="{A2A5D27D-AE8E-4076-984C-77D27FEF945A}" type="presOf" srcId="{682739E7-5ED2-43B8-B840-50ABAFECC326}" destId="{15136029-9818-4698-9D58-5BB316876857}" srcOrd="1" destOrd="0" presId="urn:microsoft.com/office/officeart/2005/8/layout/vProcess5"/>
    <dgm:cxn modelId="{B3B06E83-F7D5-47C3-A09B-A64DC85511D7}" srcId="{01A54A19-1028-48A8-9D86-DCB09DF576B4}" destId="{33318414-0915-402C-9DD7-0233B5DED9C0}" srcOrd="2" destOrd="0" parTransId="{16D811F7-0182-46A4-80DB-44E49865C725}" sibTransId="{75FF482D-2E78-448F-B1B2-C3A4D7264619}"/>
    <dgm:cxn modelId="{565CB984-3999-4E9D-BB30-3B7A4E3A09B3}" type="presOf" srcId="{44A9D4E1-2754-459E-A5D0-E87768FEB926}" destId="{B9847923-F1BD-40D9-894B-1A44388E3DDA}" srcOrd="0" destOrd="0" presId="urn:microsoft.com/office/officeart/2005/8/layout/vProcess5"/>
    <dgm:cxn modelId="{00623F88-43E8-4331-BA76-FB4E4DD1F4A6}" type="presOf" srcId="{75FF482D-2E78-448F-B1B2-C3A4D7264619}" destId="{3CA6341E-0169-407A-98E5-8E96E3176AA7}" srcOrd="0" destOrd="0" presId="urn:microsoft.com/office/officeart/2005/8/layout/vProcess5"/>
    <dgm:cxn modelId="{D5B0D28C-B319-4230-A124-9DCD6072ECFB}" type="presOf" srcId="{CE7FC798-CF4D-4122-902E-43277BA233AA}" destId="{7010ECE7-FBEC-443B-B060-4C9192409293}" srcOrd="0" destOrd="0" presId="urn:microsoft.com/office/officeart/2005/8/layout/vProcess5"/>
    <dgm:cxn modelId="{A34B3C8F-6980-49C7-B98D-693896C5767C}" type="presOf" srcId="{33318414-0915-402C-9DD7-0233B5DED9C0}" destId="{363EF522-3872-4C88-BAAA-C7D9FA42537A}" srcOrd="0" destOrd="0" presId="urn:microsoft.com/office/officeart/2005/8/layout/vProcess5"/>
    <dgm:cxn modelId="{AF162AA2-4C0D-43E6-8300-7F2050E54A2D}" type="presOf" srcId="{46EC6239-2FAE-4836-8B9C-3D169291545A}" destId="{CB1F98A8-4925-4BAB-A255-F1C0A2366EFE}" srcOrd="0" destOrd="0" presId="urn:microsoft.com/office/officeart/2005/8/layout/vProcess5"/>
    <dgm:cxn modelId="{44EB67AD-7696-4299-9971-DEE766709129}" type="presOf" srcId="{602DE15E-005F-42DF-A1EB-AD9629CDEAA8}" destId="{7E986EAA-4999-4EF8-87FD-9DE72AEC4852}" srcOrd="0" destOrd="0" presId="urn:microsoft.com/office/officeart/2005/8/layout/vProcess5"/>
    <dgm:cxn modelId="{43DEB8D3-14DD-4E53-B83B-99ECEE00FAED}" type="presOf" srcId="{682739E7-5ED2-43B8-B840-50ABAFECC326}" destId="{57819EF8-FA4C-4B1B-8669-C7AF1CBEDC35}" srcOrd="0" destOrd="0" presId="urn:microsoft.com/office/officeart/2005/8/layout/vProcess5"/>
    <dgm:cxn modelId="{F205A3D5-C036-4205-A1D5-D3F493B6C95C}" type="presOf" srcId="{4E055E31-AED9-4A9D-B7D9-A3F79C8BA513}" destId="{6E8C9105-C9D9-421B-BB64-9477FAA500C2}" srcOrd="1" destOrd="0" presId="urn:microsoft.com/office/officeart/2005/8/layout/vProcess5"/>
    <dgm:cxn modelId="{C57464EA-652B-4FCD-9F53-6C9FF5741DE8}" type="presOf" srcId="{01A54A19-1028-48A8-9D86-DCB09DF576B4}" destId="{390743E3-CC65-436D-9143-55AE5A1FDF3B}" srcOrd="0" destOrd="0" presId="urn:microsoft.com/office/officeart/2005/8/layout/vProcess5"/>
    <dgm:cxn modelId="{F78ACBEC-034C-4593-9757-7D504E4FBB82}" srcId="{01A54A19-1028-48A8-9D86-DCB09DF576B4}" destId="{682739E7-5ED2-43B8-B840-50ABAFECC326}" srcOrd="3" destOrd="0" parTransId="{D83FC688-77EE-4746-9A00-0A98A3BB94A6}" sibTransId="{6CAD660D-713C-4F4C-9A98-69D57CF6AFD6}"/>
    <dgm:cxn modelId="{D404D776-3835-45C0-92ED-54F581156415}" type="presParOf" srcId="{390743E3-CC65-436D-9143-55AE5A1FDF3B}" destId="{B0335E35-65BC-42CC-8E4F-FD09AF7A39D1}" srcOrd="0" destOrd="0" presId="urn:microsoft.com/office/officeart/2005/8/layout/vProcess5"/>
    <dgm:cxn modelId="{EC16D386-A504-4491-A616-A8F9E88459AB}" type="presParOf" srcId="{390743E3-CC65-436D-9143-55AE5A1FDF3B}" destId="{B9847923-F1BD-40D9-894B-1A44388E3DDA}" srcOrd="1" destOrd="0" presId="urn:microsoft.com/office/officeart/2005/8/layout/vProcess5"/>
    <dgm:cxn modelId="{54748722-6FC5-4741-BFC1-0283EE67612C}" type="presParOf" srcId="{390743E3-CC65-436D-9143-55AE5A1FDF3B}" destId="{0615C9BF-5F14-4AD2-9B4B-737859526F32}" srcOrd="2" destOrd="0" presId="urn:microsoft.com/office/officeart/2005/8/layout/vProcess5"/>
    <dgm:cxn modelId="{93231800-4102-4A1B-A102-CBD2596742C7}" type="presParOf" srcId="{390743E3-CC65-436D-9143-55AE5A1FDF3B}" destId="{363EF522-3872-4C88-BAAA-C7D9FA42537A}" srcOrd="3" destOrd="0" presId="urn:microsoft.com/office/officeart/2005/8/layout/vProcess5"/>
    <dgm:cxn modelId="{2AE93984-3FB7-4C60-BBB7-64764F7A0FA7}" type="presParOf" srcId="{390743E3-CC65-436D-9143-55AE5A1FDF3B}" destId="{57819EF8-FA4C-4B1B-8669-C7AF1CBEDC35}" srcOrd="4" destOrd="0" presId="urn:microsoft.com/office/officeart/2005/8/layout/vProcess5"/>
    <dgm:cxn modelId="{C57CFA2E-29DE-4E77-A6C7-18FFB258DBA8}" type="presParOf" srcId="{390743E3-CC65-436D-9143-55AE5A1FDF3B}" destId="{7010ECE7-FBEC-443B-B060-4C9192409293}" srcOrd="5" destOrd="0" presId="urn:microsoft.com/office/officeart/2005/8/layout/vProcess5"/>
    <dgm:cxn modelId="{AB26E32A-5B1A-4F5B-9C1D-FEEBC3AF82FD}" type="presParOf" srcId="{390743E3-CC65-436D-9143-55AE5A1FDF3B}" destId="{CB1F98A8-4925-4BAB-A255-F1C0A2366EFE}" srcOrd="6" destOrd="0" presId="urn:microsoft.com/office/officeart/2005/8/layout/vProcess5"/>
    <dgm:cxn modelId="{30454F58-C531-40AB-BD5C-295710DC034E}" type="presParOf" srcId="{390743E3-CC65-436D-9143-55AE5A1FDF3B}" destId="{7E986EAA-4999-4EF8-87FD-9DE72AEC4852}" srcOrd="7" destOrd="0" presId="urn:microsoft.com/office/officeart/2005/8/layout/vProcess5"/>
    <dgm:cxn modelId="{563A0BC8-A8EB-4D16-AAEE-88DDE80B54C3}" type="presParOf" srcId="{390743E3-CC65-436D-9143-55AE5A1FDF3B}" destId="{3CA6341E-0169-407A-98E5-8E96E3176AA7}" srcOrd="8" destOrd="0" presId="urn:microsoft.com/office/officeart/2005/8/layout/vProcess5"/>
    <dgm:cxn modelId="{079D22B1-51C5-4AE4-8EA2-7FDE5A5A789F}" type="presParOf" srcId="{390743E3-CC65-436D-9143-55AE5A1FDF3B}" destId="{DE6D6F00-2D56-4370-8FAE-9A8CCD9774BD}" srcOrd="9" destOrd="0" presId="urn:microsoft.com/office/officeart/2005/8/layout/vProcess5"/>
    <dgm:cxn modelId="{8E81DF69-7A1D-49B8-8597-450B5247A69D}" type="presParOf" srcId="{390743E3-CC65-436D-9143-55AE5A1FDF3B}" destId="{519D46EB-1C02-465C-985C-C83D173AE62F}" srcOrd="10" destOrd="0" presId="urn:microsoft.com/office/officeart/2005/8/layout/vProcess5"/>
    <dgm:cxn modelId="{3B8CDB5A-C852-48C0-8A5C-2655342511CF}" type="presParOf" srcId="{390743E3-CC65-436D-9143-55AE5A1FDF3B}" destId="{6E8C9105-C9D9-421B-BB64-9477FAA500C2}" srcOrd="11" destOrd="0" presId="urn:microsoft.com/office/officeart/2005/8/layout/vProcess5"/>
    <dgm:cxn modelId="{DC6EF3F3-34C1-4ABB-8C72-84CD1CD4B153}" type="presParOf" srcId="{390743E3-CC65-436D-9143-55AE5A1FDF3B}" destId="{0EF1BA8C-7F5F-4C30-B394-4A029D6B8260}" srcOrd="12" destOrd="0" presId="urn:microsoft.com/office/officeart/2005/8/layout/vProcess5"/>
    <dgm:cxn modelId="{D1C20AB6-37C9-4724-B8E2-4F3F07CBBAD7}" type="presParOf" srcId="{390743E3-CC65-436D-9143-55AE5A1FDF3B}" destId="{15136029-9818-4698-9D58-5BB316876857}" srcOrd="13" destOrd="0" presId="urn:microsoft.com/office/officeart/2005/8/layout/vProcess5"/>
    <dgm:cxn modelId="{4F95361A-7FAD-4005-B236-583AC5D8C5ED}" type="presParOf" srcId="{390743E3-CC65-436D-9143-55AE5A1FDF3B}" destId="{7B533564-3B7B-4074-AAD1-30AE6339E15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47923-F1BD-40D9-894B-1A44388E3DDA}">
      <dsp:nvSpPr>
        <dsp:cNvPr id="0" name=""/>
        <dsp:cNvSpPr/>
      </dsp:nvSpPr>
      <dsp:spPr>
        <a:xfrm>
          <a:off x="0" y="73014"/>
          <a:ext cx="8528138" cy="9655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Objective</a:t>
          </a:r>
        </a:p>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Have a good understanding of the data and business objectives about project</a:t>
          </a:r>
        </a:p>
      </dsp:txBody>
      <dsp:txXfrm>
        <a:off x="28280" y="101294"/>
        <a:ext cx="7207141" cy="909002"/>
      </dsp:txXfrm>
    </dsp:sp>
    <dsp:sp modelId="{0615C9BF-5F14-4AD2-9B4B-737859526F32}">
      <dsp:nvSpPr>
        <dsp:cNvPr id="0" name=""/>
        <dsp:cNvSpPr/>
      </dsp:nvSpPr>
      <dsp:spPr>
        <a:xfrm>
          <a:off x="610318" y="1316879"/>
          <a:ext cx="8528138" cy="1009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Data Preparation</a:t>
          </a:r>
        </a:p>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Performed data cleaning, removed duplicate entries, etc.</a:t>
          </a:r>
        </a:p>
      </dsp:txBody>
      <dsp:txXfrm>
        <a:off x="639894" y="1346455"/>
        <a:ext cx="7109609" cy="950640"/>
      </dsp:txXfrm>
    </dsp:sp>
    <dsp:sp modelId="{363EF522-3872-4C88-BAAA-C7D9FA42537A}">
      <dsp:nvSpPr>
        <dsp:cNvPr id="0" name=""/>
        <dsp:cNvSpPr/>
      </dsp:nvSpPr>
      <dsp:spPr>
        <a:xfrm>
          <a:off x="1273682" y="2451653"/>
          <a:ext cx="8528138" cy="12722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Analysis</a:t>
          </a:r>
        </a:p>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 used natural language processing tools such as nltk and Vader intensity analyzer to determine positive, negative and neutral texts for the analysis</a:t>
          </a:r>
        </a:p>
      </dsp:txBody>
      <dsp:txXfrm>
        <a:off x="1310944" y="2488915"/>
        <a:ext cx="7094237" cy="1197682"/>
      </dsp:txXfrm>
    </dsp:sp>
    <dsp:sp modelId="{57819EF8-FA4C-4B1B-8669-C7AF1CBEDC35}">
      <dsp:nvSpPr>
        <dsp:cNvPr id="0" name=""/>
        <dsp:cNvSpPr/>
      </dsp:nvSpPr>
      <dsp:spPr>
        <a:xfrm>
          <a:off x="1910524" y="3843132"/>
          <a:ext cx="8528138" cy="1021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Conclusion</a:t>
          </a:r>
        </a:p>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Conclude on findings</a:t>
          </a:r>
        </a:p>
      </dsp:txBody>
      <dsp:txXfrm>
        <a:off x="1940434" y="3873042"/>
        <a:ext cx="7108941" cy="961388"/>
      </dsp:txXfrm>
    </dsp:sp>
    <dsp:sp modelId="{7010ECE7-FBEC-443B-B060-4C9192409293}">
      <dsp:nvSpPr>
        <dsp:cNvPr id="0" name=""/>
        <dsp:cNvSpPr/>
      </dsp:nvSpPr>
      <dsp:spPr>
        <a:xfrm>
          <a:off x="2547365" y="5184906"/>
          <a:ext cx="8528138" cy="869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Key findings</a:t>
          </a:r>
        </a:p>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Results were presented in a dashboard using Microsoft power bi to show key findings.</a:t>
          </a:r>
        </a:p>
      </dsp:txBody>
      <dsp:txXfrm>
        <a:off x="2572835" y="5210376"/>
        <a:ext cx="7117821" cy="818680"/>
      </dsp:txXfrm>
    </dsp:sp>
    <dsp:sp modelId="{CB1F98A8-4925-4BAB-A255-F1C0A2366EFE}">
      <dsp:nvSpPr>
        <dsp:cNvPr id="0" name=""/>
        <dsp:cNvSpPr/>
      </dsp:nvSpPr>
      <dsp:spPr>
        <a:xfrm>
          <a:off x="7805603" y="812079"/>
          <a:ext cx="722535" cy="722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968173" y="812079"/>
        <a:ext cx="397395" cy="543708"/>
      </dsp:txXfrm>
    </dsp:sp>
    <dsp:sp modelId="{7E986EAA-4999-4EF8-87FD-9DE72AEC4852}">
      <dsp:nvSpPr>
        <dsp:cNvPr id="0" name=""/>
        <dsp:cNvSpPr/>
      </dsp:nvSpPr>
      <dsp:spPr>
        <a:xfrm>
          <a:off x="8442444" y="2078060"/>
          <a:ext cx="722535" cy="722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605014" y="2078060"/>
        <a:ext cx="397395" cy="543708"/>
      </dsp:txXfrm>
    </dsp:sp>
    <dsp:sp modelId="{3CA6341E-0169-407A-98E5-8E96E3176AA7}">
      <dsp:nvSpPr>
        <dsp:cNvPr id="0" name=""/>
        <dsp:cNvSpPr/>
      </dsp:nvSpPr>
      <dsp:spPr>
        <a:xfrm>
          <a:off x="9079286" y="3325513"/>
          <a:ext cx="722535" cy="722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241856" y="3325513"/>
        <a:ext cx="397395" cy="543708"/>
      </dsp:txXfrm>
    </dsp:sp>
    <dsp:sp modelId="{DE6D6F00-2D56-4370-8FAE-9A8CCD9774BD}">
      <dsp:nvSpPr>
        <dsp:cNvPr id="0" name=""/>
        <dsp:cNvSpPr/>
      </dsp:nvSpPr>
      <dsp:spPr>
        <a:xfrm>
          <a:off x="9716127" y="4603844"/>
          <a:ext cx="722535" cy="722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878697" y="4603844"/>
        <a:ext cx="397395" cy="5437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B80B-EA81-7FBF-EC30-02BBE6BDA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19A998-54D4-3B11-9532-7EBF362A2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C13EB5-BBA1-E279-F64D-F6DA43DF07F1}"/>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5" name="Footer Placeholder 4">
            <a:extLst>
              <a:ext uri="{FF2B5EF4-FFF2-40B4-BE49-F238E27FC236}">
                <a16:creationId xmlns:a16="http://schemas.microsoft.com/office/drawing/2014/main" id="{2AF96178-8D06-4E5E-81B4-B6687658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F4E68-AAA4-478A-47A9-0A74A2EB9815}"/>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187733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519C-2672-168E-455C-CBD229C5F0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2BBDF-B28D-45AC-CF5B-B6598A5E2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94CE6-D05F-9A0F-0235-99EC05DE714D}"/>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5" name="Footer Placeholder 4">
            <a:extLst>
              <a:ext uri="{FF2B5EF4-FFF2-40B4-BE49-F238E27FC236}">
                <a16:creationId xmlns:a16="http://schemas.microsoft.com/office/drawing/2014/main" id="{2445CA26-12D9-63C2-A191-75574764C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8AC8-D94A-D3D6-6F7C-C7509DA90C53}"/>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310264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0C6E6-1DC8-3B28-9E9F-C456E9ACA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A879B-7E9A-B48B-1D75-DAB78BC67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9F07-7167-654E-D5AD-79B16D5ED877}"/>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5" name="Footer Placeholder 4">
            <a:extLst>
              <a:ext uri="{FF2B5EF4-FFF2-40B4-BE49-F238E27FC236}">
                <a16:creationId xmlns:a16="http://schemas.microsoft.com/office/drawing/2014/main" id="{9AD5C68F-845A-6F8C-54BD-7B1E933B7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D4175-5880-E30F-B463-0E30BCE72E3B}"/>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81856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2AD4-221F-7D16-5EB2-F6380F025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28990-6067-EE7A-2A31-F21B5FB98C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5788E-EF93-C871-781E-B6686D004C51}"/>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5" name="Footer Placeholder 4">
            <a:extLst>
              <a:ext uri="{FF2B5EF4-FFF2-40B4-BE49-F238E27FC236}">
                <a16:creationId xmlns:a16="http://schemas.microsoft.com/office/drawing/2014/main" id="{83018EE3-F2CF-86AB-D724-FFF5ED26A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5B0B4-44C7-8834-E8F7-F382712351E5}"/>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24342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DC79-4531-5C96-940D-A46D7AE3A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4EBB0-FD0B-CCA9-9F59-937097D11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DC00B-F22B-AC86-E2A5-E7EC5B8DF248}"/>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5" name="Footer Placeholder 4">
            <a:extLst>
              <a:ext uri="{FF2B5EF4-FFF2-40B4-BE49-F238E27FC236}">
                <a16:creationId xmlns:a16="http://schemas.microsoft.com/office/drawing/2014/main" id="{E63FD930-84E8-623D-3954-871E67612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FBE97-7ADD-51DF-CEEA-3B5E727376D0}"/>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320026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0132-FFA8-42D7-8654-B3F7C391E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8F650-A41C-0F27-FF99-3C55F3707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E12B85-3146-0393-BE0F-77E8C2084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FE0C5-F8D4-A9CD-13D8-71D864A9BF3C}"/>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6" name="Footer Placeholder 5">
            <a:extLst>
              <a:ext uri="{FF2B5EF4-FFF2-40B4-BE49-F238E27FC236}">
                <a16:creationId xmlns:a16="http://schemas.microsoft.com/office/drawing/2014/main" id="{56F6CF3D-4CB9-DE58-A3BC-AB479501A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2B429-815E-067E-6212-74F6A7C13EBF}"/>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44461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DBA2-926A-C180-A774-DE2B8ED50D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1F3B5-ADF3-2440-6286-FCC6FF1143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82F1C2-B708-3D7A-B3AC-311ED6429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173349-008F-C1D9-918F-0A4658A6A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ED0F2-E6EB-66F5-4131-CB1FAB291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61FBD-E224-D93D-3057-F550C195B142}"/>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8" name="Footer Placeholder 7">
            <a:extLst>
              <a:ext uri="{FF2B5EF4-FFF2-40B4-BE49-F238E27FC236}">
                <a16:creationId xmlns:a16="http://schemas.microsoft.com/office/drawing/2014/main" id="{6E967722-16D2-43A8-8FEB-C8B8D96A2B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04BB71-489D-79E7-E06C-486C70F716E9}"/>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355553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1A10-583D-C5AC-2F83-F2F6D6D779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918B8-FA49-036B-74B8-94519911E3A0}"/>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4" name="Footer Placeholder 3">
            <a:extLst>
              <a:ext uri="{FF2B5EF4-FFF2-40B4-BE49-F238E27FC236}">
                <a16:creationId xmlns:a16="http://schemas.microsoft.com/office/drawing/2014/main" id="{AB698E85-3CA8-5F0B-A68B-20BC793B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6F426-6DCE-904A-A404-AC246F75CF83}"/>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3364518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F5B0C-B706-001E-24BD-17AD17EB251A}"/>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3" name="Footer Placeholder 2">
            <a:extLst>
              <a:ext uri="{FF2B5EF4-FFF2-40B4-BE49-F238E27FC236}">
                <a16:creationId xmlns:a16="http://schemas.microsoft.com/office/drawing/2014/main" id="{6B396B12-B28A-5E3A-EC2A-2F46A656EF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21DD7-9C8D-3EB7-0680-39903AC7D18E}"/>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182411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EEB6-231B-F5FB-E26B-DC0730EB5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A60F74-13D1-CE53-348C-8AAD95D21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0870F5-3FDB-F467-3091-F2B001B5E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0E144-0825-72EE-74D6-06E5FF3CE272}"/>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6" name="Footer Placeholder 5">
            <a:extLst>
              <a:ext uri="{FF2B5EF4-FFF2-40B4-BE49-F238E27FC236}">
                <a16:creationId xmlns:a16="http://schemas.microsoft.com/office/drawing/2014/main" id="{581557A4-88E3-6796-0A10-31BCE79E5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C3E34-314F-BE6C-7AD7-1447EA0328B2}"/>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319001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CBEC-74F8-5E52-7FAF-D990DFF5B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50EDD-1CA2-22A4-30B4-A71F772D4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59CD5C-46C9-CB71-972C-5A58A7AF6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B31D3-6C4B-0D5C-8567-3D6168482BCA}"/>
              </a:ext>
            </a:extLst>
          </p:cNvPr>
          <p:cNvSpPr>
            <a:spLocks noGrp="1"/>
          </p:cNvSpPr>
          <p:nvPr>
            <p:ph type="dt" sz="half" idx="10"/>
          </p:nvPr>
        </p:nvSpPr>
        <p:spPr/>
        <p:txBody>
          <a:bodyPr/>
          <a:lstStyle/>
          <a:p>
            <a:fld id="{CD7D922B-0A0D-451E-AC26-4C441B3F8FC7}" type="datetimeFigureOut">
              <a:rPr lang="en-US" smtClean="0"/>
              <a:t>9/27/2023</a:t>
            </a:fld>
            <a:endParaRPr lang="en-US"/>
          </a:p>
        </p:txBody>
      </p:sp>
      <p:sp>
        <p:nvSpPr>
          <p:cNvPr id="6" name="Footer Placeholder 5">
            <a:extLst>
              <a:ext uri="{FF2B5EF4-FFF2-40B4-BE49-F238E27FC236}">
                <a16:creationId xmlns:a16="http://schemas.microsoft.com/office/drawing/2014/main" id="{1C6A9A4F-4A7C-489B-FCB6-FA9C0CD66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502D1-CFFB-2F12-5F26-D6A189E105D6}"/>
              </a:ext>
            </a:extLst>
          </p:cNvPr>
          <p:cNvSpPr>
            <a:spLocks noGrp="1"/>
          </p:cNvSpPr>
          <p:nvPr>
            <p:ph type="sldNum" sz="quarter" idx="12"/>
          </p:nvPr>
        </p:nvSpPr>
        <p:spPr/>
        <p:txBody>
          <a:bodyPr/>
          <a:lstStyle/>
          <a:p>
            <a:fld id="{1B140BE9-1770-4CE0-BF36-0F700109F4D6}" type="slidenum">
              <a:rPr lang="en-US" smtClean="0"/>
              <a:t>‹#›</a:t>
            </a:fld>
            <a:endParaRPr lang="en-US"/>
          </a:p>
        </p:txBody>
      </p:sp>
    </p:spTree>
    <p:extLst>
      <p:ext uri="{BB962C8B-B14F-4D97-AF65-F5344CB8AC3E}">
        <p14:creationId xmlns:p14="http://schemas.microsoft.com/office/powerpoint/2010/main" val="180811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7A993-F75F-F4B0-C298-ACEC25991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B0C4E4-696A-14B5-EE69-3A4E88C64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B6778-6299-5016-363A-59F5ED1D1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D922B-0A0D-451E-AC26-4C441B3F8FC7}" type="datetimeFigureOut">
              <a:rPr lang="en-US" smtClean="0"/>
              <a:t>9/27/2023</a:t>
            </a:fld>
            <a:endParaRPr lang="en-US"/>
          </a:p>
        </p:txBody>
      </p:sp>
      <p:sp>
        <p:nvSpPr>
          <p:cNvPr id="5" name="Footer Placeholder 4">
            <a:extLst>
              <a:ext uri="{FF2B5EF4-FFF2-40B4-BE49-F238E27FC236}">
                <a16:creationId xmlns:a16="http://schemas.microsoft.com/office/drawing/2014/main" id="{2833EC19-1D94-9979-6B22-A304DDD99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964D22-5637-E3A4-CF81-2CFC5CBAC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40BE9-1770-4CE0-BF36-0F700109F4D6}" type="slidenum">
              <a:rPr lang="en-US" smtClean="0"/>
              <a:t>‹#›</a:t>
            </a:fld>
            <a:endParaRPr lang="en-US"/>
          </a:p>
        </p:txBody>
      </p:sp>
    </p:spTree>
    <p:extLst>
      <p:ext uri="{BB962C8B-B14F-4D97-AF65-F5344CB8AC3E}">
        <p14:creationId xmlns:p14="http://schemas.microsoft.com/office/powerpoint/2010/main" val="253665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CB24-62F9-BE0D-2F14-DDC6AF64CDB1}"/>
              </a:ext>
            </a:extLst>
          </p:cNvPr>
          <p:cNvSpPr>
            <a:spLocks noGrp="1"/>
          </p:cNvSpPr>
          <p:nvPr>
            <p:ph type="title"/>
          </p:nvPr>
        </p:nvSpPr>
        <p:spPr>
          <a:xfrm>
            <a:off x="0" y="0"/>
            <a:ext cx="6638996" cy="715617"/>
          </a:xfrm>
        </p:spPr>
        <p:txBody>
          <a:bodyPr>
            <a:normAutofit/>
          </a:bodyPr>
          <a:lstStyle/>
          <a:p>
            <a:pPr algn="ctr"/>
            <a:r>
              <a:rPr lang="en-US" sz="2000" b="1" dirty="0">
                <a:latin typeface="Times New Roman" panose="02020603050405020304" pitchFamily="18" charset="0"/>
                <a:cs typeface="Times New Roman" panose="02020603050405020304" pitchFamily="18" charset="0"/>
              </a:rPr>
              <a:t>AN ANALYSIS OF TWITTER’S PERCEPTION ABOUT THE MOVIE</a:t>
            </a:r>
            <a:endParaRPr lang="en-US" sz="2000" b="1" dirty="0"/>
          </a:p>
        </p:txBody>
      </p:sp>
      <p:pic>
        <p:nvPicPr>
          <p:cNvPr id="6" name="Content Placeholder 5">
            <a:extLst>
              <a:ext uri="{FF2B5EF4-FFF2-40B4-BE49-F238E27FC236}">
                <a16:creationId xmlns:a16="http://schemas.microsoft.com/office/drawing/2014/main" id="{1BAF09FA-7157-44A2-FE1F-A97C76121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8996" y="1"/>
            <a:ext cx="5553004" cy="6858000"/>
          </a:xfrm>
        </p:spPr>
      </p:pic>
      <p:sp>
        <p:nvSpPr>
          <p:cNvPr id="4" name="Text Placeholder 3">
            <a:extLst>
              <a:ext uri="{FF2B5EF4-FFF2-40B4-BE49-F238E27FC236}">
                <a16:creationId xmlns:a16="http://schemas.microsoft.com/office/drawing/2014/main" id="{2A06F74E-DC90-F11A-8E38-425E196375BE}"/>
              </a:ext>
            </a:extLst>
          </p:cNvPr>
          <p:cNvSpPr>
            <a:spLocks noGrp="1"/>
          </p:cNvSpPr>
          <p:nvPr>
            <p:ph type="body" sz="half" idx="2"/>
          </p:nvPr>
        </p:nvSpPr>
        <p:spPr>
          <a:xfrm>
            <a:off x="0" y="1311965"/>
            <a:ext cx="6638996" cy="5546035"/>
          </a:xfrm>
        </p:spPr>
        <p:txBody>
          <a:bodyPr/>
          <a:lstStyle/>
          <a:p>
            <a:pPr algn="ctr"/>
            <a:r>
              <a:rPr lang="en-US" sz="2000" b="1" dirty="0">
                <a:latin typeface="Times New Roman" panose="02020603050405020304" pitchFamily="18" charset="0"/>
                <a:cs typeface="Times New Roman" panose="02020603050405020304" pitchFamily="18" charset="0"/>
              </a:rPr>
              <a:t>BLACK PANTHER 18</a:t>
            </a:r>
          </a:p>
          <a:p>
            <a:endParaRPr lang="en-US" dirty="0"/>
          </a:p>
          <a:p>
            <a:endParaRPr lang="en-US" dirty="0"/>
          </a:p>
          <a:p>
            <a:endParaRPr lang="en-US" dirty="0"/>
          </a:p>
          <a:p>
            <a:endParaRPr lang="en-US" dirty="0"/>
          </a:p>
          <a:p>
            <a:endParaRPr lang="en-US" dirty="0"/>
          </a:p>
          <a:p>
            <a:endParaRPr lang="en-US" dirty="0"/>
          </a:p>
          <a:p>
            <a:endParaRPr lang="en-US" dirty="0"/>
          </a:p>
          <a:p>
            <a:pPr algn="ctr"/>
            <a:r>
              <a:rPr lang="en-US" sz="2000" b="1" dirty="0">
                <a:latin typeface="Times New Roman" panose="02020603050405020304" pitchFamily="18" charset="0"/>
                <a:cs typeface="Times New Roman" panose="02020603050405020304" pitchFamily="18" charset="0"/>
              </a:rPr>
              <a:t>BY: </a:t>
            </a:r>
          </a:p>
          <a:p>
            <a:pPr algn="ctr"/>
            <a:r>
              <a:rPr lang="en-US" sz="2000" b="1" dirty="0">
                <a:latin typeface="Times New Roman" panose="02020603050405020304" pitchFamily="18" charset="0"/>
                <a:cs typeface="Times New Roman" panose="02020603050405020304" pitchFamily="18" charset="0"/>
              </a:rPr>
              <a:t>RASHID FUSEINI</a:t>
            </a:r>
          </a:p>
          <a:p>
            <a:pPr algn="ctr"/>
            <a:r>
              <a:rPr lang="en-US" sz="2000" b="1" dirty="0">
                <a:latin typeface="Times New Roman" panose="02020603050405020304" pitchFamily="18" charset="0"/>
                <a:cs typeface="Times New Roman" panose="02020603050405020304" pitchFamily="18" charset="0"/>
              </a:rPr>
              <a:t>28-SEPTEMBER-2023</a:t>
            </a:r>
          </a:p>
        </p:txBody>
      </p:sp>
    </p:spTree>
    <p:extLst>
      <p:ext uri="{BB962C8B-B14F-4D97-AF65-F5344CB8AC3E}">
        <p14:creationId xmlns:p14="http://schemas.microsoft.com/office/powerpoint/2010/main" val="62949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6709-A5C9-ABB8-A648-FE84BF33E604}"/>
              </a:ext>
            </a:extLst>
          </p:cNvPr>
          <p:cNvSpPr>
            <a:spLocks noGrp="1"/>
          </p:cNvSpPr>
          <p:nvPr>
            <p:ph type="title"/>
          </p:nvPr>
        </p:nvSpPr>
        <p:spPr>
          <a:xfrm>
            <a:off x="0" y="-1"/>
            <a:ext cx="4772025" cy="2057399"/>
          </a:xfrm>
        </p:spPr>
        <p:txBody>
          <a:bodyPr>
            <a:noAutofit/>
          </a:bodyPr>
          <a:lstStyle/>
          <a:p>
            <a:pPr>
              <a:lnSpc>
                <a:spcPct val="100000"/>
              </a:lnSpc>
            </a:pPr>
            <a:r>
              <a:rPr lang="en-US" b="1" dirty="0">
                <a:latin typeface="Times New Roman" panose="02020603050405020304" pitchFamily="18" charset="0"/>
                <a:cs typeface="Times New Roman" panose="02020603050405020304" pitchFamily="18" charset="0"/>
              </a:rPr>
              <a:t>Viewers sentiment about the film based on the top  countries</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51E1F30-7D79-0F54-EF12-1F4FF7878B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0"/>
            <a:ext cx="7008812" cy="6857999"/>
          </a:xfrm>
        </p:spPr>
      </p:pic>
      <p:sp>
        <p:nvSpPr>
          <p:cNvPr id="4" name="Text Placeholder 3">
            <a:extLst>
              <a:ext uri="{FF2B5EF4-FFF2-40B4-BE49-F238E27FC236}">
                <a16:creationId xmlns:a16="http://schemas.microsoft.com/office/drawing/2014/main" id="{85FE049E-B507-FDEA-CDAB-F34BDE0835A7}"/>
              </a:ext>
            </a:extLst>
          </p:cNvPr>
          <p:cNvSpPr>
            <a:spLocks noGrp="1"/>
          </p:cNvSpPr>
          <p:nvPr>
            <p:ph type="body" sz="half" idx="2"/>
          </p:nvPr>
        </p:nvSpPr>
        <p:spPr>
          <a:xfrm>
            <a:off x="0" y="2305878"/>
            <a:ext cx="5183188" cy="4552120"/>
          </a:xfrm>
        </p:spPr>
        <p:txBody>
          <a:bodyPr>
            <a:normAutofit/>
          </a:bodyPr>
          <a:lstStyle/>
          <a:p>
            <a:r>
              <a:rPr lang="en-US" sz="2000" dirty="0">
                <a:latin typeface="Times New Roman" panose="02020603050405020304" pitchFamily="18" charset="0"/>
                <a:cs typeface="Times New Roman" panose="02020603050405020304" pitchFamily="18" charset="0"/>
              </a:rPr>
              <a:t>Out of the top 10 most tweeted countries, USA has the most tweets, followed by Canada, UK and Israel being the least.</a:t>
            </a:r>
          </a:p>
          <a:p>
            <a:r>
              <a:rPr lang="en-US" sz="2000" dirty="0">
                <a:latin typeface="Times New Roman" panose="02020603050405020304" pitchFamily="18" charset="0"/>
                <a:cs typeface="Times New Roman" panose="02020603050405020304" pitchFamily="18" charset="0"/>
              </a:rPr>
              <a:t>USA as the most tweeted country has  negative comments above 1000,  positive comments above 200 and  neutral comments above 50 out of the general tweets which is 2,985</a:t>
            </a:r>
          </a:p>
        </p:txBody>
      </p:sp>
    </p:spTree>
    <p:extLst>
      <p:ext uri="{BB962C8B-B14F-4D97-AF65-F5344CB8AC3E}">
        <p14:creationId xmlns:p14="http://schemas.microsoft.com/office/powerpoint/2010/main" val="397706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563F1D8-94DE-D2E5-00E5-7D4283334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2975" y="0"/>
            <a:ext cx="7779025" cy="6858000"/>
          </a:xfrm>
        </p:spPr>
      </p:pic>
      <p:sp>
        <p:nvSpPr>
          <p:cNvPr id="4" name="Text Placeholder 3">
            <a:extLst>
              <a:ext uri="{FF2B5EF4-FFF2-40B4-BE49-F238E27FC236}">
                <a16:creationId xmlns:a16="http://schemas.microsoft.com/office/drawing/2014/main" id="{74747B52-92A7-2CCD-32CC-69EC32462B26}"/>
              </a:ext>
            </a:extLst>
          </p:cNvPr>
          <p:cNvSpPr>
            <a:spLocks noGrp="1"/>
          </p:cNvSpPr>
          <p:nvPr>
            <p:ph type="body" sz="half" idx="2"/>
          </p:nvPr>
        </p:nvSpPr>
        <p:spPr>
          <a:xfrm>
            <a:off x="0" y="0"/>
            <a:ext cx="4412975" cy="6858000"/>
          </a:xfrm>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 </a:t>
            </a:r>
            <a:r>
              <a:rPr lang="en-US" sz="4000" b="1" dirty="0">
                <a:latin typeface="Times New Roman" panose="02020603050405020304" pitchFamily="18" charset="0"/>
                <a:cs typeface="Times New Roman" panose="02020603050405020304" pitchFamily="18" charset="0"/>
              </a:rPr>
              <a:t>A Comprehensive Microsoft Power BI Dashboard</a:t>
            </a:r>
          </a:p>
        </p:txBody>
      </p:sp>
    </p:spTree>
    <p:extLst>
      <p:ext uri="{BB962C8B-B14F-4D97-AF65-F5344CB8AC3E}">
        <p14:creationId xmlns:p14="http://schemas.microsoft.com/office/powerpoint/2010/main" val="314264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1061-0020-0E58-E128-4C4C297C4D8F}"/>
              </a:ext>
            </a:extLst>
          </p:cNvPr>
          <p:cNvSpPr>
            <a:spLocks noGrp="1"/>
          </p:cNvSpPr>
          <p:nvPr>
            <p:ph type="title"/>
          </p:nvPr>
        </p:nvSpPr>
        <p:spPr>
          <a:xfrm>
            <a:off x="-1" y="0"/>
            <a:ext cx="12191999" cy="1232452"/>
          </a:xfrm>
        </p:spPr>
        <p:txBody>
          <a:bodyPr>
            <a:normAutofit/>
          </a:bodyPr>
          <a:lstStyle/>
          <a:p>
            <a:pPr algn="ctr">
              <a:lnSpc>
                <a:spcPct val="200000"/>
              </a:lnSpc>
            </a:pPr>
            <a:r>
              <a:rPr lang="en-US" sz="4000" b="1" dirty="0">
                <a:latin typeface="Times New Roman" panose="02020603050405020304" pitchFamily="18" charset="0"/>
                <a:cs typeface="Times New Roman" panose="02020603050405020304" pitchFamily="18" charset="0"/>
              </a:rPr>
              <a:t>Conclusion</a:t>
            </a:r>
          </a:p>
        </p:txBody>
      </p:sp>
      <p:sp>
        <p:nvSpPr>
          <p:cNvPr id="4" name="Text Placeholder 3">
            <a:extLst>
              <a:ext uri="{FF2B5EF4-FFF2-40B4-BE49-F238E27FC236}">
                <a16:creationId xmlns:a16="http://schemas.microsoft.com/office/drawing/2014/main" id="{97711C21-D43F-3B1D-5904-B9ED9C608579}"/>
              </a:ext>
            </a:extLst>
          </p:cNvPr>
          <p:cNvSpPr>
            <a:spLocks noGrp="1"/>
          </p:cNvSpPr>
          <p:nvPr>
            <p:ph type="body" sz="half" idx="2"/>
          </p:nvPr>
        </p:nvSpPr>
        <p:spPr>
          <a:xfrm>
            <a:off x="0" y="1232452"/>
            <a:ext cx="12192000" cy="5625548"/>
          </a:xfrm>
        </p:spPr>
        <p:txBody>
          <a:bodyPr/>
          <a:lstStyle/>
          <a:p>
            <a:endParaRPr lang="en-US" dirty="0"/>
          </a:p>
          <a:p>
            <a:pPr algn="just">
              <a:lnSpc>
                <a:spcPct val="150000"/>
              </a:lnSpc>
            </a:pPr>
            <a:r>
              <a:rPr lang="en-US" sz="2000" dirty="0">
                <a:latin typeface="Times New Roman" panose="02020603050405020304" pitchFamily="18" charset="0"/>
                <a:cs typeface="Times New Roman" panose="02020603050405020304" pitchFamily="18" charset="0"/>
              </a:rPr>
              <a:t>Generally, majority of the twitter commented negatively about the film and this may be as the result of the sentiment of the most talked about cast. </a:t>
            </a:r>
          </a:p>
          <a:p>
            <a:pPr algn="just">
              <a:lnSpc>
                <a:spcPct val="150000"/>
              </a:lnSpc>
            </a:pPr>
            <a:r>
              <a:rPr lang="en-US" sz="2000" dirty="0">
                <a:latin typeface="Times New Roman" panose="02020603050405020304" pitchFamily="18" charset="0"/>
                <a:cs typeface="Times New Roman" panose="02020603050405020304" pitchFamily="18" charset="0"/>
              </a:rPr>
              <a:t>Majority of twitter commented negatively about Okoye, who is the most talked about cast and this is as the result  of  the role she played in the movie.</a:t>
            </a:r>
          </a:p>
          <a:p>
            <a:pPr algn="just">
              <a:lnSpc>
                <a:spcPct val="150000"/>
              </a:lnSpc>
            </a:pPr>
            <a:r>
              <a:rPr lang="en-US" sz="2000" dirty="0">
                <a:latin typeface="Times New Roman" panose="02020603050405020304" pitchFamily="18" charset="0"/>
                <a:cs typeface="Times New Roman" panose="02020603050405020304" pitchFamily="18" charset="0"/>
              </a:rPr>
              <a:t> Also, it shouldn’t be a shock that USA is the  country with most tweets, since it is the  host country  and it is only fair that most tweets would come from USA.</a:t>
            </a:r>
          </a:p>
        </p:txBody>
      </p:sp>
    </p:spTree>
    <p:extLst>
      <p:ext uri="{BB962C8B-B14F-4D97-AF65-F5344CB8AC3E}">
        <p14:creationId xmlns:p14="http://schemas.microsoft.com/office/powerpoint/2010/main" val="210852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0DDC-B6C8-6907-F3B1-0A8DAAE1DC3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D5CE23CA-EDE3-B3A2-5E8D-292D74BB22DF}"/>
              </a:ext>
            </a:extLst>
          </p:cNvPr>
          <p:cNvSpPr>
            <a:spLocks noGrp="1"/>
          </p:cNvSpPr>
          <p:nvPr>
            <p:ph idx="1"/>
          </p:nvPr>
        </p:nvSpPr>
        <p:spPr/>
        <p:txBody>
          <a:bodyPr/>
          <a:lstStyle/>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Objective</a:t>
            </a:r>
          </a:p>
          <a:p>
            <a:pPr>
              <a:lnSpc>
                <a:spcPct val="150000"/>
              </a:lnSpc>
            </a:pPr>
            <a:r>
              <a:rPr lang="en-US" sz="2000" dirty="0">
                <a:latin typeface="Times New Roman" panose="02020603050405020304" pitchFamily="18" charset="0"/>
                <a:cs typeface="Times New Roman" panose="02020603050405020304" pitchFamily="18" charset="0"/>
              </a:rPr>
              <a:t>Business Use Case</a:t>
            </a:r>
          </a:p>
          <a:p>
            <a:pPr>
              <a:lnSpc>
                <a:spcPct val="150000"/>
              </a:lnSpc>
            </a:pPr>
            <a:r>
              <a:rPr lang="en-US" sz="2000" dirty="0">
                <a:latin typeface="Times New Roman" panose="02020603050405020304" pitchFamily="18" charset="0"/>
                <a:cs typeface="Times New Roman" panose="02020603050405020304" pitchFamily="18" charset="0"/>
              </a:rPr>
              <a:t>Analysis Approach</a:t>
            </a:r>
          </a:p>
          <a:p>
            <a:pPr>
              <a:lnSpc>
                <a:spcPct val="150000"/>
              </a:lnSpc>
            </a:pPr>
            <a:r>
              <a:rPr lang="en-US" sz="2000" dirty="0">
                <a:latin typeface="Times New Roman" panose="02020603050405020304" pitchFamily="18" charset="0"/>
                <a:cs typeface="Times New Roman" panose="02020603050405020304" pitchFamily="18" charset="0"/>
              </a:rPr>
              <a:t>Key Findings</a:t>
            </a:r>
          </a:p>
          <a:p>
            <a:pPr>
              <a:lnSpc>
                <a:spcPct val="150000"/>
              </a:lnSpc>
            </a:pPr>
            <a:r>
              <a:rPr lang="en-US" sz="2000" dirty="0">
                <a:latin typeface="Times New Roman" panose="02020603050405020304" pitchFamily="18" charset="0"/>
                <a:cs typeface="Times New Roman" panose="02020603050405020304" pitchFamily="18" charset="0"/>
              </a:rPr>
              <a:t>Conclusion</a:t>
            </a:r>
          </a:p>
          <a:p>
            <a:pPr>
              <a:lnSpc>
                <a:spcPct val="150000"/>
              </a:lnSpc>
            </a:pPr>
            <a:r>
              <a:rPr lang="en-US" sz="2000" dirty="0">
                <a:latin typeface="Times New Roman" panose="02020603050405020304" pitchFamily="18" charset="0"/>
                <a:cs typeface="Times New Roman" panose="02020603050405020304" pitchFamily="18" charset="0"/>
              </a:rPr>
              <a:t>Appendix</a:t>
            </a:r>
          </a:p>
          <a:p>
            <a:endParaRPr lang="en-US" dirty="0"/>
          </a:p>
        </p:txBody>
      </p:sp>
    </p:spTree>
    <p:extLst>
      <p:ext uri="{BB962C8B-B14F-4D97-AF65-F5344CB8AC3E}">
        <p14:creationId xmlns:p14="http://schemas.microsoft.com/office/powerpoint/2010/main" val="84962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15BA-46CC-DFA3-99DC-254A9C8B90D1}"/>
              </a:ext>
            </a:extLst>
          </p:cNvPr>
          <p:cNvSpPr>
            <a:spLocks noGrp="1"/>
          </p:cNvSpPr>
          <p:nvPr>
            <p:ph type="title"/>
          </p:nvPr>
        </p:nvSpPr>
        <p:spPr/>
        <p:txBody>
          <a:bodyPr>
            <a:normAutofit/>
          </a:bodyPr>
          <a:lstStyle/>
          <a:p>
            <a:pPr>
              <a:lnSpc>
                <a:spcPct val="150000"/>
              </a:lnSpc>
            </a:pPr>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552062-82A3-F71D-651D-40D454C5B75C}"/>
              </a:ext>
            </a:extLst>
          </p:cNvPr>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Black panther is a 2018 American superhero film based on the marvel comics character of the same name. It was produced by Marvel Studios and distributed by Walt Disney Studios Motion Pictures. It has since made waves on social media platforms especially Twitter and Instagram. </a:t>
            </a:r>
          </a:p>
          <a:p>
            <a:pPr>
              <a:lnSpc>
                <a:spcPct val="150000"/>
              </a:lnSpc>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Black Panther, Eric Killmonger, Nakia, Okoye, Shuri, Zuri, Ramonda and M’Baku are the major characters of the film.</a:t>
            </a:r>
          </a:p>
        </p:txBody>
      </p:sp>
    </p:spTree>
    <p:extLst>
      <p:ext uri="{BB962C8B-B14F-4D97-AF65-F5344CB8AC3E}">
        <p14:creationId xmlns:p14="http://schemas.microsoft.com/office/powerpoint/2010/main" val="418348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7BC6-A7BA-9655-B0A2-F7093D9AFDFB}"/>
              </a:ext>
            </a:extLst>
          </p:cNvPr>
          <p:cNvSpPr>
            <a:spLocks noGrp="1"/>
          </p:cNvSpPr>
          <p:nvPr>
            <p:ph type="title"/>
          </p:nvPr>
        </p:nvSpPr>
        <p:spPr/>
        <p:txBody>
          <a:bodyPr>
            <a:normAutofit/>
          </a:bodyPr>
          <a:lstStyle/>
          <a:p>
            <a:pPr>
              <a:lnSpc>
                <a:spcPct val="150000"/>
              </a:lnSpc>
            </a:pPr>
            <a:r>
              <a:rPr lang="en-US" sz="40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CB620CA-A270-2C68-8EFA-06D6E54A9883}"/>
              </a:ext>
            </a:extLst>
          </p:cNvPr>
          <p:cNvSpPr>
            <a:spLocks noGrp="1"/>
          </p:cNvSpPr>
          <p:nvPr>
            <p:ph idx="1"/>
          </p:nvPr>
        </p:nvSpPr>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analysis was carried out to show Twitter’s perception about the film.</a:t>
            </a:r>
          </a:p>
          <a:p>
            <a:pPr marL="0" indent="0">
              <a:lnSpc>
                <a:spcPct val="150000"/>
              </a:lnSpc>
              <a:buNone/>
            </a:pPr>
            <a:r>
              <a:rPr lang="en-US" sz="2000" dirty="0">
                <a:latin typeface="Times New Roman" panose="02020603050405020304" pitchFamily="18" charset="0"/>
                <a:cs typeface="Times New Roman" panose="02020603050405020304" pitchFamily="18" charset="0"/>
              </a:rPr>
              <a:t>The goal was to find out;</a:t>
            </a:r>
          </a:p>
          <a:p>
            <a:pPr>
              <a:lnSpc>
                <a:spcPct val="150000"/>
              </a:lnSpc>
            </a:pPr>
            <a:r>
              <a:rPr lang="en-US" sz="2000" dirty="0">
                <a:latin typeface="Times New Roman" panose="02020603050405020304" pitchFamily="18" charset="0"/>
                <a:cs typeface="Times New Roman" panose="02020603050405020304" pitchFamily="18" charset="0"/>
              </a:rPr>
              <a:t>Viewers sentiment about the film</a:t>
            </a:r>
          </a:p>
          <a:p>
            <a:pPr>
              <a:lnSpc>
                <a:spcPct val="150000"/>
              </a:lnSpc>
            </a:pPr>
            <a:r>
              <a:rPr lang="en-US" sz="2000" dirty="0">
                <a:latin typeface="Times New Roman" panose="02020603050405020304" pitchFamily="18" charset="0"/>
                <a:cs typeface="Times New Roman" panose="02020603050405020304" pitchFamily="18" charset="0"/>
              </a:rPr>
              <a:t>Viewers sentiment about the most talked about cast</a:t>
            </a:r>
          </a:p>
          <a:p>
            <a:pPr>
              <a:lnSpc>
                <a:spcPct val="150000"/>
              </a:lnSpc>
            </a:pPr>
            <a:r>
              <a:rPr lang="en-US" sz="2000" dirty="0">
                <a:latin typeface="Times New Roman" panose="02020603050405020304" pitchFamily="18" charset="0"/>
                <a:cs typeface="Times New Roman" panose="02020603050405020304" pitchFamily="18" charset="0"/>
              </a:rPr>
              <a:t>Viewers sentiment about the film based on the top 10  countries</a:t>
            </a:r>
          </a:p>
          <a:p>
            <a:pPr>
              <a:lnSpc>
                <a:spcPct val="150000"/>
              </a:lnSpc>
            </a:pPr>
            <a:r>
              <a:rPr lang="en-US" sz="2000" dirty="0">
                <a:latin typeface="Times New Roman" panose="02020603050405020304" pitchFamily="18" charset="0"/>
                <a:cs typeface="Times New Roman" panose="02020603050405020304" pitchFamily="18" charset="0"/>
              </a:rPr>
              <a:t>How the film conversation generally fared on twitter.</a:t>
            </a:r>
          </a:p>
          <a:p>
            <a:pPr marL="0" indent="0">
              <a:buNone/>
            </a:pPr>
            <a:endParaRPr lang="en-US" dirty="0"/>
          </a:p>
        </p:txBody>
      </p:sp>
    </p:spTree>
    <p:extLst>
      <p:ext uri="{BB962C8B-B14F-4D97-AF65-F5344CB8AC3E}">
        <p14:creationId xmlns:p14="http://schemas.microsoft.com/office/powerpoint/2010/main" val="156995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0617-8994-A805-0FB5-65D4225DBAD8}"/>
              </a:ext>
            </a:extLst>
          </p:cNvPr>
          <p:cNvSpPr>
            <a:spLocks noGrp="1"/>
          </p:cNvSpPr>
          <p:nvPr>
            <p:ph type="title"/>
          </p:nvPr>
        </p:nvSpPr>
        <p:spPr/>
        <p:txBody>
          <a:bodyPr>
            <a:normAutofit/>
          </a:bodyPr>
          <a:lstStyle/>
          <a:p>
            <a:pPr>
              <a:lnSpc>
                <a:spcPct val="150000"/>
              </a:lnSpc>
            </a:pPr>
            <a:r>
              <a:rPr lang="en-US" sz="4000" b="1" dirty="0">
                <a:latin typeface="Times New Roman" panose="02020603050405020304" pitchFamily="18" charset="0"/>
                <a:cs typeface="Times New Roman" panose="02020603050405020304" pitchFamily="18" charset="0"/>
              </a:rPr>
              <a:t>Use Case</a:t>
            </a:r>
          </a:p>
        </p:txBody>
      </p:sp>
      <p:sp>
        <p:nvSpPr>
          <p:cNvPr id="3" name="Content Placeholder 2">
            <a:extLst>
              <a:ext uri="{FF2B5EF4-FFF2-40B4-BE49-F238E27FC236}">
                <a16:creationId xmlns:a16="http://schemas.microsoft.com/office/drawing/2014/main" id="{F1EF102E-8BEF-A4D3-0D77-E7B9FE9CA7F8}"/>
              </a:ext>
            </a:extLst>
          </p:cNvPr>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This analysis can be use by any company with social media presence to predict customers sentiment (i.e. whether their customers are happy or not) about a product or service.</a:t>
            </a:r>
          </a:p>
          <a:p>
            <a:pPr marL="0" indent="0">
              <a:lnSpc>
                <a:spcPct val="150000"/>
              </a:lnSpc>
              <a:buNone/>
            </a:pPr>
            <a:r>
              <a:rPr lang="en-US" sz="2000" dirty="0">
                <a:latin typeface="Times New Roman" panose="02020603050405020304" pitchFamily="18" charset="0"/>
                <a:cs typeface="Times New Roman" panose="02020603050405020304" pitchFamily="18" charset="0"/>
              </a:rPr>
              <a:t>The process could be done automatically with data analytics without having humans manually review thousands of tweets and customer reviews.</a:t>
            </a:r>
          </a:p>
        </p:txBody>
      </p:sp>
    </p:spTree>
    <p:extLst>
      <p:ext uri="{BB962C8B-B14F-4D97-AF65-F5344CB8AC3E}">
        <p14:creationId xmlns:p14="http://schemas.microsoft.com/office/powerpoint/2010/main" val="407566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8B23-EB2D-F378-5051-C80996468A14}"/>
              </a:ext>
            </a:extLst>
          </p:cNvPr>
          <p:cNvSpPr>
            <a:spLocks noGrp="1"/>
          </p:cNvSpPr>
          <p:nvPr>
            <p:ph type="title"/>
          </p:nvPr>
        </p:nvSpPr>
        <p:spPr>
          <a:xfrm>
            <a:off x="159026" y="0"/>
            <a:ext cx="12032974" cy="821635"/>
          </a:xfrm>
        </p:spPr>
        <p:txBody>
          <a:bodyPr>
            <a:normAutofit fontScale="90000"/>
          </a:bodyPr>
          <a:lstStyle/>
          <a:p>
            <a:pPr>
              <a:lnSpc>
                <a:spcPct val="150000"/>
              </a:lnSpc>
            </a:pPr>
            <a:r>
              <a:rPr lang="en-US" sz="4000" b="1" dirty="0">
                <a:latin typeface="Times New Roman" panose="02020603050405020304" pitchFamily="18" charset="0"/>
                <a:cs typeface="Times New Roman" panose="02020603050405020304" pitchFamily="18" charset="0"/>
              </a:rPr>
              <a:t>Analysis Approach</a:t>
            </a:r>
          </a:p>
        </p:txBody>
      </p:sp>
      <p:graphicFrame>
        <p:nvGraphicFramePr>
          <p:cNvPr id="5" name="Content Placeholder 4">
            <a:extLst>
              <a:ext uri="{FF2B5EF4-FFF2-40B4-BE49-F238E27FC236}">
                <a16:creationId xmlns:a16="http://schemas.microsoft.com/office/drawing/2014/main" id="{FC04F9A3-0992-7A6E-92A9-944E7445F66D}"/>
              </a:ext>
            </a:extLst>
          </p:cNvPr>
          <p:cNvGraphicFramePr>
            <a:graphicFrameLocks noGrp="1"/>
          </p:cNvGraphicFramePr>
          <p:nvPr>
            <p:ph idx="1"/>
            <p:extLst>
              <p:ext uri="{D42A27DB-BD31-4B8C-83A1-F6EECF244321}">
                <p14:modId xmlns:p14="http://schemas.microsoft.com/office/powerpoint/2010/main" val="3004039176"/>
              </p:ext>
            </p:extLst>
          </p:nvPr>
        </p:nvGraphicFramePr>
        <p:xfrm>
          <a:off x="1023731" y="821635"/>
          <a:ext cx="11075504" cy="6175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472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BC06-4114-E5C5-4ACD-AF8B6F7CF12C}"/>
              </a:ext>
            </a:extLst>
          </p:cNvPr>
          <p:cNvSpPr>
            <a:spLocks noGrp="1"/>
          </p:cNvSpPr>
          <p:nvPr>
            <p:ph type="title"/>
          </p:nvPr>
        </p:nvSpPr>
        <p:spPr>
          <a:xfrm>
            <a:off x="838200" y="365125"/>
            <a:ext cx="10515600" cy="5811838"/>
          </a:xfrm>
        </p:spPr>
        <p:txBody>
          <a:bodyPr>
            <a:normAutofit/>
          </a:bodyPr>
          <a:lstStyle/>
          <a:p>
            <a:pPr algn="ctr">
              <a:lnSpc>
                <a:spcPct val="150000"/>
              </a:lnSpc>
            </a:pPr>
            <a:r>
              <a:rPr lang="en-US" sz="4000" b="1" dirty="0">
                <a:latin typeface="Times New Roman" panose="02020603050405020304" pitchFamily="18" charset="0"/>
                <a:cs typeface="Times New Roman" panose="02020603050405020304" pitchFamily="18" charset="0"/>
              </a:rPr>
              <a:t>KEY FINDINGS</a:t>
            </a:r>
          </a:p>
        </p:txBody>
      </p:sp>
    </p:spTree>
    <p:extLst>
      <p:ext uri="{BB962C8B-B14F-4D97-AF65-F5344CB8AC3E}">
        <p14:creationId xmlns:p14="http://schemas.microsoft.com/office/powerpoint/2010/main" val="261777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E04B-626A-115D-1DC1-4BCAEC478EDA}"/>
              </a:ext>
            </a:extLst>
          </p:cNvPr>
          <p:cNvSpPr>
            <a:spLocks noGrp="1"/>
          </p:cNvSpPr>
          <p:nvPr>
            <p:ph type="title"/>
          </p:nvPr>
        </p:nvSpPr>
        <p:spPr>
          <a:xfrm>
            <a:off x="0" y="0"/>
            <a:ext cx="5685182" cy="1338470"/>
          </a:xfrm>
        </p:spPr>
        <p:txBody>
          <a:bodyPr>
            <a:normAutofit/>
          </a:bodyPr>
          <a:lstStyle/>
          <a:p>
            <a:pPr algn="ctr"/>
            <a:r>
              <a:rPr lang="en-US" sz="4000" b="1" dirty="0">
                <a:latin typeface="Times New Roman" panose="02020603050405020304" pitchFamily="18" charset="0"/>
                <a:cs typeface="Times New Roman" panose="02020603050405020304" pitchFamily="18" charset="0"/>
              </a:rPr>
              <a:t>Viewers Sentiment About The Film</a:t>
            </a:r>
          </a:p>
        </p:txBody>
      </p:sp>
      <p:pic>
        <p:nvPicPr>
          <p:cNvPr id="6" name="Content Placeholder 5">
            <a:extLst>
              <a:ext uri="{FF2B5EF4-FFF2-40B4-BE49-F238E27FC236}">
                <a16:creationId xmlns:a16="http://schemas.microsoft.com/office/drawing/2014/main" id="{36B4FF43-8A39-EDDF-DFFC-A45DB1A1E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5182" y="1338469"/>
            <a:ext cx="6506817" cy="5519527"/>
          </a:xfrm>
        </p:spPr>
      </p:pic>
      <p:sp>
        <p:nvSpPr>
          <p:cNvPr id="4" name="Text Placeholder 3">
            <a:extLst>
              <a:ext uri="{FF2B5EF4-FFF2-40B4-BE49-F238E27FC236}">
                <a16:creationId xmlns:a16="http://schemas.microsoft.com/office/drawing/2014/main" id="{CE15446E-D9E3-0A6B-049F-0EF30B0CC14C}"/>
              </a:ext>
            </a:extLst>
          </p:cNvPr>
          <p:cNvSpPr>
            <a:spLocks noGrp="1"/>
          </p:cNvSpPr>
          <p:nvPr>
            <p:ph type="body" sz="half" idx="2"/>
          </p:nvPr>
        </p:nvSpPr>
        <p:spPr>
          <a:xfrm>
            <a:off x="0" y="1675004"/>
            <a:ext cx="5685182" cy="5182996"/>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From my analysis of twitter’s perception about the film, 69.72% of the total population commented negatively, 22.91%  commented positively and 7.37% commented neutrally about the film.</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Therefore with regards to this analysis, it can be concluded that majority of twitter commented negatively about the film.</a:t>
            </a:r>
          </a:p>
        </p:txBody>
      </p:sp>
    </p:spTree>
    <p:extLst>
      <p:ext uri="{BB962C8B-B14F-4D97-AF65-F5344CB8AC3E}">
        <p14:creationId xmlns:p14="http://schemas.microsoft.com/office/powerpoint/2010/main" val="21056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06CA-86DC-D890-2F2D-9DC3805D9539}"/>
              </a:ext>
            </a:extLst>
          </p:cNvPr>
          <p:cNvSpPr>
            <a:spLocks noGrp="1"/>
          </p:cNvSpPr>
          <p:nvPr>
            <p:ph type="title"/>
          </p:nvPr>
        </p:nvSpPr>
        <p:spPr>
          <a:xfrm>
            <a:off x="0" y="0"/>
            <a:ext cx="5226050" cy="2057400"/>
          </a:xfrm>
        </p:spPr>
        <p:txBody>
          <a:bodyPr>
            <a:noAutofit/>
          </a:bodyPr>
          <a:lstStyle/>
          <a:p>
            <a:r>
              <a:rPr lang="en-US" sz="4000" b="1" dirty="0">
                <a:latin typeface="Times New Roman" panose="02020603050405020304" pitchFamily="18" charset="0"/>
                <a:cs typeface="Times New Roman" panose="02020603050405020304" pitchFamily="18" charset="0"/>
              </a:rPr>
              <a:t>Viewers Sentiment About The Most Talked About Cast</a:t>
            </a:r>
          </a:p>
        </p:txBody>
      </p:sp>
      <p:pic>
        <p:nvPicPr>
          <p:cNvPr id="6" name="Content Placeholder 5">
            <a:extLst>
              <a:ext uri="{FF2B5EF4-FFF2-40B4-BE49-F238E27FC236}">
                <a16:creationId xmlns:a16="http://schemas.microsoft.com/office/drawing/2014/main" id="{2ACEA9D5-7AD6-8FA1-02DA-5088A201D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6050" y="1"/>
            <a:ext cx="6833428" cy="6858000"/>
          </a:xfrm>
        </p:spPr>
      </p:pic>
      <p:sp>
        <p:nvSpPr>
          <p:cNvPr id="4" name="Text Placeholder 3">
            <a:extLst>
              <a:ext uri="{FF2B5EF4-FFF2-40B4-BE49-F238E27FC236}">
                <a16:creationId xmlns:a16="http://schemas.microsoft.com/office/drawing/2014/main" id="{927828A4-BBDE-D51D-B327-DD68B8684CB3}"/>
              </a:ext>
            </a:extLst>
          </p:cNvPr>
          <p:cNvSpPr>
            <a:spLocks noGrp="1"/>
          </p:cNvSpPr>
          <p:nvPr>
            <p:ph type="body" sz="half" idx="2"/>
          </p:nvPr>
        </p:nvSpPr>
        <p:spPr>
          <a:xfrm>
            <a:off x="0" y="2057400"/>
            <a:ext cx="5226050" cy="4800600"/>
          </a:xfrm>
        </p:spPr>
        <p:txBody>
          <a:bodyPr>
            <a:normAutofit/>
          </a:bodyPr>
          <a:lstStyle/>
          <a:p>
            <a:r>
              <a:rPr lang="en-US" sz="2000" dirty="0"/>
              <a:t>Okoye is the most talked about cast with  a frequency of negative comments above 2k , frequency of positive comments above 500  and  neutral comments above 30</a:t>
            </a:r>
          </a:p>
          <a:p>
            <a:r>
              <a:rPr lang="en-US" sz="2000" dirty="0"/>
              <a:t>It shouldn’t be a surprise that, most of the comments about Okoye was negative due to the role she played in the film</a:t>
            </a:r>
          </a:p>
        </p:txBody>
      </p:sp>
    </p:spTree>
    <p:extLst>
      <p:ext uri="{BB962C8B-B14F-4D97-AF65-F5344CB8AC3E}">
        <p14:creationId xmlns:p14="http://schemas.microsoft.com/office/powerpoint/2010/main" val="200431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3682</TotalTime>
  <Words>576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AN ANALYSIS OF TWITTER’S PERCEPTION ABOUT THE MOVIE</vt:lpstr>
      <vt:lpstr>Table of Contents</vt:lpstr>
      <vt:lpstr>Introduction</vt:lpstr>
      <vt:lpstr>Objectives</vt:lpstr>
      <vt:lpstr>Use Case</vt:lpstr>
      <vt:lpstr>Analysis Approach</vt:lpstr>
      <vt:lpstr>KEY FINDINGS</vt:lpstr>
      <vt:lpstr>Viewers Sentiment About The Film</vt:lpstr>
      <vt:lpstr>Viewers Sentiment About The Most Talked About Cast</vt:lpstr>
      <vt:lpstr>Viewers sentiment about the film based on the top  countries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TWITTER’S PERCEPTION ABOUT THE MOVIE</dc:title>
  <dc:creator>user</dc:creator>
  <cp:lastModifiedBy>user</cp:lastModifiedBy>
  <cp:revision>3</cp:revision>
  <dcterms:created xsi:type="dcterms:W3CDTF">2023-09-28T00:48:32Z</dcterms:created>
  <dcterms:modified xsi:type="dcterms:W3CDTF">2023-09-30T14:10:54Z</dcterms:modified>
</cp:coreProperties>
</file>