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1" r:id="rId2"/>
    <p:sldId id="263" r:id="rId3"/>
    <p:sldId id="264" r:id="rId4"/>
    <p:sldId id="266" r:id="rId5"/>
    <p:sldId id="268" r:id="rId6"/>
    <p:sldId id="270" r:id="rId7"/>
    <p:sldId id="274" r:id="rId8"/>
    <p:sldId id="257" r:id="rId9"/>
    <p:sldId id="258" r:id="rId10"/>
    <p:sldId id="259" r:id="rId11"/>
    <p:sldId id="26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54A19-1028-48A8-9D86-DCB09DF576B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4A9D4E1-2754-459E-A5D0-E87768FEB926}">
      <dgm:prSet phldrT="[Text]" custT="1"/>
      <dgm:spPr>
        <a:xfrm>
          <a:off x="0" y="73014"/>
          <a:ext cx="8528138" cy="965562"/>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lnSpc>
              <a:spcPct val="100000"/>
            </a:lnSpc>
            <a:buNone/>
          </a:pPr>
          <a:r>
            <a:rPr lang="en-US" sz="1800" dirty="0">
              <a:solidFill>
                <a:schemeClr val="bg1"/>
              </a:solidFill>
              <a:latin typeface="Times New Roman" panose="02020603050405020304" pitchFamily="18" charset="0"/>
              <a:ea typeface="+mn-ea"/>
              <a:cs typeface="Times New Roman" panose="02020603050405020304" pitchFamily="18" charset="0"/>
            </a:rPr>
            <a:t>Objective</a:t>
          </a:r>
        </a:p>
        <a:p>
          <a:pPr>
            <a:lnSpc>
              <a:spcPct val="100000"/>
            </a:lnSpc>
            <a:buNone/>
          </a:pPr>
          <a:r>
            <a:rPr lang="en-US" sz="1800" dirty="0">
              <a:solidFill>
                <a:schemeClr val="bg1"/>
              </a:solidFill>
              <a:latin typeface="Times New Roman" panose="02020603050405020304" pitchFamily="18" charset="0"/>
              <a:ea typeface="+mn-ea"/>
              <a:cs typeface="Times New Roman" panose="02020603050405020304" pitchFamily="18" charset="0"/>
            </a:rPr>
            <a:t>Have a good understanding of the data and business objectives about project</a:t>
          </a:r>
        </a:p>
      </dgm:t>
    </dgm:pt>
    <dgm:pt modelId="{A2BA236D-3F68-408B-B42C-757890DF32A1}" type="parTrans" cxnId="{3B71EA09-00B3-4CE4-B932-37C283646236}">
      <dgm:prSet/>
      <dgm:spPr/>
      <dgm:t>
        <a:bodyPr/>
        <a:lstStyle/>
        <a:p>
          <a:endParaRPr lang="en-US"/>
        </a:p>
      </dgm:t>
    </dgm:pt>
    <dgm:pt modelId="{46EC6239-2FAE-4836-8B9C-3D169291545A}" type="sibTrans" cxnId="{3B71EA09-00B3-4CE4-B932-37C283646236}">
      <dgm:prSet/>
      <dgm:spPr>
        <a:xfrm>
          <a:off x="7805603" y="812079"/>
          <a:ext cx="722535" cy="722535"/>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4E055E31-AED9-4A9D-B7D9-A3F79C8BA513}">
      <dgm:prSet phldrT="[Text]" custT="1"/>
      <dgm:spPr>
        <a:xfrm>
          <a:off x="610318" y="1316879"/>
          <a:ext cx="8528138" cy="1009792"/>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chemeClr val="bg1"/>
              </a:solidFill>
              <a:latin typeface="Times New Roman" panose="02020603050405020304" pitchFamily="18" charset="0"/>
              <a:ea typeface="+mn-ea"/>
              <a:cs typeface="Times New Roman" panose="02020603050405020304" pitchFamily="18" charset="0"/>
            </a:rPr>
            <a:t>Data Preparation</a:t>
          </a:r>
        </a:p>
        <a:p>
          <a:pPr>
            <a:buNone/>
          </a:pPr>
          <a:r>
            <a:rPr lang="en-US" sz="1800" dirty="0">
              <a:solidFill>
                <a:schemeClr val="bg1"/>
              </a:solidFill>
              <a:latin typeface="Times New Roman" panose="02020603050405020304" pitchFamily="18" charset="0"/>
              <a:ea typeface="+mn-ea"/>
              <a:cs typeface="Times New Roman" panose="02020603050405020304" pitchFamily="18" charset="0"/>
            </a:rPr>
            <a:t>Performed data cleaning, removed duplicate entries, etc</a:t>
          </a:r>
          <a:r>
            <a:rPr lang="en-US" sz="2000" dirty="0">
              <a:solidFill>
                <a:schemeClr val="bg1"/>
              </a:solidFill>
              <a:latin typeface="Times New Roman" panose="02020603050405020304" pitchFamily="18" charset="0"/>
              <a:ea typeface="+mn-ea"/>
              <a:cs typeface="Times New Roman" panose="02020603050405020304" pitchFamily="18" charset="0"/>
            </a:rPr>
            <a:t>.</a:t>
          </a:r>
        </a:p>
      </dgm:t>
    </dgm:pt>
    <dgm:pt modelId="{BFFCC568-D720-4DA5-B578-8F76C11EC867}" type="parTrans" cxnId="{51776C22-AA61-4F2C-8D7F-02CE9A065FF2}">
      <dgm:prSet/>
      <dgm:spPr/>
      <dgm:t>
        <a:bodyPr/>
        <a:lstStyle/>
        <a:p>
          <a:endParaRPr lang="en-US"/>
        </a:p>
      </dgm:t>
    </dgm:pt>
    <dgm:pt modelId="{602DE15E-005F-42DF-A1EB-AD9629CDEAA8}" type="sibTrans" cxnId="{51776C22-AA61-4F2C-8D7F-02CE9A065FF2}">
      <dgm:prSet/>
      <dgm:spPr>
        <a:xfrm>
          <a:off x="8442444" y="2078060"/>
          <a:ext cx="722535" cy="722535"/>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33318414-0915-402C-9DD7-0233B5DED9C0}">
      <dgm:prSet phldrT="[Text]" custT="1"/>
      <dgm:spPr>
        <a:xfrm>
          <a:off x="1273682" y="2451653"/>
          <a:ext cx="8528138" cy="1272206"/>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chemeClr val="bg1"/>
              </a:solidFill>
              <a:latin typeface="Times New Roman" panose="02020603050405020304" pitchFamily="18" charset="0"/>
              <a:ea typeface="+mn-ea"/>
              <a:cs typeface="Times New Roman" panose="02020603050405020304" pitchFamily="18" charset="0"/>
            </a:rPr>
            <a:t>Analysis</a:t>
          </a:r>
        </a:p>
        <a:p>
          <a:pPr>
            <a:buNone/>
          </a:pPr>
          <a:r>
            <a:rPr lang="en-US" sz="1800" dirty="0">
              <a:solidFill>
                <a:schemeClr val="bg1"/>
              </a:solidFill>
              <a:latin typeface="Times New Roman" panose="02020603050405020304" pitchFamily="18" charset="0"/>
              <a:ea typeface="+mn-ea"/>
              <a:cs typeface="Times New Roman" panose="02020603050405020304" pitchFamily="18" charset="0"/>
            </a:rPr>
            <a:t>I used natural language processing tools such as nltk and Vader intensity analyzer to determine positive, negative and neutral texts for </a:t>
          </a:r>
          <a:r>
            <a:rPr lang="en-US" sz="1600" dirty="0">
              <a:solidFill>
                <a:schemeClr val="bg1"/>
              </a:solidFill>
              <a:latin typeface="Times New Roman" panose="02020603050405020304" pitchFamily="18" charset="0"/>
              <a:ea typeface="+mn-ea"/>
              <a:cs typeface="Times New Roman" panose="02020603050405020304" pitchFamily="18" charset="0"/>
            </a:rPr>
            <a:t>the analysis</a:t>
          </a:r>
        </a:p>
      </dgm:t>
    </dgm:pt>
    <dgm:pt modelId="{16D811F7-0182-46A4-80DB-44E49865C725}" type="parTrans" cxnId="{B3B06E83-F7D5-47C3-A09B-A64DC85511D7}">
      <dgm:prSet/>
      <dgm:spPr/>
      <dgm:t>
        <a:bodyPr/>
        <a:lstStyle/>
        <a:p>
          <a:endParaRPr lang="en-US"/>
        </a:p>
      </dgm:t>
    </dgm:pt>
    <dgm:pt modelId="{75FF482D-2E78-448F-B1B2-C3A4D7264619}" type="sibTrans" cxnId="{B3B06E83-F7D5-47C3-A09B-A64DC85511D7}">
      <dgm:prSet/>
      <dgm:spPr>
        <a:xfrm>
          <a:off x="9079286" y="3325513"/>
          <a:ext cx="722535" cy="722535"/>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682739E7-5ED2-43B8-B840-50ABAFECC326}">
      <dgm:prSet phldrT="[Text]" custT="1"/>
      <dgm:spPr>
        <a:xfrm>
          <a:off x="1910524" y="3843132"/>
          <a:ext cx="8528138" cy="102120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chemeClr val="bg1"/>
              </a:solidFill>
              <a:latin typeface="Times New Roman" panose="02020603050405020304" pitchFamily="18" charset="0"/>
              <a:ea typeface="+mn-ea"/>
              <a:cs typeface="Times New Roman" panose="02020603050405020304" pitchFamily="18" charset="0"/>
            </a:rPr>
            <a:t>Conclusion</a:t>
          </a:r>
        </a:p>
        <a:p>
          <a:pPr>
            <a:buNone/>
          </a:pPr>
          <a:r>
            <a:rPr lang="en-US" sz="1800" dirty="0">
              <a:solidFill>
                <a:schemeClr val="bg1"/>
              </a:solidFill>
              <a:latin typeface="Times New Roman" panose="02020603050405020304" pitchFamily="18" charset="0"/>
              <a:ea typeface="+mn-ea"/>
              <a:cs typeface="Times New Roman" panose="02020603050405020304" pitchFamily="18" charset="0"/>
            </a:rPr>
            <a:t>Conclude on findings</a:t>
          </a:r>
        </a:p>
      </dgm:t>
    </dgm:pt>
    <dgm:pt modelId="{D83FC688-77EE-4746-9A00-0A98A3BB94A6}" type="parTrans" cxnId="{F78ACBEC-034C-4593-9757-7D504E4FBB82}">
      <dgm:prSet/>
      <dgm:spPr/>
      <dgm:t>
        <a:bodyPr/>
        <a:lstStyle/>
        <a:p>
          <a:endParaRPr lang="en-US"/>
        </a:p>
      </dgm:t>
    </dgm:pt>
    <dgm:pt modelId="{6CAD660D-713C-4F4C-9A98-69D57CF6AFD6}" type="sibTrans" cxnId="{F78ACBEC-034C-4593-9757-7D504E4FBB82}">
      <dgm:prSet/>
      <dgm:spPr>
        <a:xfrm>
          <a:off x="9716127" y="4603844"/>
          <a:ext cx="722535" cy="722535"/>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CE7FC798-CF4D-4122-902E-43277BA233AA}">
      <dgm:prSet phldrT="[Text]" custT="1"/>
      <dgm:spPr>
        <a:xfrm>
          <a:off x="2547365" y="5184906"/>
          <a:ext cx="8528138" cy="86962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chemeClr val="bg1"/>
              </a:solidFill>
              <a:latin typeface="Times New Roman" panose="02020603050405020304" pitchFamily="18" charset="0"/>
              <a:ea typeface="+mn-ea"/>
              <a:cs typeface="Times New Roman" panose="02020603050405020304" pitchFamily="18" charset="0"/>
            </a:rPr>
            <a:t>Key findings</a:t>
          </a:r>
        </a:p>
        <a:p>
          <a:pPr>
            <a:buNone/>
          </a:pPr>
          <a:r>
            <a:rPr lang="en-US" sz="1800" dirty="0">
              <a:solidFill>
                <a:schemeClr val="bg1"/>
              </a:solidFill>
              <a:latin typeface="Times New Roman" panose="02020603050405020304" pitchFamily="18" charset="0"/>
              <a:ea typeface="+mn-ea"/>
              <a:cs typeface="Times New Roman" panose="02020603050405020304" pitchFamily="18" charset="0"/>
            </a:rPr>
            <a:t>Results were presented in charts and a dashboard using Microsoft power bi to show key findings.</a:t>
          </a:r>
        </a:p>
      </dgm:t>
    </dgm:pt>
    <dgm:pt modelId="{D6963CA5-BB21-4347-8951-292F18BE6E73}" type="parTrans" cxnId="{CF42AF4F-FCB5-45CC-9956-466CE2FCE724}">
      <dgm:prSet/>
      <dgm:spPr/>
      <dgm:t>
        <a:bodyPr/>
        <a:lstStyle/>
        <a:p>
          <a:endParaRPr lang="en-US"/>
        </a:p>
      </dgm:t>
    </dgm:pt>
    <dgm:pt modelId="{1AFF83EB-169D-4A67-8F74-38071A266637}" type="sibTrans" cxnId="{CF42AF4F-FCB5-45CC-9956-466CE2FCE724}">
      <dgm:prSet/>
      <dgm:spPr/>
      <dgm:t>
        <a:bodyPr/>
        <a:lstStyle/>
        <a:p>
          <a:endParaRPr lang="en-US"/>
        </a:p>
      </dgm:t>
    </dgm:pt>
    <dgm:pt modelId="{390743E3-CC65-436D-9143-55AE5A1FDF3B}" type="pres">
      <dgm:prSet presAssocID="{01A54A19-1028-48A8-9D86-DCB09DF576B4}" presName="outerComposite" presStyleCnt="0">
        <dgm:presLayoutVars>
          <dgm:chMax val="5"/>
          <dgm:dir/>
          <dgm:resizeHandles val="exact"/>
        </dgm:presLayoutVars>
      </dgm:prSet>
      <dgm:spPr/>
    </dgm:pt>
    <dgm:pt modelId="{B0335E35-65BC-42CC-8E4F-FD09AF7A39D1}" type="pres">
      <dgm:prSet presAssocID="{01A54A19-1028-48A8-9D86-DCB09DF576B4}" presName="dummyMaxCanvas" presStyleCnt="0">
        <dgm:presLayoutVars/>
      </dgm:prSet>
      <dgm:spPr/>
    </dgm:pt>
    <dgm:pt modelId="{B9847923-F1BD-40D9-894B-1A44388E3DDA}" type="pres">
      <dgm:prSet presAssocID="{01A54A19-1028-48A8-9D86-DCB09DF576B4}" presName="FiveNodes_1" presStyleLbl="node1" presStyleIdx="0" presStyleCnt="5" custScaleY="125198">
        <dgm:presLayoutVars>
          <dgm:bulletEnabled val="1"/>
        </dgm:presLayoutVars>
      </dgm:prSet>
      <dgm:spPr/>
    </dgm:pt>
    <dgm:pt modelId="{0615C9BF-5F14-4AD2-9B4B-737859526F32}" type="pres">
      <dgm:prSet presAssocID="{01A54A19-1028-48A8-9D86-DCB09DF576B4}" presName="FiveNodes_2" presStyleLbl="node1" presStyleIdx="1" presStyleCnt="5" custScaleY="71474" custLinFactNeighborX="-311">
        <dgm:presLayoutVars>
          <dgm:bulletEnabled val="1"/>
        </dgm:presLayoutVars>
      </dgm:prSet>
      <dgm:spPr/>
    </dgm:pt>
    <dgm:pt modelId="{363EF522-3872-4C88-BAAA-C7D9FA42537A}" type="pres">
      <dgm:prSet presAssocID="{01A54A19-1028-48A8-9D86-DCB09DF576B4}" presName="FiveNodes_3" presStyleLbl="node1" presStyleIdx="2" presStyleCnt="5" custScaleY="126887">
        <dgm:presLayoutVars>
          <dgm:bulletEnabled val="1"/>
        </dgm:presLayoutVars>
      </dgm:prSet>
      <dgm:spPr/>
    </dgm:pt>
    <dgm:pt modelId="{57819EF8-FA4C-4B1B-8669-C7AF1CBEDC35}" type="pres">
      <dgm:prSet presAssocID="{01A54A19-1028-48A8-9D86-DCB09DF576B4}" presName="FiveNodes_4" presStyleLbl="node1" presStyleIdx="3" presStyleCnt="5" custScaleY="63885" custLinFactNeighborY="3125">
        <dgm:presLayoutVars>
          <dgm:bulletEnabled val="1"/>
        </dgm:presLayoutVars>
      </dgm:prSet>
      <dgm:spPr/>
    </dgm:pt>
    <dgm:pt modelId="{7010ECE7-FBEC-443B-B060-4C9192409293}" type="pres">
      <dgm:prSet presAssocID="{01A54A19-1028-48A8-9D86-DCB09DF576B4}" presName="FiveNodes_5" presStyleLbl="node1" presStyleIdx="4" presStyleCnt="5" custScaleY="99186">
        <dgm:presLayoutVars>
          <dgm:bulletEnabled val="1"/>
        </dgm:presLayoutVars>
      </dgm:prSet>
      <dgm:spPr/>
    </dgm:pt>
    <dgm:pt modelId="{CB1F98A8-4925-4BAB-A255-F1C0A2366EFE}" type="pres">
      <dgm:prSet presAssocID="{01A54A19-1028-48A8-9D86-DCB09DF576B4}" presName="FiveConn_1-2" presStyleLbl="fgAccFollowNode1" presStyleIdx="0" presStyleCnt="4">
        <dgm:presLayoutVars>
          <dgm:bulletEnabled val="1"/>
        </dgm:presLayoutVars>
      </dgm:prSet>
      <dgm:spPr/>
    </dgm:pt>
    <dgm:pt modelId="{7E986EAA-4999-4EF8-87FD-9DE72AEC4852}" type="pres">
      <dgm:prSet presAssocID="{01A54A19-1028-48A8-9D86-DCB09DF576B4}" presName="FiveConn_2-3" presStyleLbl="fgAccFollowNode1" presStyleIdx="1" presStyleCnt="4">
        <dgm:presLayoutVars>
          <dgm:bulletEnabled val="1"/>
        </dgm:presLayoutVars>
      </dgm:prSet>
      <dgm:spPr/>
    </dgm:pt>
    <dgm:pt modelId="{3CA6341E-0169-407A-98E5-8E96E3176AA7}" type="pres">
      <dgm:prSet presAssocID="{01A54A19-1028-48A8-9D86-DCB09DF576B4}" presName="FiveConn_3-4" presStyleLbl="fgAccFollowNode1" presStyleIdx="2" presStyleCnt="4">
        <dgm:presLayoutVars>
          <dgm:bulletEnabled val="1"/>
        </dgm:presLayoutVars>
      </dgm:prSet>
      <dgm:spPr/>
    </dgm:pt>
    <dgm:pt modelId="{DE6D6F00-2D56-4370-8FAE-9A8CCD9774BD}" type="pres">
      <dgm:prSet presAssocID="{01A54A19-1028-48A8-9D86-DCB09DF576B4}" presName="FiveConn_4-5" presStyleLbl="fgAccFollowNode1" presStyleIdx="3" presStyleCnt="4">
        <dgm:presLayoutVars>
          <dgm:bulletEnabled val="1"/>
        </dgm:presLayoutVars>
      </dgm:prSet>
      <dgm:spPr/>
    </dgm:pt>
    <dgm:pt modelId="{519D46EB-1C02-465C-985C-C83D173AE62F}" type="pres">
      <dgm:prSet presAssocID="{01A54A19-1028-48A8-9D86-DCB09DF576B4}" presName="FiveNodes_1_text" presStyleLbl="node1" presStyleIdx="4" presStyleCnt="5">
        <dgm:presLayoutVars>
          <dgm:bulletEnabled val="1"/>
        </dgm:presLayoutVars>
      </dgm:prSet>
      <dgm:spPr/>
    </dgm:pt>
    <dgm:pt modelId="{6E8C9105-C9D9-421B-BB64-9477FAA500C2}" type="pres">
      <dgm:prSet presAssocID="{01A54A19-1028-48A8-9D86-DCB09DF576B4}" presName="FiveNodes_2_text" presStyleLbl="node1" presStyleIdx="4" presStyleCnt="5">
        <dgm:presLayoutVars>
          <dgm:bulletEnabled val="1"/>
        </dgm:presLayoutVars>
      </dgm:prSet>
      <dgm:spPr/>
    </dgm:pt>
    <dgm:pt modelId="{0EF1BA8C-7F5F-4C30-B394-4A029D6B8260}" type="pres">
      <dgm:prSet presAssocID="{01A54A19-1028-48A8-9D86-DCB09DF576B4}" presName="FiveNodes_3_text" presStyleLbl="node1" presStyleIdx="4" presStyleCnt="5">
        <dgm:presLayoutVars>
          <dgm:bulletEnabled val="1"/>
        </dgm:presLayoutVars>
      </dgm:prSet>
      <dgm:spPr/>
    </dgm:pt>
    <dgm:pt modelId="{15136029-9818-4698-9D58-5BB316876857}" type="pres">
      <dgm:prSet presAssocID="{01A54A19-1028-48A8-9D86-DCB09DF576B4}" presName="FiveNodes_4_text" presStyleLbl="node1" presStyleIdx="4" presStyleCnt="5">
        <dgm:presLayoutVars>
          <dgm:bulletEnabled val="1"/>
        </dgm:presLayoutVars>
      </dgm:prSet>
      <dgm:spPr/>
    </dgm:pt>
    <dgm:pt modelId="{7B533564-3B7B-4074-AAD1-30AE6339E154}" type="pres">
      <dgm:prSet presAssocID="{01A54A19-1028-48A8-9D86-DCB09DF576B4}" presName="FiveNodes_5_text" presStyleLbl="node1" presStyleIdx="4" presStyleCnt="5">
        <dgm:presLayoutVars>
          <dgm:bulletEnabled val="1"/>
        </dgm:presLayoutVars>
      </dgm:prSet>
      <dgm:spPr/>
    </dgm:pt>
  </dgm:ptLst>
  <dgm:cxnLst>
    <dgm:cxn modelId="{47C3DF08-3810-4A8D-9F80-433B0F77F904}" type="presOf" srcId="{CE7FC798-CF4D-4122-902E-43277BA233AA}" destId="{7B533564-3B7B-4074-AAD1-30AE6339E154}" srcOrd="1" destOrd="0" presId="urn:microsoft.com/office/officeart/2005/8/layout/vProcess5"/>
    <dgm:cxn modelId="{3B71EA09-00B3-4CE4-B932-37C283646236}" srcId="{01A54A19-1028-48A8-9D86-DCB09DF576B4}" destId="{44A9D4E1-2754-459E-A5D0-E87768FEB926}" srcOrd="0" destOrd="0" parTransId="{A2BA236D-3F68-408B-B42C-757890DF32A1}" sibTransId="{46EC6239-2FAE-4836-8B9C-3D169291545A}"/>
    <dgm:cxn modelId="{DA599B15-5E02-4358-A509-EAA1DCE00A2A}" type="presOf" srcId="{33318414-0915-402C-9DD7-0233B5DED9C0}" destId="{0EF1BA8C-7F5F-4C30-B394-4A029D6B8260}" srcOrd="1" destOrd="0" presId="urn:microsoft.com/office/officeart/2005/8/layout/vProcess5"/>
    <dgm:cxn modelId="{51776C22-AA61-4F2C-8D7F-02CE9A065FF2}" srcId="{01A54A19-1028-48A8-9D86-DCB09DF576B4}" destId="{4E055E31-AED9-4A9D-B7D9-A3F79C8BA513}" srcOrd="1" destOrd="0" parTransId="{BFFCC568-D720-4DA5-B578-8F76C11EC867}" sibTransId="{602DE15E-005F-42DF-A1EB-AD9629CDEAA8}"/>
    <dgm:cxn modelId="{8850BB24-5780-4CEB-99B0-EE46CA327BAD}" type="presOf" srcId="{44A9D4E1-2754-459E-A5D0-E87768FEB926}" destId="{519D46EB-1C02-465C-985C-C83D173AE62F}" srcOrd="1" destOrd="0" presId="urn:microsoft.com/office/officeart/2005/8/layout/vProcess5"/>
    <dgm:cxn modelId="{722FF939-9F88-44C7-8C12-E0D954C7F2F3}" type="presOf" srcId="{6CAD660D-713C-4F4C-9A98-69D57CF6AFD6}" destId="{DE6D6F00-2D56-4370-8FAE-9A8CCD9774BD}" srcOrd="0" destOrd="0" presId="urn:microsoft.com/office/officeart/2005/8/layout/vProcess5"/>
    <dgm:cxn modelId="{CF42AF4F-FCB5-45CC-9956-466CE2FCE724}" srcId="{01A54A19-1028-48A8-9D86-DCB09DF576B4}" destId="{CE7FC798-CF4D-4122-902E-43277BA233AA}" srcOrd="4" destOrd="0" parTransId="{D6963CA5-BB21-4347-8951-292F18BE6E73}" sibTransId="{1AFF83EB-169D-4A67-8F74-38071A266637}"/>
    <dgm:cxn modelId="{229C2771-13EF-4AF3-9CC3-E435F437042A}" type="presOf" srcId="{4E055E31-AED9-4A9D-B7D9-A3F79C8BA513}" destId="{0615C9BF-5F14-4AD2-9B4B-737859526F32}" srcOrd="0" destOrd="0" presId="urn:microsoft.com/office/officeart/2005/8/layout/vProcess5"/>
    <dgm:cxn modelId="{A2A5D27D-AE8E-4076-984C-77D27FEF945A}" type="presOf" srcId="{682739E7-5ED2-43B8-B840-50ABAFECC326}" destId="{15136029-9818-4698-9D58-5BB316876857}" srcOrd="1" destOrd="0" presId="urn:microsoft.com/office/officeart/2005/8/layout/vProcess5"/>
    <dgm:cxn modelId="{B3B06E83-F7D5-47C3-A09B-A64DC85511D7}" srcId="{01A54A19-1028-48A8-9D86-DCB09DF576B4}" destId="{33318414-0915-402C-9DD7-0233B5DED9C0}" srcOrd="2" destOrd="0" parTransId="{16D811F7-0182-46A4-80DB-44E49865C725}" sibTransId="{75FF482D-2E78-448F-B1B2-C3A4D7264619}"/>
    <dgm:cxn modelId="{565CB984-3999-4E9D-BB30-3B7A4E3A09B3}" type="presOf" srcId="{44A9D4E1-2754-459E-A5D0-E87768FEB926}" destId="{B9847923-F1BD-40D9-894B-1A44388E3DDA}" srcOrd="0" destOrd="0" presId="urn:microsoft.com/office/officeart/2005/8/layout/vProcess5"/>
    <dgm:cxn modelId="{00623F88-43E8-4331-BA76-FB4E4DD1F4A6}" type="presOf" srcId="{75FF482D-2E78-448F-B1B2-C3A4D7264619}" destId="{3CA6341E-0169-407A-98E5-8E96E3176AA7}" srcOrd="0" destOrd="0" presId="urn:microsoft.com/office/officeart/2005/8/layout/vProcess5"/>
    <dgm:cxn modelId="{D5B0D28C-B319-4230-A124-9DCD6072ECFB}" type="presOf" srcId="{CE7FC798-CF4D-4122-902E-43277BA233AA}" destId="{7010ECE7-FBEC-443B-B060-4C9192409293}" srcOrd="0" destOrd="0" presId="urn:microsoft.com/office/officeart/2005/8/layout/vProcess5"/>
    <dgm:cxn modelId="{A34B3C8F-6980-49C7-B98D-693896C5767C}" type="presOf" srcId="{33318414-0915-402C-9DD7-0233B5DED9C0}" destId="{363EF522-3872-4C88-BAAA-C7D9FA42537A}" srcOrd="0" destOrd="0" presId="urn:microsoft.com/office/officeart/2005/8/layout/vProcess5"/>
    <dgm:cxn modelId="{AF162AA2-4C0D-43E6-8300-7F2050E54A2D}" type="presOf" srcId="{46EC6239-2FAE-4836-8B9C-3D169291545A}" destId="{CB1F98A8-4925-4BAB-A255-F1C0A2366EFE}" srcOrd="0" destOrd="0" presId="urn:microsoft.com/office/officeart/2005/8/layout/vProcess5"/>
    <dgm:cxn modelId="{44EB67AD-7696-4299-9971-DEE766709129}" type="presOf" srcId="{602DE15E-005F-42DF-A1EB-AD9629CDEAA8}" destId="{7E986EAA-4999-4EF8-87FD-9DE72AEC4852}" srcOrd="0" destOrd="0" presId="urn:microsoft.com/office/officeart/2005/8/layout/vProcess5"/>
    <dgm:cxn modelId="{43DEB8D3-14DD-4E53-B83B-99ECEE00FAED}" type="presOf" srcId="{682739E7-5ED2-43B8-B840-50ABAFECC326}" destId="{57819EF8-FA4C-4B1B-8669-C7AF1CBEDC35}" srcOrd="0" destOrd="0" presId="urn:microsoft.com/office/officeart/2005/8/layout/vProcess5"/>
    <dgm:cxn modelId="{F205A3D5-C036-4205-A1D5-D3F493B6C95C}" type="presOf" srcId="{4E055E31-AED9-4A9D-B7D9-A3F79C8BA513}" destId="{6E8C9105-C9D9-421B-BB64-9477FAA500C2}" srcOrd="1" destOrd="0" presId="urn:microsoft.com/office/officeart/2005/8/layout/vProcess5"/>
    <dgm:cxn modelId="{C57464EA-652B-4FCD-9F53-6C9FF5741DE8}" type="presOf" srcId="{01A54A19-1028-48A8-9D86-DCB09DF576B4}" destId="{390743E3-CC65-436D-9143-55AE5A1FDF3B}" srcOrd="0" destOrd="0" presId="urn:microsoft.com/office/officeart/2005/8/layout/vProcess5"/>
    <dgm:cxn modelId="{F78ACBEC-034C-4593-9757-7D504E4FBB82}" srcId="{01A54A19-1028-48A8-9D86-DCB09DF576B4}" destId="{682739E7-5ED2-43B8-B840-50ABAFECC326}" srcOrd="3" destOrd="0" parTransId="{D83FC688-77EE-4746-9A00-0A98A3BB94A6}" sibTransId="{6CAD660D-713C-4F4C-9A98-69D57CF6AFD6}"/>
    <dgm:cxn modelId="{D404D776-3835-45C0-92ED-54F581156415}" type="presParOf" srcId="{390743E3-CC65-436D-9143-55AE5A1FDF3B}" destId="{B0335E35-65BC-42CC-8E4F-FD09AF7A39D1}" srcOrd="0" destOrd="0" presId="urn:microsoft.com/office/officeart/2005/8/layout/vProcess5"/>
    <dgm:cxn modelId="{EC16D386-A504-4491-A616-A8F9E88459AB}" type="presParOf" srcId="{390743E3-CC65-436D-9143-55AE5A1FDF3B}" destId="{B9847923-F1BD-40D9-894B-1A44388E3DDA}" srcOrd="1" destOrd="0" presId="urn:microsoft.com/office/officeart/2005/8/layout/vProcess5"/>
    <dgm:cxn modelId="{54748722-6FC5-4741-BFC1-0283EE67612C}" type="presParOf" srcId="{390743E3-CC65-436D-9143-55AE5A1FDF3B}" destId="{0615C9BF-5F14-4AD2-9B4B-737859526F32}" srcOrd="2" destOrd="0" presId="urn:microsoft.com/office/officeart/2005/8/layout/vProcess5"/>
    <dgm:cxn modelId="{93231800-4102-4A1B-A102-CBD2596742C7}" type="presParOf" srcId="{390743E3-CC65-436D-9143-55AE5A1FDF3B}" destId="{363EF522-3872-4C88-BAAA-C7D9FA42537A}" srcOrd="3" destOrd="0" presId="urn:microsoft.com/office/officeart/2005/8/layout/vProcess5"/>
    <dgm:cxn modelId="{2AE93984-3FB7-4C60-BBB7-64764F7A0FA7}" type="presParOf" srcId="{390743E3-CC65-436D-9143-55AE5A1FDF3B}" destId="{57819EF8-FA4C-4B1B-8669-C7AF1CBEDC35}" srcOrd="4" destOrd="0" presId="urn:microsoft.com/office/officeart/2005/8/layout/vProcess5"/>
    <dgm:cxn modelId="{C57CFA2E-29DE-4E77-A6C7-18FFB258DBA8}" type="presParOf" srcId="{390743E3-CC65-436D-9143-55AE5A1FDF3B}" destId="{7010ECE7-FBEC-443B-B060-4C9192409293}" srcOrd="5" destOrd="0" presId="urn:microsoft.com/office/officeart/2005/8/layout/vProcess5"/>
    <dgm:cxn modelId="{AB26E32A-5B1A-4F5B-9C1D-FEEBC3AF82FD}" type="presParOf" srcId="{390743E3-CC65-436D-9143-55AE5A1FDF3B}" destId="{CB1F98A8-4925-4BAB-A255-F1C0A2366EFE}" srcOrd="6" destOrd="0" presId="urn:microsoft.com/office/officeart/2005/8/layout/vProcess5"/>
    <dgm:cxn modelId="{30454F58-C531-40AB-BD5C-295710DC034E}" type="presParOf" srcId="{390743E3-CC65-436D-9143-55AE5A1FDF3B}" destId="{7E986EAA-4999-4EF8-87FD-9DE72AEC4852}" srcOrd="7" destOrd="0" presId="urn:microsoft.com/office/officeart/2005/8/layout/vProcess5"/>
    <dgm:cxn modelId="{563A0BC8-A8EB-4D16-AAEE-88DDE80B54C3}" type="presParOf" srcId="{390743E3-CC65-436D-9143-55AE5A1FDF3B}" destId="{3CA6341E-0169-407A-98E5-8E96E3176AA7}" srcOrd="8" destOrd="0" presId="urn:microsoft.com/office/officeart/2005/8/layout/vProcess5"/>
    <dgm:cxn modelId="{079D22B1-51C5-4AE4-8EA2-7FDE5A5A789F}" type="presParOf" srcId="{390743E3-CC65-436D-9143-55AE5A1FDF3B}" destId="{DE6D6F00-2D56-4370-8FAE-9A8CCD9774BD}" srcOrd="9" destOrd="0" presId="urn:microsoft.com/office/officeart/2005/8/layout/vProcess5"/>
    <dgm:cxn modelId="{8E81DF69-7A1D-49B8-8597-450B5247A69D}" type="presParOf" srcId="{390743E3-CC65-436D-9143-55AE5A1FDF3B}" destId="{519D46EB-1C02-465C-985C-C83D173AE62F}" srcOrd="10" destOrd="0" presId="urn:microsoft.com/office/officeart/2005/8/layout/vProcess5"/>
    <dgm:cxn modelId="{3B8CDB5A-C852-48C0-8A5C-2655342511CF}" type="presParOf" srcId="{390743E3-CC65-436D-9143-55AE5A1FDF3B}" destId="{6E8C9105-C9D9-421B-BB64-9477FAA500C2}" srcOrd="11" destOrd="0" presId="urn:microsoft.com/office/officeart/2005/8/layout/vProcess5"/>
    <dgm:cxn modelId="{DC6EF3F3-34C1-4ABB-8C72-84CD1CD4B153}" type="presParOf" srcId="{390743E3-CC65-436D-9143-55AE5A1FDF3B}" destId="{0EF1BA8C-7F5F-4C30-B394-4A029D6B8260}" srcOrd="12" destOrd="0" presId="urn:microsoft.com/office/officeart/2005/8/layout/vProcess5"/>
    <dgm:cxn modelId="{D1C20AB6-37C9-4724-B8E2-4F3F07CBBAD7}" type="presParOf" srcId="{390743E3-CC65-436D-9143-55AE5A1FDF3B}" destId="{15136029-9818-4698-9D58-5BB316876857}" srcOrd="13" destOrd="0" presId="urn:microsoft.com/office/officeart/2005/8/layout/vProcess5"/>
    <dgm:cxn modelId="{4F95361A-7FAD-4005-B236-583AC5D8C5ED}" type="presParOf" srcId="{390743E3-CC65-436D-9143-55AE5A1FDF3B}" destId="{7B533564-3B7B-4074-AAD1-30AE6339E15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47923-F1BD-40D9-894B-1A44388E3DDA}">
      <dsp:nvSpPr>
        <dsp:cNvPr id="0" name=""/>
        <dsp:cNvSpPr/>
      </dsp:nvSpPr>
      <dsp:spPr>
        <a:xfrm>
          <a:off x="0" y="-53420"/>
          <a:ext cx="6908225" cy="106168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Objective</a:t>
          </a:r>
        </a:p>
        <a:p>
          <a:pPr marL="0" lvl="0" indent="0" algn="l" defTabSz="800100">
            <a:lnSpc>
              <a:spcPct val="10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Have a good understanding of the data and business objectives about project</a:t>
          </a:r>
        </a:p>
      </dsp:txBody>
      <dsp:txXfrm>
        <a:off x="31096" y="-22324"/>
        <a:ext cx="5881426" cy="999495"/>
      </dsp:txXfrm>
    </dsp:sp>
    <dsp:sp modelId="{0615C9BF-5F14-4AD2-9B4B-737859526F32}">
      <dsp:nvSpPr>
        <dsp:cNvPr id="0" name=""/>
        <dsp:cNvSpPr/>
      </dsp:nvSpPr>
      <dsp:spPr>
        <a:xfrm>
          <a:off x="494389" y="1140156"/>
          <a:ext cx="6908225" cy="606104"/>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Data Preparation</a:t>
          </a:r>
        </a:p>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Performed data cleaning, removed duplicate entries, etc</a:t>
          </a:r>
          <a:r>
            <a:rPr lang="en-US" sz="2000" kern="1200" dirty="0">
              <a:solidFill>
                <a:schemeClr val="bg1"/>
              </a:solidFill>
              <a:latin typeface="Times New Roman" panose="02020603050405020304" pitchFamily="18" charset="0"/>
              <a:ea typeface="+mn-ea"/>
              <a:cs typeface="Times New Roman" panose="02020603050405020304" pitchFamily="18" charset="0"/>
            </a:rPr>
            <a:t>.</a:t>
          </a:r>
        </a:p>
      </dsp:txBody>
      <dsp:txXfrm>
        <a:off x="512141" y="1157908"/>
        <a:ext cx="5805643" cy="570600"/>
      </dsp:txXfrm>
    </dsp:sp>
    <dsp:sp modelId="{363EF522-3872-4C88-BAAA-C7D9FA42537A}">
      <dsp:nvSpPr>
        <dsp:cNvPr id="0" name=""/>
        <dsp:cNvSpPr/>
      </dsp:nvSpPr>
      <dsp:spPr>
        <a:xfrm>
          <a:off x="1031748" y="1870989"/>
          <a:ext cx="6908225" cy="107601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Analysis</a:t>
          </a:r>
        </a:p>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I used natural language processing tools such as nltk and Vader intensity analyzer to determine positive, negative and neutral texts for </a:t>
          </a:r>
          <a:r>
            <a:rPr lang="en-US" sz="1600" kern="1200" dirty="0">
              <a:solidFill>
                <a:schemeClr val="bg1"/>
              </a:solidFill>
              <a:latin typeface="Times New Roman" panose="02020603050405020304" pitchFamily="18" charset="0"/>
              <a:ea typeface="+mn-ea"/>
              <a:cs typeface="Times New Roman" panose="02020603050405020304" pitchFamily="18" charset="0"/>
            </a:rPr>
            <a:t>the analysis</a:t>
          </a:r>
        </a:p>
      </dsp:txBody>
      <dsp:txXfrm>
        <a:off x="1063263" y="1902504"/>
        <a:ext cx="5778117" cy="1012980"/>
      </dsp:txXfrm>
    </dsp:sp>
    <dsp:sp modelId="{57819EF8-FA4C-4B1B-8669-C7AF1CBEDC35}">
      <dsp:nvSpPr>
        <dsp:cNvPr id="0" name=""/>
        <dsp:cNvSpPr/>
      </dsp:nvSpPr>
      <dsp:spPr>
        <a:xfrm>
          <a:off x="1547622" y="3130405"/>
          <a:ext cx="6908225" cy="541749"/>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Conclusion</a:t>
          </a:r>
        </a:p>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Conclude on findings</a:t>
          </a:r>
        </a:p>
      </dsp:txBody>
      <dsp:txXfrm>
        <a:off x="1563489" y="3146272"/>
        <a:ext cx="5809413" cy="510015"/>
      </dsp:txXfrm>
    </dsp:sp>
    <dsp:sp modelId="{7010ECE7-FBEC-443B-B060-4C9192409293}">
      <dsp:nvSpPr>
        <dsp:cNvPr id="0" name=""/>
        <dsp:cNvSpPr/>
      </dsp:nvSpPr>
      <dsp:spPr>
        <a:xfrm>
          <a:off x="2063496" y="3920012"/>
          <a:ext cx="6908225" cy="841103"/>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Key findings</a:t>
          </a:r>
        </a:p>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ea typeface="+mn-ea"/>
              <a:cs typeface="Times New Roman" panose="02020603050405020304" pitchFamily="18" charset="0"/>
            </a:rPr>
            <a:t>Results were presented in charts and a dashboard using Microsoft power bi to show key findings.</a:t>
          </a:r>
        </a:p>
      </dsp:txBody>
      <dsp:txXfrm>
        <a:off x="2088131" y="3944647"/>
        <a:ext cx="5791877" cy="791833"/>
      </dsp:txXfrm>
    </dsp:sp>
    <dsp:sp modelId="{CB1F98A8-4925-4BAB-A255-F1C0A2366EFE}">
      <dsp:nvSpPr>
        <dsp:cNvPr id="0" name=""/>
        <dsp:cNvSpPr/>
      </dsp:nvSpPr>
      <dsp:spPr>
        <a:xfrm>
          <a:off x="6357021" y="672936"/>
          <a:ext cx="551204" cy="55120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solidFill>
              <a:sysClr val="windowText" lastClr="000000">
                <a:hueOff val="0"/>
                <a:satOff val="0"/>
                <a:lumOff val="0"/>
                <a:alphaOff val="0"/>
              </a:sysClr>
            </a:solidFill>
            <a:latin typeface="Calibri" panose="020F0502020204030204"/>
            <a:ea typeface="+mn-ea"/>
            <a:cs typeface="+mn-cs"/>
          </a:endParaRPr>
        </a:p>
      </dsp:txBody>
      <dsp:txXfrm>
        <a:off x="6481042" y="672936"/>
        <a:ext cx="303162" cy="414781"/>
      </dsp:txXfrm>
    </dsp:sp>
    <dsp:sp modelId="{7E986EAA-4999-4EF8-87FD-9DE72AEC4852}">
      <dsp:nvSpPr>
        <dsp:cNvPr id="0" name=""/>
        <dsp:cNvSpPr/>
      </dsp:nvSpPr>
      <dsp:spPr>
        <a:xfrm>
          <a:off x="6872895" y="1638721"/>
          <a:ext cx="551204" cy="55120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solidFill>
              <a:sysClr val="windowText" lastClr="000000">
                <a:hueOff val="0"/>
                <a:satOff val="0"/>
                <a:lumOff val="0"/>
                <a:alphaOff val="0"/>
              </a:sysClr>
            </a:solidFill>
            <a:latin typeface="Calibri" panose="020F0502020204030204"/>
            <a:ea typeface="+mn-ea"/>
            <a:cs typeface="+mn-cs"/>
          </a:endParaRPr>
        </a:p>
      </dsp:txBody>
      <dsp:txXfrm>
        <a:off x="6996916" y="1638721"/>
        <a:ext cx="303162" cy="414781"/>
      </dsp:txXfrm>
    </dsp:sp>
    <dsp:sp modelId="{3CA6341E-0169-407A-98E5-8E96E3176AA7}">
      <dsp:nvSpPr>
        <dsp:cNvPr id="0" name=""/>
        <dsp:cNvSpPr/>
      </dsp:nvSpPr>
      <dsp:spPr>
        <a:xfrm>
          <a:off x="7388769" y="2590373"/>
          <a:ext cx="551204" cy="55120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solidFill>
              <a:sysClr val="windowText" lastClr="000000">
                <a:hueOff val="0"/>
                <a:satOff val="0"/>
                <a:lumOff val="0"/>
                <a:alphaOff val="0"/>
              </a:sysClr>
            </a:solidFill>
            <a:latin typeface="Calibri" panose="020F0502020204030204"/>
            <a:ea typeface="+mn-ea"/>
            <a:cs typeface="+mn-cs"/>
          </a:endParaRPr>
        </a:p>
      </dsp:txBody>
      <dsp:txXfrm>
        <a:off x="7512790" y="2590373"/>
        <a:ext cx="303162" cy="414781"/>
      </dsp:txXfrm>
    </dsp:sp>
    <dsp:sp modelId="{DE6D6F00-2D56-4370-8FAE-9A8CCD9774BD}">
      <dsp:nvSpPr>
        <dsp:cNvPr id="0" name=""/>
        <dsp:cNvSpPr/>
      </dsp:nvSpPr>
      <dsp:spPr>
        <a:xfrm>
          <a:off x="7904643" y="3565581"/>
          <a:ext cx="551204" cy="55120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solidFill>
              <a:sysClr val="windowText" lastClr="000000">
                <a:hueOff val="0"/>
                <a:satOff val="0"/>
                <a:lumOff val="0"/>
                <a:alphaOff val="0"/>
              </a:sysClr>
            </a:solidFill>
            <a:latin typeface="Calibri" panose="020F0502020204030204"/>
            <a:ea typeface="+mn-ea"/>
            <a:cs typeface="+mn-cs"/>
          </a:endParaRPr>
        </a:p>
      </dsp:txBody>
      <dsp:txXfrm>
        <a:off x="8028664" y="3565581"/>
        <a:ext cx="303162" cy="4147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223B-0C5A-A141-EA68-DB3BA0F0C231}"/>
              </a:ext>
            </a:extLst>
          </p:cNvPr>
          <p:cNvSpPr>
            <a:spLocks noGrp="1"/>
          </p:cNvSpPr>
          <p:nvPr>
            <p:ph type="title"/>
          </p:nvPr>
        </p:nvSpPr>
        <p:spPr>
          <a:xfrm>
            <a:off x="-1" y="762000"/>
            <a:ext cx="3445565" cy="934278"/>
          </a:xfrm>
        </p:spPr>
        <p:txBody>
          <a:bodyPr>
            <a:norm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AN ANALYSIS OF TWITTER’S PERCEPTION ABOUT THE MOVIE</a:t>
            </a:r>
            <a:endParaRPr lang="en-US" sz="2000" dirty="0">
              <a:solidFill>
                <a:schemeClr val="bg1"/>
              </a:solidFill>
            </a:endParaRPr>
          </a:p>
        </p:txBody>
      </p:sp>
      <p:sp>
        <p:nvSpPr>
          <p:cNvPr id="4" name="Text Placeholder 3">
            <a:extLst>
              <a:ext uri="{FF2B5EF4-FFF2-40B4-BE49-F238E27FC236}">
                <a16:creationId xmlns:a16="http://schemas.microsoft.com/office/drawing/2014/main" id="{2C16E46E-32CD-9F4F-150F-F17A644338FD}"/>
              </a:ext>
            </a:extLst>
          </p:cNvPr>
          <p:cNvSpPr>
            <a:spLocks noGrp="1"/>
          </p:cNvSpPr>
          <p:nvPr>
            <p:ph type="body" sz="half" idx="2"/>
          </p:nvPr>
        </p:nvSpPr>
        <p:spPr>
          <a:xfrm>
            <a:off x="-1" y="1696278"/>
            <a:ext cx="3445565" cy="4293041"/>
          </a:xfrm>
        </p:spPr>
        <p:txBody>
          <a:bodyPr>
            <a:normAutofit/>
          </a:bodyPr>
          <a:lstStyle/>
          <a:p>
            <a:pPr algn="ctr"/>
            <a:r>
              <a:rPr lang="en-US" sz="1800" b="1" dirty="0">
                <a:solidFill>
                  <a:schemeClr val="bg1"/>
                </a:solidFill>
                <a:latin typeface="Times New Roman" panose="02020603050405020304" pitchFamily="18" charset="0"/>
                <a:cs typeface="Times New Roman" panose="02020603050405020304" pitchFamily="18" charset="0"/>
              </a:rPr>
              <a:t>BLACK PANTHER 18</a:t>
            </a:r>
          </a:p>
          <a:p>
            <a:endParaRPr lang="en-US" dirty="0"/>
          </a:p>
          <a:p>
            <a:endParaRPr lang="en-US" dirty="0"/>
          </a:p>
          <a:p>
            <a:endParaRPr lang="en-US" dirty="0"/>
          </a:p>
          <a:p>
            <a:endParaRPr lang="en-US" dirty="0"/>
          </a:p>
          <a:p>
            <a:endParaRPr lang="en-US" dirty="0"/>
          </a:p>
          <a:p>
            <a:endParaRPr lang="en-US" dirty="0"/>
          </a:p>
          <a:p>
            <a:endParaRPr lang="en-US" dirty="0"/>
          </a:p>
          <a:p>
            <a:pPr algn="ctr"/>
            <a:r>
              <a:rPr lang="en-US" sz="1800" b="1" dirty="0">
                <a:solidFill>
                  <a:schemeClr val="bg1"/>
                </a:solidFill>
                <a:latin typeface="Times New Roman" panose="02020603050405020304" pitchFamily="18" charset="0"/>
                <a:cs typeface="Times New Roman" panose="02020603050405020304" pitchFamily="18" charset="0"/>
              </a:rPr>
              <a:t>BY: </a:t>
            </a:r>
          </a:p>
          <a:p>
            <a:pPr algn="ctr"/>
            <a:r>
              <a:rPr lang="en-US" sz="1800" b="1" dirty="0">
                <a:solidFill>
                  <a:schemeClr val="bg1"/>
                </a:solidFill>
                <a:latin typeface="Times New Roman" panose="02020603050405020304" pitchFamily="18" charset="0"/>
                <a:cs typeface="Times New Roman" panose="02020603050405020304" pitchFamily="18" charset="0"/>
              </a:rPr>
              <a:t>RASHID FUSEINI</a:t>
            </a:r>
          </a:p>
          <a:p>
            <a:pPr algn="ctr"/>
            <a:r>
              <a:rPr lang="en-US" sz="1800" b="1" dirty="0">
                <a:solidFill>
                  <a:schemeClr val="bg1"/>
                </a:solidFill>
                <a:latin typeface="Times New Roman" panose="02020603050405020304" pitchFamily="18" charset="0"/>
                <a:cs typeface="Times New Roman" panose="02020603050405020304" pitchFamily="18" charset="0"/>
              </a:rPr>
              <a:t>28-SEPTEMBER-2023</a:t>
            </a:r>
          </a:p>
          <a:p>
            <a:endParaRPr lang="en-US" dirty="0"/>
          </a:p>
        </p:txBody>
      </p:sp>
      <p:pic>
        <p:nvPicPr>
          <p:cNvPr id="5" name="Content Placeholder 5">
            <a:extLst>
              <a:ext uri="{FF2B5EF4-FFF2-40B4-BE49-F238E27FC236}">
                <a16:creationId xmlns:a16="http://schemas.microsoft.com/office/drawing/2014/main" id="{F6521AC6-309F-F49E-8AEB-6B9A7F8D5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563" y="742122"/>
            <a:ext cx="8136837" cy="5353878"/>
          </a:xfrm>
        </p:spPr>
      </p:pic>
    </p:spTree>
    <p:extLst>
      <p:ext uri="{BB962C8B-B14F-4D97-AF65-F5344CB8AC3E}">
        <p14:creationId xmlns:p14="http://schemas.microsoft.com/office/powerpoint/2010/main" val="42846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839A-5ABF-0AEA-0493-522FBABD3D76}"/>
              </a:ext>
            </a:extLst>
          </p:cNvPr>
          <p:cNvSpPr>
            <a:spLocks noGrp="1"/>
          </p:cNvSpPr>
          <p:nvPr>
            <p:ph type="title"/>
          </p:nvPr>
        </p:nvSpPr>
        <p:spPr>
          <a:xfrm>
            <a:off x="-1" y="767418"/>
            <a:ext cx="3432313" cy="1048130"/>
          </a:xfrm>
        </p:spPr>
        <p:txBody>
          <a:bodyPr>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Viewers Sentiment About The Most Talked About Cast</a:t>
            </a:r>
            <a:endParaRPr lang="en-US" sz="2400" dirty="0">
              <a:solidFill>
                <a:schemeClr val="bg1"/>
              </a:solidFill>
            </a:endParaRPr>
          </a:p>
        </p:txBody>
      </p:sp>
      <p:pic>
        <p:nvPicPr>
          <p:cNvPr id="6" name="Picture Placeholder 5">
            <a:extLst>
              <a:ext uri="{FF2B5EF4-FFF2-40B4-BE49-F238E27FC236}">
                <a16:creationId xmlns:a16="http://schemas.microsoft.com/office/drawing/2014/main" id="{C061D6A5-7582-7B6A-23F8-EA97AD0B2660}"/>
              </a:ext>
            </a:extLst>
          </p:cNvPr>
          <p:cNvPicPr>
            <a:picLocks noGrp="1" noChangeAspect="1"/>
          </p:cNvPicPr>
          <p:nvPr>
            <p:ph type="pic" idx="1"/>
          </p:nvPr>
        </p:nvPicPr>
        <p:blipFill>
          <a:blip r:embed="rId2"/>
          <a:srcRect l="7722" r="7722"/>
          <a:stretch>
            <a:fillRect/>
          </a:stretch>
        </p:blipFill>
        <p:spPr>
          <a:xfrm>
            <a:off x="3591338" y="767419"/>
            <a:ext cx="8107787" cy="5048165"/>
          </a:xfrm>
        </p:spPr>
      </p:pic>
      <p:sp>
        <p:nvSpPr>
          <p:cNvPr id="4" name="Text Placeholder 3">
            <a:extLst>
              <a:ext uri="{FF2B5EF4-FFF2-40B4-BE49-F238E27FC236}">
                <a16:creationId xmlns:a16="http://schemas.microsoft.com/office/drawing/2014/main" id="{394A0218-50A0-0F82-D82B-3522B4B879B6}"/>
              </a:ext>
            </a:extLst>
          </p:cNvPr>
          <p:cNvSpPr>
            <a:spLocks noGrp="1"/>
          </p:cNvSpPr>
          <p:nvPr>
            <p:ph type="body" sz="half" idx="2"/>
          </p:nvPr>
        </p:nvSpPr>
        <p:spPr>
          <a:xfrm>
            <a:off x="0" y="1815548"/>
            <a:ext cx="3432312" cy="4000036"/>
          </a:xfrm>
        </p:spPr>
        <p:txBody>
          <a:bodyPr/>
          <a:lstStyle/>
          <a:p>
            <a:pPr algn="just"/>
            <a:r>
              <a:rPr lang="en-US" sz="1800" dirty="0">
                <a:solidFill>
                  <a:schemeClr val="bg1"/>
                </a:solidFill>
              </a:rPr>
              <a:t>Okoye is the most talked about cast with  a frequency of 2705 followed by Shuri with a frequency of 258 and m’baku being the least talked about cast with a total frequency of 2</a:t>
            </a:r>
          </a:p>
          <a:p>
            <a:pPr algn="just"/>
            <a:r>
              <a:rPr lang="en-US" sz="1800" dirty="0">
                <a:solidFill>
                  <a:schemeClr val="bg1"/>
                </a:solidFill>
              </a:rPr>
              <a:t>It shouldn’t be a surprise that,  Okoye was the most talked about cast due to the role she played in the film</a:t>
            </a:r>
          </a:p>
          <a:p>
            <a:endParaRPr lang="en-US" dirty="0"/>
          </a:p>
        </p:txBody>
      </p:sp>
    </p:spTree>
    <p:extLst>
      <p:ext uri="{BB962C8B-B14F-4D97-AF65-F5344CB8AC3E}">
        <p14:creationId xmlns:p14="http://schemas.microsoft.com/office/powerpoint/2010/main" val="19950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6AB2AAB-E6EA-D40C-E2FB-4162C1C1B2C2}"/>
              </a:ext>
            </a:extLst>
          </p:cNvPr>
          <p:cNvPicPr>
            <a:picLocks noGrp="1" noChangeAspect="1"/>
          </p:cNvPicPr>
          <p:nvPr>
            <p:ph type="pic" idx="1"/>
          </p:nvPr>
        </p:nvPicPr>
        <p:blipFill>
          <a:blip r:embed="rId2"/>
          <a:srcRect l="6872" r="6872"/>
          <a:stretch>
            <a:fillRect/>
          </a:stretch>
        </p:blipFill>
        <p:spPr/>
      </p:pic>
      <p:sp>
        <p:nvSpPr>
          <p:cNvPr id="7" name="Title 1">
            <a:extLst>
              <a:ext uri="{FF2B5EF4-FFF2-40B4-BE49-F238E27FC236}">
                <a16:creationId xmlns:a16="http://schemas.microsoft.com/office/drawing/2014/main" id="{BD9896A7-2190-5920-8DBB-7DD889CB9EC6}"/>
              </a:ext>
            </a:extLst>
          </p:cNvPr>
          <p:cNvSpPr>
            <a:spLocks noGrp="1"/>
          </p:cNvSpPr>
          <p:nvPr>
            <p:ph type="body" sz="half" idx="2"/>
          </p:nvPr>
        </p:nvSpPr>
        <p:spPr>
          <a:xfrm>
            <a:off x="0" y="766763"/>
            <a:ext cx="3459163" cy="5330952"/>
          </a:xfrm>
        </p:spPr>
        <p:txBody>
          <a:bodyPr>
            <a:normAutofit fontScale="97500"/>
          </a:bodyPr>
          <a:lstStyle/>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algn="just"/>
            <a:r>
              <a:rPr lang="en-US" sz="3200" b="1" dirty="0">
                <a:solidFill>
                  <a:schemeClr val="bg1"/>
                </a:solidFill>
                <a:latin typeface="Times New Roman" panose="02020603050405020304" pitchFamily="18" charset="0"/>
                <a:cs typeface="Times New Roman" panose="02020603050405020304" pitchFamily="18" charset="0"/>
              </a:rPr>
              <a:t>A Comprehensive Microsoft Power BI Dashboard</a:t>
            </a:r>
            <a:endParaRPr lang="en-US" sz="3200" dirty="0">
              <a:solidFill>
                <a:schemeClr val="bg1"/>
              </a:solidFill>
            </a:endParaRPr>
          </a:p>
        </p:txBody>
      </p:sp>
    </p:spTree>
    <p:extLst>
      <p:ext uri="{BB962C8B-B14F-4D97-AF65-F5344CB8AC3E}">
        <p14:creationId xmlns:p14="http://schemas.microsoft.com/office/powerpoint/2010/main" val="111141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BED6-E1E5-16FD-AB4D-FA759698E881}"/>
              </a:ext>
            </a:extLst>
          </p:cNvPr>
          <p:cNvSpPr>
            <a:spLocks noGrp="1"/>
          </p:cNvSpPr>
          <p:nvPr>
            <p:ph type="ctrTitle"/>
          </p:nvPr>
        </p:nvSpPr>
        <p:spPr>
          <a:xfrm>
            <a:off x="0" y="768626"/>
            <a:ext cx="9117496" cy="821635"/>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Conclusion</a:t>
            </a:r>
            <a:endParaRPr lang="en-US" sz="3200" dirty="0">
              <a:solidFill>
                <a:schemeClr val="bg1"/>
              </a:solidFill>
            </a:endParaRPr>
          </a:p>
        </p:txBody>
      </p:sp>
      <p:sp>
        <p:nvSpPr>
          <p:cNvPr id="3" name="Subtitle 2">
            <a:extLst>
              <a:ext uri="{FF2B5EF4-FFF2-40B4-BE49-F238E27FC236}">
                <a16:creationId xmlns:a16="http://schemas.microsoft.com/office/drawing/2014/main" id="{024180A1-5B8D-61A9-8CF9-E42D68C648B6}"/>
              </a:ext>
            </a:extLst>
          </p:cNvPr>
          <p:cNvSpPr>
            <a:spLocks noGrp="1"/>
          </p:cNvSpPr>
          <p:nvPr>
            <p:ph type="subTitle" idx="1"/>
          </p:nvPr>
        </p:nvSpPr>
        <p:spPr>
          <a:xfrm>
            <a:off x="0" y="1590261"/>
            <a:ext cx="9117496" cy="4499113"/>
          </a:xfrm>
        </p:spPr>
        <p:txBody>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Generally, majority of the twitter commented negatively about the film and this may be as the result of the sentiment of the most talked about cast. </a:t>
            </a: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Majority of twitter commented negatively about Okoye, who is the most talked about cast and this is as the result  of  the role she played in the movie.</a:t>
            </a: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Also, it shouldn’t be a shock that USA is the  country with most tweets, since it is the  host country  and it is only fair that most tweets would come from USA.</a:t>
            </a:r>
          </a:p>
          <a:p>
            <a:endParaRPr lang="en-US" dirty="0"/>
          </a:p>
        </p:txBody>
      </p:sp>
    </p:spTree>
    <p:extLst>
      <p:ext uri="{BB962C8B-B14F-4D97-AF65-F5344CB8AC3E}">
        <p14:creationId xmlns:p14="http://schemas.microsoft.com/office/powerpoint/2010/main" val="261611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D34D-B0AD-0C09-88F6-AA26D45AF56C}"/>
              </a:ext>
            </a:extLst>
          </p:cNvPr>
          <p:cNvSpPr>
            <a:spLocks noGrp="1"/>
          </p:cNvSpPr>
          <p:nvPr>
            <p:ph type="ctrTitle"/>
          </p:nvPr>
        </p:nvSpPr>
        <p:spPr>
          <a:xfrm>
            <a:off x="0" y="781879"/>
            <a:ext cx="9130748" cy="914400"/>
          </a:xfrm>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Table of Contents</a:t>
            </a:r>
            <a:endParaRPr lang="en-US" sz="2800" dirty="0">
              <a:solidFill>
                <a:schemeClr val="bg1"/>
              </a:solidFill>
            </a:endParaRPr>
          </a:p>
        </p:txBody>
      </p:sp>
      <p:sp>
        <p:nvSpPr>
          <p:cNvPr id="3" name="Subtitle 2">
            <a:extLst>
              <a:ext uri="{FF2B5EF4-FFF2-40B4-BE49-F238E27FC236}">
                <a16:creationId xmlns:a16="http://schemas.microsoft.com/office/drawing/2014/main" id="{CD78963C-D492-C51B-B160-E78DFB51A8FF}"/>
              </a:ext>
            </a:extLst>
          </p:cNvPr>
          <p:cNvSpPr>
            <a:spLocks noGrp="1"/>
          </p:cNvSpPr>
          <p:nvPr>
            <p:ph type="subTitle" idx="1"/>
          </p:nvPr>
        </p:nvSpPr>
        <p:spPr>
          <a:xfrm>
            <a:off x="0" y="1590261"/>
            <a:ext cx="9130748" cy="4485860"/>
          </a:xfrm>
        </p:spPr>
        <p:txBody>
          <a:bodyPr>
            <a:normAutofit fontScale="92500"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Business Use Case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Analysis Approach</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Key Findings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Appendix</a:t>
            </a:r>
          </a:p>
          <a:p>
            <a:endParaRPr lang="en-US" dirty="0"/>
          </a:p>
        </p:txBody>
      </p:sp>
    </p:spTree>
    <p:extLst>
      <p:ext uri="{BB962C8B-B14F-4D97-AF65-F5344CB8AC3E}">
        <p14:creationId xmlns:p14="http://schemas.microsoft.com/office/powerpoint/2010/main" val="302125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83BB-7F26-0B57-2ACD-558D16E1EB06}"/>
              </a:ext>
            </a:extLst>
          </p:cNvPr>
          <p:cNvSpPr>
            <a:spLocks noGrp="1"/>
          </p:cNvSpPr>
          <p:nvPr>
            <p:ph type="ctrTitle"/>
          </p:nvPr>
        </p:nvSpPr>
        <p:spPr>
          <a:xfrm>
            <a:off x="0" y="768627"/>
            <a:ext cx="9170504" cy="914400"/>
          </a:xfrm>
        </p:spPr>
        <p:txBody>
          <a:bodyPr>
            <a:normAutofit/>
          </a:bodyPr>
          <a:lstStyle/>
          <a:p>
            <a:pPr algn="ct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Introduction</a:t>
            </a:r>
            <a:endParaRPr lang="en-US" sz="3200" dirty="0"/>
          </a:p>
        </p:txBody>
      </p:sp>
      <p:sp>
        <p:nvSpPr>
          <p:cNvPr id="3" name="Subtitle 2">
            <a:extLst>
              <a:ext uri="{FF2B5EF4-FFF2-40B4-BE49-F238E27FC236}">
                <a16:creationId xmlns:a16="http://schemas.microsoft.com/office/drawing/2014/main" id="{555883ED-51AC-4480-0E97-C2F86CD0C443}"/>
              </a:ext>
            </a:extLst>
          </p:cNvPr>
          <p:cNvSpPr>
            <a:spLocks noGrp="1"/>
          </p:cNvSpPr>
          <p:nvPr>
            <p:ph type="subTitle" idx="1"/>
          </p:nvPr>
        </p:nvSpPr>
        <p:spPr>
          <a:xfrm>
            <a:off x="0" y="1683027"/>
            <a:ext cx="9170504" cy="4406346"/>
          </a:xfrm>
        </p:spPr>
        <p:txBody>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Black panther is a 2018 American superhero film based on the marvel comics character of the same name. It was produced by Marvel Studios and distributed by Walt Disney Studios Motion Pictures. It has since made waves on social media platforms especially Twitter and Instagram. </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Black Panther, Eric Killmonger, Nakia, Okoye, Shuri, Zuri, Ramonda and M’Baku are the major characters of the film.</a:t>
            </a:r>
          </a:p>
          <a:p>
            <a:endParaRPr lang="en-US" dirty="0"/>
          </a:p>
        </p:txBody>
      </p:sp>
    </p:spTree>
    <p:extLst>
      <p:ext uri="{BB962C8B-B14F-4D97-AF65-F5344CB8AC3E}">
        <p14:creationId xmlns:p14="http://schemas.microsoft.com/office/powerpoint/2010/main" val="25926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B11B-26EF-AFF4-4D0E-CD7A899FAECD}"/>
              </a:ext>
            </a:extLst>
          </p:cNvPr>
          <p:cNvSpPr>
            <a:spLocks noGrp="1"/>
          </p:cNvSpPr>
          <p:nvPr>
            <p:ph type="ctrTitle"/>
          </p:nvPr>
        </p:nvSpPr>
        <p:spPr>
          <a:xfrm>
            <a:off x="-1" y="728870"/>
            <a:ext cx="9157253" cy="887895"/>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Objectives</a:t>
            </a:r>
            <a:endParaRPr lang="en-US" sz="3200" dirty="0">
              <a:solidFill>
                <a:schemeClr val="bg1"/>
              </a:solidFill>
            </a:endParaRPr>
          </a:p>
        </p:txBody>
      </p:sp>
      <p:sp>
        <p:nvSpPr>
          <p:cNvPr id="3" name="Subtitle 2">
            <a:extLst>
              <a:ext uri="{FF2B5EF4-FFF2-40B4-BE49-F238E27FC236}">
                <a16:creationId xmlns:a16="http://schemas.microsoft.com/office/drawing/2014/main" id="{52392E2B-4D0C-A834-BEBF-7830ECB396E7}"/>
              </a:ext>
            </a:extLst>
          </p:cNvPr>
          <p:cNvSpPr>
            <a:spLocks noGrp="1"/>
          </p:cNvSpPr>
          <p:nvPr>
            <p:ph type="subTitle" idx="1"/>
          </p:nvPr>
        </p:nvSpPr>
        <p:spPr>
          <a:xfrm>
            <a:off x="0" y="1616765"/>
            <a:ext cx="9157252" cy="4512365"/>
          </a:xfrm>
        </p:spPr>
        <p:txBody>
          <a:bodyPr>
            <a:normAutofit/>
          </a:bodyPr>
          <a:lstStyle/>
          <a:p>
            <a:pPr marL="0" indent="0" algn="just">
              <a:lnSpc>
                <a:spcPct val="150000"/>
              </a:lnSpc>
              <a:buNone/>
            </a:pPr>
            <a:r>
              <a:rPr lang="en-US" sz="2000" dirty="0">
                <a:solidFill>
                  <a:schemeClr val="bg1"/>
                </a:solidFill>
                <a:latin typeface="Times New Roman" panose="02020603050405020304" pitchFamily="18" charset="0"/>
                <a:cs typeface="Times New Roman" panose="02020603050405020304" pitchFamily="18" charset="0"/>
              </a:rPr>
              <a:t>The analysis was carried out to show Twitter’s perception about the film.</a:t>
            </a:r>
          </a:p>
          <a:p>
            <a:pPr marL="0" indent="0" algn="just">
              <a:lnSpc>
                <a:spcPct val="150000"/>
              </a:lnSpc>
              <a:buNone/>
            </a:pPr>
            <a:r>
              <a:rPr lang="en-US" sz="2000" dirty="0">
                <a:solidFill>
                  <a:schemeClr val="bg1"/>
                </a:solidFill>
                <a:latin typeface="Times New Roman" panose="02020603050405020304" pitchFamily="18" charset="0"/>
                <a:cs typeface="Times New Roman" panose="02020603050405020304" pitchFamily="18" charset="0"/>
              </a:rPr>
              <a:t>The goal was to find out;</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General sentiment about the film.</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 Top 20 most viewed countries.</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The most talked about cast.</a:t>
            </a: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How the film conversation generally fared on twitter.</a:t>
            </a:r>
          </a:p>
          <a:p>
            <a:endParaRPr lang="en-US" dirty="0"/>
          </a:p>
        </p:txBody>
      </p:sp>
    </p:spTree>
    <p:extLst>
      <p:ext uri="{BB962C8B-B14F-4D97-AF65-F5344CB8AC3E}">
        <p14:creationId xmlns:p14="http://schemas.microsoft.com/office/powerpoint/2010/main" val="145809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102F-7626-EDAC-5496-565C044A4857}"/>
              </a:ext>
            </a:extLst>
          </p:cNvPr>
          <p:cNvSpPr>
            <a:spLocks noGrp="1"/>
          </p:cNvSpPr>
          <p:nvPr>
            <p:ph type="ctrTitle"/>
          </p:nvPr>
        </p:nvSpPr>
        <p:spPr>
          <a:xfrm>
            <a:off x="0" y="768627"/>
            <a:ext cx="9144000" cy="914400"/>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Use Case</a:t>
            </a:r>
            <a:endParaRPr lang="en-US" sz="3200" dirty="0">
              <a:solidFill>
                <a:schemeClr val="bg1"/>
              </a:solidFill>
            </a:endParaRPr>
          </a:p>
        </p:txBody>
      </p:sp>
      <p:sp>
        <p:nvSpPr>
          <p:cNvPr id="3" name="Subtitle 2">
            <a:extLst>
              <a:ext uri="{FF2B5EF4-FFF2-40B4-BE49-F238E27FC236}">
                <a16:creationId xmlns:a16="http://schemas.microsoft.com/office/drawing/2014/main" id="{1F2B7D61-BBD2-DB7C-51C4-EA6E9D7D9F62}"/>
              </a:ext>
            </a:extLst>
          </p:cNvPr>
          <p:cNvSpPr>
            <a:spLocks noGrp="1"/>
          </p:cNvSpPr>
          <p:nvPr>
            <p:ph type="subTitle" idx="1"/>
          </p:nvPr>
        </p:nvSpPr>
        <p:spPr>
          <a:xfrm>
            <a:off x="0" y="1683027"/>
            <a:ext cx="9144000" cy="4406345"/>
          </a:xfrm>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analysis can be use by any company with social media presence to predict customers sentiment (i.e. whether their customers are happy or not) about a product or service.</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process could be done automatically with data analytics without having humans manually review thousands of tweets and customer reviews</a:t>
            </a:r>
            <a:endParaRPr lang="en-US" dirty="0"/>
          </a:p>
        </p:txBody>
      </p:sp>
    </p:spTree>
    <p:extLst>
      <p:ext uri="{BB962C8B-B14F-4D97-AF65-F5344CB8AC3E}">
        <p14:creationId xmlns:p14="http://schemas.microsoft.com/office/powerpoint/2010/main" val="158088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492C-9C61-B535-EC5B-1AE6954BBC3D}"/>
              </a:ext>
            </a:extLst>
          </p:cNvPr>
          <p:cNvSpPr>
            <a:spLocks noGrp="1"/>
          </p:cNvSpPr>
          <p:nvPr>
            <p:ph type="ctrTitle"/>
          </p:nvPr>
        </p:nvSpPr>
        <p:spPr>
          <a:xfrm>
            <a:off x="0" y="781878"/>
            <a:ext cx="9117496" cy="583096"/>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Analysis Approach</a:t>
            </a:r>
            <a:endParaRPr lang="en-US" sz="3200" dirty="0">
              <a:solidFill>
                <a:schemeClr val="bg1"/>
              </a:solidFill>
            </a:endParaRPr>
          </a:p>
        </p:txBody>
      </p:sp>
      <p:graphicFrame>
        <p:nvGraphicFramePr>
          <p:cNvPr id="5" name="Content Placeholder 4">
            <a:extLst>
              <a:ext uri="{FF2B5EF4-FFF2-40B4-BE49-F238E27FC236}">
                <a16:creationId xmlns:a16="http://schemas.microsoft.com/office/drawing/2014/main" id="{CA1F035F-B355-CB50-C41C-667E8CBC8CB6}"/>
              </a:ext>
            </a:extLst>
          </p:cNvPr>
          <p:cNvGraphicFramePr>
            <a:graphicFrameLocks/>
          </p:cNvGraphicFramePr>
          <p:nvPr>
            <p:extLst>
              <p:ext uri="{D42A27DB-BD31-4B8C-83A1-F6EECF244321}">
                <p14:modId xmlns:p14="http://schemas.microsoft.com/office/powerpoint/2010/main" val="3104607624"/>
              </p:ext>
            </p:extLst>
          </p:nvPr>
        </p:nvGraphicFramePr>
        <p:xfrm>
          <a:off x="0" y="1364974"/>
          <a:ext cx="8971722" cy="4711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72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6E5-EF9A-DF3E-8793-20943B08A857}"/>
              </a:ext>
            </a:extLst>
          </p:cNvPr>
          <p:cNvSpPr>
            <a:spLocks noGrp="1"/>
          </p:cNvSpPr>
          <p:nvPr>
            <p:ph type="ctrTitle"/>
          </p:nvPr>
        </p:nvSpPr>
        <p:spPr>
          <a:xfrm>
            <a:off x="-1" y="1895061"/>
            <a:ext cx="9090991" cy="1630018"/>
          </a:xfrm>
        </p:spPr>
        <p:txBody>
          <a:bodyPr/>
          <a:lstStyle/>
          <a:p>
            <a:pPr algn="ct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KEY FINDINGS</a:t>
            </a:r>
            <a:endParaRPr lang="en-US" dirty="0"/>
          </a:p>
        </p:txBody>
      </p:sp>
    </p:spTree>
    <p:extLst>
      <p:ext uri="{BB962C8B-B14F-4D97-AF65-F5344CB8AC3E}">
        <p14:creationId xmlns:p14="http://schemas.microsoft.com/office/powerpoint/2010/main" val="405603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FA3D-9BA2-D9ED-63CF-B9D44DA44FE3}"/>
              </a:ext>
            </a:extLst>
          </p:cNvPr>
          <p:cNvSpPr>
            <a:spLocks noGrp="1"/>
          </p:cNvSpPr>
          <p:nvPr>
            <p:ph type="title"/>
          </p:nvPr>
        </p:nvSpPr>
        <p:spPr>
          <a:xfrm>
            <a:off x="0" y="767420"/>
            <a:ext cx="3458817" cy="995119"/>
          </a:xfrm>
        </p:spPr>
        <p: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Viewers Sentiment About The Film</a:t>
            </a:r>
            <a:endParaRPr lang="en-US" dirty="0">
              <a:solidFill>
                <a:schemeClr val="bg1"/>
              </a:solidFill>
            </a:endParaRPr>
          </a:p>
        </p:txBody>
      </p:sp>
      <p:pic>
        <p:nvPicPr>
          <p:cNvPr id="6" name="Picture Placeholder 5">
            <a:extLst>
              <a:ext uri="{FF2B5EF4-FFF2-40B4-BE49-F238E27FC236}">
                <a16:creationId xmlns:a16="http://schemas.microsoft.com/office/drawing/2014/main" id="{76F16808-CE71-4C43-4366-59D0F8DD8D04}"/>
              </a:ext>
            </a:extLst>
          </p:cNvPr>
          <p:cNvPicPr>
            <a:picLocks noGrp="1" noChangeAspect="1"/>
          </p:cNvPicPr>
          <p:nvPr>
            <p:ph type="pic" idx="1"/>
          </p:nvPr>
        </p:nvPicPr>
        <p:blipFill>
          <a:blip r:embed="rId2"/>
          <a:srcRect l="7209" r="7209"/>
          <a:stretch>
            <a:fillRect/>
          </a:stretch>
        </p:blipFill>
        <p:spPr/>
      </p:pic>
      <p:sp>
        <p:nvSpPr>
          <p:cNvPr id="4" name="Text Placeholder 3">
            <a:extLst>
              <a:ext uri="{FF2B5EF4-FFF2-40B4-BE49-F238E27FC236}">
                <a16:creationId xmlns:a16="http://schemas.microsoft.com/office/drawing/2014/main" id="{82ECBBA1-86F5-A18C-2566-AC52E985BC42}"/>
              </a:ext>
            </a:extLst>
          </p:cNvPr>
          <p:cNvSpPr>
            <a:spLocks noGrp="1"/>
          </p:cNvSpPr>
          <p:nvPr>
            <p:ph type="body" sz="half" idx="2"/>
          </p:nvPr>
        </p:nvSpPr>
        <p:spPr>
          <a:xfrm>
            <a:off x="0" y="1762539"/>
            <a:ext cx="3458816" cy="4328041"/>
          </a:xfrm>
        </p:spPr>
        <p:txBody>
          <a:bodyPr/>
          <a:lstStyle/>
          <a:p>
            <a:pPr algn="just">
              <a:lnSpc>
                <a:spcPct val="100000"/>
              </a:lnSpc>
            </a:pPr>
            <a:r>
              <a:rPr lang="en-US" sz="1800" dirty="0">
                <a:solidFill>
                  <a:schemeClr val="bg1"/>
                </a:solidFill>
                <a:latin typeface="Times New Roman" panose="02020603050405020304" pitchFamily="18" charset="0"/>
                <a:cs typeface="Times New Roman" panose="02020603050405020304" pitchFamily="18" charset="0"/>
              </a:rPr>
              <a:t>From my analysis of twitter’s perception about the film, 69.72% of the total population commented negatively, 22.91%  commented positively and 7.37% commented neutrally about the film.</a:t>
            </a:r>
          </a:p>
          <a:p>
            <a:pPr algn="just">
              <a:lnSpc>
                <a:spcPct val="100000"/>
              </a:lnSpc>
            </a:pPr>
            <a:endParaRPr lang="en-US" sz="18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1800" dirty="0">
                <a:solidFill>
                  <a:schemeClr val="bg1"/>
                </a:solidFill>
                <a:latin typeface="Times New Roman" panose="02020603050405020304" pitchFamily="18" charset="0"/>
                <a:cs typeface="Times New Roman" panose="02020603050405020304" pitchFamily="18" charset="0"/>
              </a:rPr>
              <a:t>Therefore with regards to this analysis, it can be concluded that majority of twitter commented negatively about the film.</a:t>
            </a:r>
          </a:p>
          <a:p>
            <a:endParaRPr lang="en-US" dirty="0"/>
          </a:p>
        </p:txBody>
      </p:sp>
    </p:spTree>
    <p:extLst>
      <p:ext uri="{BB962C8B-B14F-4D97-AF65-F5344CB8AC3E}">
        <p14:creationId xmlns:p14="http://schemas.microsoft.com/office/powerpoint/2010/main" val="152388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BB9C-3343-5CE9-BBEB-A2FFB747C962}"/>
              </a:ext>
            </a:extLst>
          </p:cNvPr>
          <p:cNvSpPr>
            <a:spLocks noGrp="1"/>
          </p:cNvSpPr>
          <p:nvPr>
            <p:ph type="title"/>
          </p:nvPr>
        </p:nvSpPr>
        <p:spPr>
          <a:xfrm>
            <a:off x="-1" y="767419"/>
            <a:ext cx="3445565" cy="1034877"/>
          </a:xfrm>
        </p:spPr>
        <p:txBody>
          <a:bodyPr>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Top 20 Most Viewed Countries</a:t>
            </a:r>
            <a:br>
              <a:rPr lang="en-US" sz="2400" dirty="0">
                <a:solidFill>
                  <a:schemeClr val="bg1"/>
                </a:solidFill>
                <a:latin typeface="Times New Roman" panose="02020603050405020304" pitchFamily="18" charset="0"/>
                <a:cs typeface="Times New Roman" panose="02020603050405020304" pitchFamily="18" charset="0"/>
              </a:rPr>
            </a:br>
            <a:endParaRPr lang="en-US" sz="2400" dirty="0">
              <a:solidFill>
                <a:schemeClr val="bg1"/>
              </a:solidFill>
            </a:endParaRPr>
          </a:p>
        </p:txBody>
      </p:sp>
      <p:pic>
        <p:nvPicPr>
          <p:cNvPr id="6" name="Picture Placeholder 5">
            <a:extLst>
              <a:ext uri="{FF2B5EF4-FFF2-40B4-BE49-F238E27FC236}">
                <a16:creationId xmlns:a16="http://schemas.microsoft.com/office/drawing/2014/main" id="{D4981BFF-B174-EB95-73C0-21A2DDD64A70}"/>
              </a:ext>
            </a:extLst>
          </p:cNvPr>
          <p:cNvPicPr>
            <a:picLocks noGrp="1" noChangeAspect="1"/>
          </p:cNvPicPr>
          <p:nvPr>
            <p:ph type="pic" idx="1"/>
          </p:nvPr>
        </p:nvPicPr>
        <p:blipFill>
          <a:blip r:embed="rId2"/>
          <a:srcRect l="7096" r="7096"/>
          <a:stretch>
            <a:fillRect/>
          </a:stretch>
        </p:blipFill>
        <p:spPr>
          <a:xfrm>
            <a:off x="3604590" y="767419"/>
            <a:ext cx="8081283" cy="5330952"/>
          </a:xfrm>
        </p:spPr>
      </p:pic>
      <p:sp>
        <p:nvSpPr>
          <p:cNvPr id="4" name="Text Placeholder 3">
            <a:extLst>
              <a:ext uri="{FF2B5EF4-FFF2-40B4-BE49-F238E27FC236}">
                <a16:creationId xmlns:a16="http://schemas.microsoft.com/office/drawing/2014/main" id="{FA93F6FC-5100-7EAC-96C7-91888081F9F6}"/>
              </a:ext>
            </a:extLst>
          </p:cNvPr>
          <p:cNvSpPr>
            <a:spLocks noGrp="1"/>
          </p:cNvSpPr>
          <p:nvPr>
            <p:ph type="body" sz="half" idx="2"/>
          </p:nvPr>
        </p:nvSpPr>
        <p:spPr>
          <a:xfrm>
            <a:off x="0" y="1934817"/>
            <a:ext cx="3445564" cy="4155763"/>
          </a:xfrm>
        </p:spPr>
        <p:txBody>
          <a:bodyPr/>
          <a:lstStyle/>
          <a:p>
            <a:r>
              <a:rPr lang="en-US" sz="1800" dirty="0">
                <a:solidFill>
                  <a:schemeClr val="bg1"/>
                </a:solidFill>
                <a:latin typeface="Times New Roman" panose="02020603050405020304" pitchFamily="18" charset="0"/>
                <a:cs typeface="Times New Roman" panose="02020603050405020304" pitchFamily="18" charset="0"/>
              </a:rPr>
              <a:t>Out of the top 20 most viewed countries, USA has the most tweets, followed by Canada, UK and Israel being the least.</a:t>
            </a:r>
          </a:p>
          <a:p>
            <a:endParaRPr lang="en-US" dirty="0"/>
          </a:p>
        </p:txBody>
      </p:sp>
    </p:spTree>
    <p:extLst>
      <p:ext uri="{BB962C8B-B14F-4D97-AF65-F5344CB8AC3E}">
        <p14:creationId xmlns:p14="http://schemas.microsoft.com/office/powerpoint/2010/main" val="15993504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84</TotalTime>
  <Words>543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Times New Roman</vt:lpstr>
      <vt:lpstr>Wingdings 2</vt:lpstr>
      <vt:lpstr>Frame</vt:lpstr>
      <vt:lpstr>AN ANALYSIS OF TWITTER’S PERCEPTION ABOUT THE MOVIE</vt:lpstr>
      <vt:lpstr>Table of Contents</vt:lpstr>
      <vt:lpstr>Introduction</vt:lpstr>
      <vt:lpstr>Objectives</vt:lpstr>
      <vt:lpstr>Use Case</vt:lpstr>
      <vt:lpstr>Analysis Approach</vt:lpstr>
      <vt:lpstr>KEY FINDINGS</vt:lpstr>
      <vt:lpstr>Viewers Sentiment About The Film</vt:lpstr>
      <vt:lpstr>Top 20 Most Viewed Countries </vt:lpstr>
      <vt:lpstr>Viewers Sentiment About The Most Talked About Cast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 Fuseini</dc:creator>
  <cp:lastModifiedBy>Rashid Fuseini</cp:lastModifiedBy>
  <cp:revision>3</cp:revision>
  <dcterms:created xsi:type="dcterms:W3CDTF">2023-11-21T02:03:31Z</dcterms:created>
  <dcterms:modified xsi:type="dcterms:W3CDTF">2023-11-21T03:27:39Z</dcterms:modified>
</cp:coreProperties>
</file>