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6"/>
  </p:notesMasterIdLst>
  <p:sldIdLst>
    <p:sldId id="256" r:id="rId2"/>
    <p:sldId id="269" r:id="rId3"/>
    <p:sldId id="289"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p:cViewPr varScale="1">
        <p:scale>
          <a:sx n="76" d="100"/>
          <a:sy n="76" d="100"/>
        </p:scale>
        <p:origin x="1158" y="66"/>
      </p:cViewPr>
      <p:guideLst>
        <p:guide orient="horz" pos="1665"/>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9E19F-E2E1-4474-B2B9-2E8E1C0D420D}" type="datetimeFigureOut">
              <a:rPr lang="fr-FR" smtClean="0"/>
              <a:t>21/02/2019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5A6CE-809A-492D-B613-2084FA2CCCA9}" type="slidenum">
              <a:rPr lang="fr-FR" smtClean="0"/>
              <a:t>‹N°›</a:t>
            </a:fld>
            <a:endParaRPr lang="fr-FR"/>
          </a:p>
        </p:txBody>
      </p:sp>
    </p:spTree>
    <p:extLst>
      <p:ext uri="{BB962C8B-B14F-4D97-AF65-F5344CB8AC3E}">
        <p14:creationId xmlns:p14="http://schemas.microsoft.com/office/powerpoint/2010/main" val="13825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Quand </a:t>
                </a:r>
                <a14:m>
                  <m:oMath xmlns:m="http://schemas.openxmlformats.org/officeDocument/2006/math">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𝑓</m:t>
                        </m:r>
                      </m:e>
                      <m:sub>
                        <m:r>
                          <a:rPr lang="fr-FR" sz="1200" i="1" kern="1200">
                            <a:solidFill>
                              <a:schemeClr val="tx1"/>
                            </a:solidFill>
                            <a:effectLst/>
                            <a:latin typeface="Cambria Math" panose="02040503050406030204" pitchFamily="18" charset="0"/>
                            <a:ea typeface="+mn-ea"/>
                            <a:cs typeface="+mn-cs"/>
                          </a:rPr>
                          <m:t>𝑖</m:t>
                        </m:r>
                      </m:sub>
                    </m:sSub>
                  </m:oMath>
                </a14:m>
                <a:r>
                  <a:rPr lang="fr-FR" sz="1200" kern="1200" dirty="0">
                    <a:solidFill>
                      <a:schemeClr val="tx1"/>
                    </a:solidFill>
                    <a:effectLst/>
                    <a:latin typeface="+mn-lt"/>
                    <a:ea typeface="+mn-ea"/>
                    <a:cs typeface="+mn-cs"/>
                  </a:rPr>
                  <a:t> est une fonction de perte basée sur l'instance de données d'apprentissage indexée par i. Il est important de souligner que le coût de calcul par itération en descente de gradient est linéaire avec la taille de l'ensemble de données d'apprentissage n (</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𝑂</m:t>
                    </m:r>
                    <m:r>
                      <a:rPr lang="fr-FR" sz="1200" i="1"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𝑛</m:t>
                    </m:r>
                    <m:r>
                      <a:rPr lang="fr-FR" sz="1200" i="1" kern="1200">
                        <a:solidFill>
                          <a:schemeClr val="tx1"/>
                        </a:solidFill>
                        <a:effectLst/>
                        <a:latin typeface="Cambria Math" panose="02040503050406030204" pitchFamily="18" charset="0"/>
                        <a:ea typeface="+mn-ea"/>
                        <a:cs typeface="+mn-cs"/>
                      </a:rPr>
                      <m:t>)</m:t>
                    </m:r>
                  </m:oMath>
                </a14:m>
                <a:r>
                  <a:rPr lang="fr-FR" sz="1200" kern="1200" dirty="0">
                    <a:solidFill>
                      <a:schemeClr val="tx1"/>
                    </a:solidFill>
                    <a:effectLst/>
                    <a:latin typeface="+mn-lt"/>
                    <a:ea typeface="+mn-ea"/>
                    <a:cs typeface="+mn-cs"/>
                  </a:rPr>
                  <a:t>). Par conséquent, lorsque n est énorme, le coût de calcul par descente de la descente de gradient est très élevé.</a:t>
                </a:r>
              </a:p>
              <a:p>
                <a:r>
                  <a:rPr lang="fr-FR" sz="1200" kern="1200" dirty="0">
                    <a:solidFill>
                      <a:schemeClr val="tx1"/>
                    </a:solidFill>
                    <a:effectLst/>
                    <a:latin typeface="+mn-lt"/>
                    <a:ea typeface="+mn-ea"/>
                    <a:cs typeface="+mn-cs"/>
                  </a:rPr>
                  <a:t>De ce fait, la descente de gradient stochastique offre une solution plus légère. À chaque itération, plutôt que de calculer le gradient</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 </m:t>
                    </m:r>
                    <m:r>
                      <a:rPr lang="fr-FR" sz="1200"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𝑓</m:t>
                    </m:r>
                    <m:d>
                      <m:dPr>
                        <m:ctrlPr>
                          <a:rPr lang="fr-FR" sz="1200" i="1" kern="1200">
                            <a:solidFill>
                              <a:schemeClr val="tx1"/>
                            </a:solidFill>
                            <a:effectLst/>
                            <a:latin typeface="Cambria Math" panose="02040503050406030204" pitchFamily="18" charset="0"/>
                            <a:ea typeface="+mn-ea"/>
                            <a:cs typeface="+mn-cs"/>
                          </a:rPr>
                        </m:ctrlPr>
                      </m:dPr>
                      <m:e>
                        <m:r>
                          <a:rPr lang="fr-FR" sz="1200" i="1" kern="1200">
                            <a:solidFill>
                              <a:schemeClr val="tx1"/>
                            </a:solidFill>
                            <a:effectLst/>
                            <a:latin typeface="Cambria Math" panose="02040503050406030204" pitchFamily="18" charset="0"/>
                            <a:ea typeface="+mn-ea"/>
                            <a:cs typeface="+mn-cs"/>
                          </a:rPr>
                          <m:t>𝑥</m:t>
                        </m:r>
                      </m:e>
                    </m:d>
                  </m:oMath>
                </a14:m>
                <a:r>
                  <a:rPr lang="fr-FR" sz="1200" kern="1200" dirty="0">
                    <a:solidFill>
                      <a:schemeClr val="tx1"/>
                    </a:solidFill>
                    <a:effectLst/>
                    <a:latin typeface="+mn-lt"/>
                    <a:ea typeface="+mn-ea"/>
                    <a:cs typeface="+mn-cs"/>
                  </a:rPr>
                  <a:t>, la descente de gradient stochastique échantillonne de manière aléatoire (i) uniformément et calcule </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 </m:t>
                    </m:r>
                    <m:r>
                      <a:rPr lang="fr-FR" sz="1200" kern="1200">
                        <a:solidFill>
                          <a:schemeClr val="tx1"/>
                        </a:solidFill>
                        <a:effectLst/>
                        <a:latin typeface="Cambria Math" panose="02040503050406030204" pitchFamily="18" charset="0"/>
                        <a:ea typeface="+mn-ea"/>
                        <a:cs typeface="+mn-cs"/>
                      </a:rPr>
                      <m:t>𝛻</m:t>
                    </m:r>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𝑓</m:t>
                        </m:r>
                      </m:e>
                      <m:sub>
                        <m:r>
                          <a:rPr lang="fr-FR" sz="1200" i="1" kern="1200">
                            <a:solidFill>
                              <a:schemeClr val="tx1"/>
                            </a:solidFill>
                            <a:effectLst/>
                            <a:latin typeface="Cambria Math" panose="02040503050406030204" pitchFamily="18" charset="0"/>
                            <a:ea typeface="+mn-ea"/>
                            <a:cs typeface="+mn-cs"/>
                          </a:rPr>
                          <m:t>𝑖</m:t>
                        </m:r>
                      </m:sub>
                    </m:sSub>
                    <m:d>
                      <m:dPr>
                        <m:ctrlPr>
                          <a:rPr lang="fr-FR" sz="1200" i="1" kern="1200">
                            <a:solidFill>
                              <a:schemeClr val="tx1"/>
                            </a:solidFill>
                            <a:effectLst/>
                            <a:latin typeface="Cambria Math" panose="02040503050406030204" pitchFamily="18" charset="0"/>
                            <a:ea typeface="+mn-ea"/>
                            <a:cs typeface="+mn-cs"/>
                          </a:rPr>
                        </m:ctrlPr>
                      </m:dPr>
                      <m:e>
                        <m:r>
                          <a:rPr lang="fr-FR" sz="1200" i="1" kern="1200">
                            <a:solidFill>
                              <a:schemeClr val="tx1"/>
                            </a:solidFill>
                            <a:effectLst/>
                            <a:latin typeface="Cambria Math" panose="02040503050406030204" pitchFamily="18" charset="0"/>
                            <a:ea typeface="+mn-ea"/>
                            <a:cs typeface="+mn-cs"/>
                          </a:rPr>
                          <m:t>𝑥</m:t>
                        </m:r>
                      </m:e>
                    </m:d>
                    <m:r>
                      <a:rPr lang="fr-FR" sz="1200" i="1" kern="1200">
                        <a:solidFill>
                          <a:schemeClr val="tx1"/>
                        </a:solidFill>
                        <a:effectLst/>
                        <a:latin typeface="Cambria Math" panose="02040503050406030204" pitchFamily="18" charset="0"/>
                        <a:ea typeface="+mn-ea"/>
                        <a:cs typeface="+mn-cs"/>
                      </a:rPr>
                      <m:t>. </m:t>
                    </m:r>
                  </m:oMath>
                </a14:m>
                <a:r>
                  <a:rPr lang="fr-FR" sz="1200" kern="1200" dirty="0">
                    <a:solidFill>
                      <a:schemeClr val="tx1"/>
                    </a:solidFill>
                    <a:effectLst/>
                    <a:latin typeface="+mn-lt"/>
                    <a:ea typeface="+mn-ea"/>
                    <a:cs typeface="+mn-cs"/>
                  </a:rPr>
                  <a:t>En effet la descente de gradient stochastique utilise</a:t>
                </a:r>
                <a14:m>
                  <m:oMath xmlns:m="http://schemas.openxmlformats.org/officeDocument/2006/math">
                    <m:sSub>
                      <m:sSubPr>
                        <m:ctrlPr>
                          <a:rPr lang="fr-FR" sz="1200" i="1" kern="1200">
                            <a:solidFill>
                              <a:schemeClr val="tx1"/>
                            </a:solidFill>
                            <a:effectLst/>
                            <a:latin typeface="Cambria Math" panose="02040503050406030204" pitchFamily="18" charset="0"/>
                            <a:ea typeface="+mn-ea"/>
                            <a:cs typeface="+mn-cs"/>
                          </a:rPr>
                        </m:ctrlPr>
                      </m:sSubPr>
                      <m:e>
                        <m:r>
                          <a:rPr lang="fr-FR" sz="1200" kern="1200">
                            <a:solidFill>
                              <a:schemeClr val="tx1"/>
                            </a:solidFill>
                            <a:effectLst/>
                            <a:latin typeface="Cambria Math" panose="02040503050406030204" pitchFamily="18" charset="0"/>
                            <a:ea typeface="+mn-ea"/>
                            <a:cs typeface="+mn-cs"/>
                          </a:rPr>
                          <m:t> </m:t>
                        </m:r>
                        <m:r>
                          <a:rPr lang="fr-FR" sz="1200"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𝑓</m:t>
                        </m:r>
                      </m:e>
                      <m:sub>
                        <m:r>
                          <a:rPr lang="fr-FR" sz="1200" i="1" kern="1200">
                            <a:solidFill>
                              <a:schemeClr val="tx1"/>
                            </a:solidFill>
                            <a:effectLst/>
                            <a:latin typeface="Cambria Math" panose="02040503050406030204" pitchFamily="18" charset="0"/>
                            <a:ea typeface="+mn-ea"/>
                            <a:cs typeface="+mn-cs"/>
                          </a:rPr>
                          <m:t>𝑖</m:t>
                        </m:r>
                      </m:sub>
                    </m:sSub>
                    <m:d>
                      <m:dPr>
                        <m:ctrlPr>
                          <a:rPr lang="fr-FR" sz="1200" i="1" kern="1200">
                            <a:solidFill>
                              <a:schemeClr val="tx1"/>
                            </a:solidFill>
                            <a:effectLst/>
                            <a:latin typeface="Cambria Math" panose="02040503050406030204" pitchFamily="18" charset="0"/>
                            <a:ea typeface="+mn-ea"/>
                            <a:cs typeface="+mn-cs"/>
                          </a:rPr>
                        </m:ctrlPr>
                      </m:dPr>
                      <m:e>
                        <m:r>
                          <a:rPr lang="fr-FR" sz="1200" i="1" kern="1200">
                            <a:solidFill>
                              <a:schemeClr val="tx1"/>
                            </a:solidFill>
                            <a:effectLst/>
                            <a:latin typeface="Cambria Math" panose="02040503050406030204" pitchFamily="18" charset="0"/>
                            <a:ea typeface="+mn-ea"/>
                            <a:cs typeface="+mn-cs"/>
                          </a:rPr>
                          <m:t>𝑥</m:t>
                        </m:r>
                      </m:e>
                    </m:d>
                    <m:r>
                      <a:rPr lang="fr-FR" sz="1200" i="1" kern="1200">
                        <a:solidFill>
                          <a:schemeClr val="tx1"/>
                        </a:solidFill>
                        <a:effectLst/>
                        <a:latin typeface="Cambria Math" panose="02040503050406030204" pitchFamily="18" charset="0"/>
                        <a:ea typeface="+mn-ea"/>
                        <a:cs typeface="+mn-cs"/>
                      </a:rPr>
                      <m:t> </m:t>
                    </m:r>
                  </m:oMath>
                </a14:m>
                <a:r>
                  <a:rPr lang="fr-FR" sz="1200" kern="1200" dirty="0">
                    <a:solidFill>
                      <a:schemeClr val="tx1"/>
                    </a:solidFill>
                    <a:effectLst/>
                    <a:latin typeface="+mn-lt"/>
                    <a:ea typeface="+mn-ea"/>
                    <a:cs typeface="+mn-cs"/>
                  </a:rPr>
                  <a:t>comme estimateur sans biais de f (x) puisque </a:t>
                </a:r>
                <a:r>
                  <a:rPr lang="fr-FR" sz="1200" kern="1200" dirty="0" smtClean="0">
                    <a:solidFill>
                      <a:schemeClr val="tx1"/>
                    </a:solidFill>
                    <a:effectLst/>
                    <a:latin typeface="+mn-lt"/>
                    <a:ea typeface="+mn-ea"/>
                    <a:cs typeface="+mn-cs"/>
                  </a:rPr>
                  <a: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On dit que </a:t>
                </a:r>
                <a14:m>
                  <m:oMath xmlns:m="http://schemas.openxmlformats.org/officeDocument/2006/math">
                    <m:r>
                      <a:rPr lang="fr-FR" sz="1200" kern="1200">
                        <a:solidFill>
                          <a:schemeClr val="tx1"/>
                        </a:solidFill>
                        <a:effectLst/>
                        <a:latin typeface="Cambria Math" panose="02040503050406030204" pitchFamily="18" charset="0"/>
                        <a:ea typeface="+mn-ea"/>
                        <a:cs typeface="+mn-cs"/>
                      </a:rPr>
                      <m:t>𝛻</m:t>
                    </m:r>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𝑓</m:t>
                        </m:r>
                      </m:e>
                      <m:sub>
                        <m:r>
                          <a:rPr lang="fr-FR" sz="1200" i="1" kern="1200">
                            <a:solidFill>
                              <a:schemeClr val="tx1"/>
                            </a:solidFill>
                            <a:effectLst/>
                            <a:latin typeface="Cambria Math" panose="02040503050406030204" pitchFamily="18" charset="0"/>
                            <a:ea typeface="+mn-ea"/>
                            <a:cs typeface="+mn-cs"/>
                          </a:rPr>
                          <m:t>𝑁</m:t>
                        </m:r>
                      </m:sub>
                    </m:sSub>
                    <m:d>
                      <m:dPr>
                        <m:ctrlPr>
                          <a:rPr lang="fr-FR" sz="1200" i="1" kern="1200">
                            <a:solidFill>
                              <a:schemeClr val="tx1"/>
                            </a:solidFill>
                            <a:effectLst/>
                            <a:latin typeface="Cambria Math" panose="02040503050406030204" pitchFamily="18" charset="0"/>
                            <a:ea typeface="+mn-ea"/>
                            <a:cs typeface="+mn-cs"/>
                          </a:rPr>
                        </m:ctrlPr>
                      </m:dPr>
                      <m:e>
                        <m:r>
                          <a:rPr lang="fr-FR" sz="1200" i="1" kern="1200">
                            <a:solidFill>
                              <a:schemeClr val="tx1"/>
                            </a:solidFill>
                            <a:effectLst/>
                            <a:latin typeface="Cambria Math" panose="02040503050406030204" pitchFamily="18" charset="0"/>
                            <a:ea typeface="+mn-ea"/>
                            <a:cs typeface="+mn-cs"/>
                          </a:rPr>
                          <m:t>𝑥</m:t>
                        </m:r>
                      </m:e>
                    </m:d>
                  </m:oMath>
                </a14:m>
                <a:r>
                  <a:rPr lang="fr-FR" sz="1200" kern="1200" dirty="0">
                    <a:solidFill>
                      <a:schemeClr val="tx1"/>
                    </a:solidFill>
                    <a:effectLst/>
                    <a:latin typeface="+mn-lt"/>
                    <a:ea typeface="+mn-ea"/>
                    <a:cs typeface="+mn-cs"/>
                  </a:rPr>
                  <a:t> est un estimateur sans biais de</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 </m:t>
                    </m:r>
                    <m:r>
                      <a:rPr lang="fr-FR" sz="1200"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𝑓</m:t>
                    </m:r>
                    <m:d>
                      <m:dPr>
                        <m:ctrlPr>
                          <a:rPr lang="fr-FR" sz="1200" i="1" kern="1200">
                            <a:solidFill>
                              <a:schemeClr val="tx1"/>
                            </a:solidFill>
                            <a:effectLst/>
                            <a:latin typeface="Cambria Math" panose="02040503050406030204" pitchFamily="18" charset="0"/>
                            <a:ea typeface="+mn-ea"/>
                            <a:cs typeface="+mn-cs"/>
                          </a:rPr>
                        </m:ctrlPr>
                      </m:dPr>
                      <m:e>
                        <m:r>
                          <a:rPr lang="fr-FR" sz="1200" i="1" kern="1200">
                            <a:solidFill>
                              <a:schemeClr val="tx1"/>
                            </a:solidFill>
                            <a:effectLst/>
                            <a:latin typeface="Cambria Math" panose="02040503050406030204" pitchFamily="18" charset="0"/>
                            <a:ea typeface="+mn-ea"/>
                            <a:cs typeface="+mn-cs"/>
                          </a:rPr>
                          <m:t>𝑥</m:t>
                        </m:r>
                      </m:e>
                    </m:d>
                  </m:oMath>
                </a14:m>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Plus N est grand plus l’estimation est plus précis.</a:t>
                </a:r>
              </a:p>
              <a:p>
                <a:endParaRPr lang="fr-FR" sz="1200" kern="1200" dirty="0">
                  <a:solidFill>
                    <a:schemeClr val="tx1"/>
                  </a:solidFill>
                  <a:effectLst/>
                  <a:latin typeface="+mn-lt"/>
                  <a:ea typeface="+mn-ea"/>
                  <a:cs typeface="+mn-cs"/>
                </a:endParaRPr>
              </a:p>
              <a:p>
                <a:endParaRPr lang="fr-FR" dirty="0"/>
              </a:p>
            </p:txBody>
          </p:sp>
        </mc:Choice>
        <mc:Fallback xmlns="">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Quand </a:t>
                </a:r>
                <a:r>
                  <a:rPr lang="fr-FR" sz="1200" i="0" kern="1200">
                    <a:solidFill>
                      <a:schemeClr val="tx1"/>
                    </a:solidFill>
                    <a:effectLst/>
                    <a:latin typeface="+mn-lt"/>
                    <a:ea typeface="+mn-ea"/>
                    <a:cs typeface="+mn-cs"/>
                  </a:rPr>
                  <a:t>𝑓_𝑖</a:t>
                </a:r>
                <a:r>
                  <a:rPr lang="fr-FR" sz="1200" kern="1200" dirty="0">
                    <a:solidFill>
                      <a:schemeClr val="tx1"/>
                    </a:solidFill>
                    <a:effectLst/>
                    <a:latin typeface="+mn-lt"/>
                    <a:ea typeface="+mn-ea"/>
                    <a:cs typeface="+mn-cs"/>
                  </a:rPr>
                  <a:t> est une fonction de perte basée sur l'instance de données d'apprentissage indexée par i. Il est important de souligner que le coût de calcul par itération en descente de gradient est linéaire avec la taille de l'ensemble de données d'apprentissage n (</a:t>
                </a:r>
                <a:r>
                  <a:rPr lang="fr-FR" sz="1200" i="0" kern="1200">
                    <a:solidFill>
                      <a:schemeClr val="tx1"/>
                    </a:solidFill>
                    <a:effectLst/>
                    <a:latin typeface="+mn-lt"/>
                    <a:ea typeface="+mn-ea"/>
                    <a:cs typeface="+mn-cs"/>
                  </a:rPr>
                  <a:t>𝑂(𝑛)</a:t>
                </a:r>
                <a:r>
                  <a:rPr lang="fr-FR" sz="1200" kern="1200" dirty="0">
                    <a:solidFill>
                      <a:schemeClr val="tx1"/>
                    </a:solidFill>
                    <a:effectLst/>
                    <a:latin typeface="+mn-lt"/>
                    <a:ea typeface="+mn-ea"/>
                    <a:cs typeface="+mn-cs"/>
                  </a:rPr>
                  <a:t>). Par conséquent, lorsque n est énorme, le coût de calcul par descente de la descente de gradient est très élevé.</a:t>
                </a:r>
              </a:p>
              <a:p>
                <a:r>
                  <a:rPr lang="fr-FR" sz="1200" kern="1200" dirty="0">
                    <a:solidFill>
                      <a:schemeClr val="tx1"/>
                    </a:solidFill>
                    <a:effectLst/>
                    <a:latin typeface="+mn-lt"/>
                    <a:ea typeface="+mn-ea"/>
                    <a:cs typeface="+mn-cs"/>
                  </a:rPr>
                  <a:t>De ce fait, la descente de gradient stochastique offre une solution plus légère. À chaque itération, plutôt que de calculer le gradient</a:t>
                </a:r>
                <a:r>
                  <a:rPr lang="fr-FR" sz="1200" i="0" kern="1200">
                    <a:solidFill>
                      <a:schemeClr val="tx1"/>
                    </a:solidFill>
                    <a:effectLst/>
                    <a:latin typeface="+mn-lt"/>
                    <a:ea typeface="+mn-ea"/>
                    <a:cs typeface="+mn-cs"/>
                  </a:rPr>
                  <a:t> ∇𝑓(𝑥)</a:t>
                </a:r>
                <a:r>
                  <a:rPr lang="fr-FR" sz="1200" kern="1200" dirty="0">
                    <a:solidFill>
                      <a:schemeClr val="tx1"/>
                    </a:solidFill>
                    <a:effectLst/>
                    <a:latin typeface="+mn-lt"/>
                    <a:ea typeface="+mn-ea"/>
                    <a:cs typeface="+mn-cs"/>
                  </a:rPr>
                  <a:t>, la descente de gradient stochastique échantillonne de manière aléatoire (i) uniformément et calcule </a:t>
                </a:r>
                <a:r>
                  <a:rPr lang="fr-FR" sz="1200" i="0" kern="1200">
                    <a:solidFill>
                      <a:schemeClr val="tx1"/>
                    </a:solidFill>
                    <a:effectLst/>
                    <a:latin typeface="+mn-lt"/>
                    <a:ea typeface="+mn-ea"/>
                    <a:cs typeface="+mn-cs"/>
                  </a:rPr>
                  <a:t> ∇𝑓_𝑖 (𝑥). </a:t>
                </a:r>
                <a:r>
                  <a:rPr lang="fr-FR" sz="1200" kern="1200" dirty="0">
                    <a:solidFill>
                      <a:schemeClr val="tx1"/>
                    </a:solidFill>
                    <a:effectLst/>
                    <a:latin typeface="+mn-lt"/>
                    <a:ea typeface="+mn-ea"/>
                    <a:cs typeface="+mn-cs"/>
                  </a:rPr>
                  <a:t>En effet la descente de gradient stochastique utilise</a:t>
                </a:r>
                <a:r>
                  <a:rPr lang="fr-FR" sz="1200" i="0" kern="1200">
                    <a:solidFill>
                      <a:schemeClr val="tx1"/>
                    </a:solidFill>
                    <a:effectLst/>
                    <a:latin typeface="+mn-lt"/>
                    <a:ea typeface="+mn-ea"/>
                    <a:cs typeface="+mn-cs"/>
                  </a:rPr>
                  <a:t>〖 ∇𝑓〗_𝑖 (𝑥)  </a:t>
                </a:r>
                <a:r>
                  <a:rPr lang="fr-FR" sz="1200" kern="1200" dirty="0">
                    <a:solidFill>
                      <a:schemeClr val="tx1"/>
                    </a:solidFill>
                    <a:effectLst/>
                    <a:latin typeface="+mn-lt"/>
                    <a:ea typeface="+mn-ea"/>
                    <a:cs typeface="+mn-cs"/>
                  </a:rPr>
                  <a:t>comme estimateur sans biais de f (x) puisque </a:t>
                </a:r>
                <a:r>
                  <a:rPr lang="fr-FR" sz="1200" kern="1200" dirty="0" smtClean="0">
                    <a:solidFill>
                      <a:schemeClr val="tx1"/>
                    </a:solidFill>
                    <a:effectLst/>
                    <a:latin typeface="+mn-lt"/>
                    <a:ea typeface="+mn-ea"/>
                    <a:cs typeface="+mn-cs"/>
                  </a:rPr>
                  <a:t>:</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On dit que </a:t>
                </a:r>
                <a:r>
                  <a:rPr lang="fr-FR" sz="1200" i="0" kern="1200">
                    <a:solidFill>
                      <a:schemeClr val="tx1"/>
                    </a:solidFill>
                    <a:effectLst/>
                    <a:latin typeface="+mn-lt"/>
                    <a:ea typeface="+mn-ea"/>
                    <a:cs typeface="+mn-cs"/>
                  </a:rPr>
                  <a:t>∇𝑓_𝑁 (𝑥)</a:t>
                </a:r>
                <a:r>
                  <a:rPr lang="fr-FR" sz="1200" kern="1200" dirty="0">
                    <a:solidFill>
                      <a:schemeClr val="tx1"/>
                    </a:solidFill>
                    <a:effectLst/>
                    <a:latin typeface="+mn-lt"/>
                    <a:ea typeface="+mn-ea"/>
                    <a:cs typeface="+mn-cs"/>
                  </a:rPr>
                  <a:t> est un estimateur sans biais de</a:t>
                </a:r>
                <a:r>
                  <a:rPr lang="fr-FR" sz="1200" i="0" kern="1200">
                    <a:solidFill>
                      <a:schemeClr val="tx1"/>
                    </a:solidFill>
                    <a:effectLst/>
                    <a:latin typeface="+mn-lt"/>
                    <a:ea typeface="+mn-ea"/>
                    <a:cs typeface="+mn-cs"/>
                  </a:rPr>
                  <a:t> ∇𝑓(𝑥)</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Plus N est grand plus l’estimation est plus précis.</a:t>
                </a:r>
              </a:p>
              <a:p>
                <a:endParaRPr lang="fr-FR" sz="1200" kern="1200" dirty="0">
                  <a:solidFill>
                    <a:schemeClr val="tx1"/>
                  </a:solidFill>
                  <a:effectLst/>
                  <a:latin typeface="+mn-lt"/>
                  <a:ea typeface="+mn-ea"/>
                  <a:cs typeface="+mn-cs"/>
                </a:endParaRPr>
              </a:p>
              <a:p>
                <a:endParaRPr lang="fr-FR" dirty="0"/>
              </a:p>
            </p:txBody>
          </p:sp>
        </mc:Fallback>
      </mc:AlternateContent>
      <p:sp>
        <p:nvSpPr>
          <p:cNvPr id="4" name="Espace réservé du numéro de diapositive 3"/>
          <p:cNvSpPr>
            <a:spLocks noGrp="1"/>
          </p:cNvSpPr>
          <p:nvPr>
            <p:ph type="sldNum" sz="quarter" idx="10"/>
          </p:nvPr>
        </p:nvSpPr>
        <p:spPr/>
        <p:txBody>
          <a:bodyPr/>
          <a:lstStyle/>
          <a:p>
            <a:fld id="{0AA5A6CE-809A-492D-B613-2084FA2CCCA9}" type="slidenum">
              <a:rPr lang="fr-FR" smtClean="0"/>
              <a:t>4</a:t>
            </a:fld>
            <a:endParaRPr lang="fr-FR"/>
          </a:p>
        </p:txBody>
      </p:sp>
    </p:spTree>
    <p:extLst>
      <p:ext uri="{BB962C8B-B14F-4D97-AF65-F5344CB8AC3E}">
        <p14:creationId xmlns:p14="http://schemas.microsoft.com/office/powerpoint/2010/main" val="363063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alors pour </a:t>
            </a:r>
            <a:r>
              <a:rPr lang="en-US" sz="1200" kern="1200" dirty="0" smtClean="0">
                <a:solidFill>
                  <a:schemeClr val="tx1"/>
                </a:solidFill>
                <a:effectLst/>
                <a:latin typeface="+mn-lt"/>
                <a:ea typeface="+mn-ea"/>
                <a:cs typeface="+mn-cs"/>
              </a:rPr>
              <a:t>α</a:t>
            </a:r>
            <a:r>
              <a:rPr lang="el-GR" sz="1200" kern="1200" dirty="0" smtClean="0">
                <a:solidFill>
                  <a:schemeClr val="tx1"/>
                </a:solidFill>
                <a:effectLst/>
                <a:latin typeface="+mn-lt"/>
                <a:ea typeface="+mn-ea"/>
                <a:cs typeface="+mn-cs"/>
              </a:rPr>
              <a:t>=0.05 AdaMax et Nadam </a:t>
            </a:r>
            <a:r>
              <a:rPr lang="fr-FR" sz="1200" kern="1200" dirty="0" smtClean="0">
                <a:solidFill>
                  <a:schemeClr val="tx1"/>
                </a:solidFill>
                <a:effectLst/>
                <a:latin typeface="+mn-lt"/>
                <a:ea typeface="+mn-ea"/>
                <a:cs typeface="+mn-cs"/>
              </a:rPr>
              <a:t>ne </a:t>
            </a:r>
            <a:r>
              <a:rPr lang="el-GR" sz="1200" kern="1200" dirty="0" smtClean="0">
                <a:solidFill>
                  <a:schemeClr val="tx1"/>
                </a:solidFill>
                <a:effectLst/>
                <a:latin typeface="+mn-lt"/>
                <a:ea typeface="+mn-ea"/>
                <a:cs typeface="+mn-cs"/>
              </a:rPr>
              <a:t>sont </a:t>
            </a:r>
            <a:r>
              <a:rPr lang="fr-FR" sz="1200" kern="1200" dirty="0" smtClean="0">
                <a:solidFill>
                  <a:schemeClr val="tx1"/>
                </a:solidFill>
                <a:effectLst/>
                <a:latin typeface="+mn-lt"/>
                <a:ea typeface="+mn-ea"/>
                <a:cs typeface="+mn-cs"/>
              </a:rPr>
              <a:t>pas stable </a:t>
            </a:r>
            <a:r>
              <a:rPr lang="fr-FR" sz="1200" kern="1200" dirty="0" err="1" smtClean="0">
                <a:solidFill>
                  <a:schemeClr val="tx1"/>
                </a:solidFill>
                <a:effectLst/>
                <a:latin typeface="+mn-lt"/>
                <a:ea typeface="+mn-ea"/>
                <a:cs typeface="+mn-cs"/>
              </a:rPr>
              <a:t>méme</a:t>
            </a:r>
            <a:r>
              <a:rPr lang="fr-FR" sz="1200" kern="1200" dirty="0" smtClean="0">
                <a:solidFill>
                  <a:schemeClr val="tx1"/>
                </a:solidFill>
                <a:effectLst/>
                <a:latin typeface="+mn-lt"/>
                <a:ea typeface="+mn-ea"/>
                <a:cs typeface="+mn-cs"/>
              </a:rPr>
              <a:t> que AdaMax donne des résultat approché.</a:t>
            </a:r>
          </a:p>
          <a:p>
            <a:r>
              <a:rPr lang="fr-FR" sz="1200" kern="1200" dirty="0" smtClean="0">
                <a:solidFill>
                  <a:schemeClr val="tx1"/>
                </a:solidFill>
                <a:effectLst/>
                <a:latin typeface="+mn-lt"/>
                <a:ea typeface="+mn-ea"/>
                <a:cs typeface="+mn-cs"/>
              </a:rPr>
              <a:t>On vas tester avec un pas plus grand α=0.01 pour AdaMax et Nadam et α=2*1</a:t>
            </a:r>
            <a:r>
              <a:rPr lang="fr-FR" sz="1200" kern="1200" baseline="30000" dirty="0" smtClean="0">
                <a:solidFill>
                  <a:schemeClr val="tx1"/>
                </a:solidFill>
                <a:effectLst/>
                <a:latin typeface="+mn-lt"/>
                <a:ea typeface="+mn-ea"/>
                <a:cs typeface="+mn-cs"/>
              </a:rPr>
              <a:t>e</a:t>
            </a:r>
            <a:r>
              <a:rPr lang="fr-FR" sz="1200" kern="1200" dirty="0" smtClean="0">
                <a:solidFill>
                  <a:schemeClr val="tx1"/>
                </a:solidFill>
                <a:effectLst/>
                <a:latin typeface="+mn-lt"/>
                <a:ea typeface="+mn-ea"/>
                <a:cs typeface="+mn-cs"/>
              </a:rPr>
              <a:t>-5 pour l’algorithme du </a:t>
            </a:r>
            <a:r>
              <a:rPr lang="fr-FR" sz="1200" kern="1200" dirty="0" err="1" smtClean="0">
                <a:solidFill>
                  <a:schemeClr val="tx1"/>
                </a:solidFill>
                <a:effectLst/>
                <a:latin typeface="+mn-lt"/>
                <a:ea typeface="+mn-ea"/>
                <a:cs typeface="+mn-cs"/>
              </a:rPr>
              <a:t>gadient</a:t>
            </a:r>
            <a:r>
              <a:rPr lang="fr-FR" sz="1200" kern="1200" dirty="0" smtClean="0">
                <a:solidFill>
                  <a:schemeClr val="tx1"/>
                </a:solidFill>
                <a:effectLst/>
                <a:latin typeface="+mn-lt"/>
                <a:ea typeface="+mn-ea"/>
                <a:cs typeface="+mn-cs"/>
              </a:rPr>
              <a:t> stochastique.</a:t>
            </a:r>
          </a:p>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23</a:t>
            </a:fld>
            <a:endParaRPr lang="fr-FR"/>
          </a:p>
        </p:txBody>
      </p:sp>
    </p:spTree>
    <p:extLst>
      <p:ext uri="{BB962C8B-B14F-4D97-AF65-F5344CB8AC3E}">
        <p14:creationId xmlns:p14="http://schemas.microsoft.com/office/powerpoint/2010/main" val="427357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24</a:t>
            </a:fld>
            <a:endParaRPr lang="fr-FR"/>
          </a:p>
        </p:txBody>
      </p:sp>
    </p:spTree>
    <p:extLst>
      <p:ext uri="{BB962C8B-B14F-4D97-AF65-F5344CB8AC3E}">
        <p14:creationId xmlns:p14="http://schemas.microsoft.com/office/powerpoint/2010/main" val="4260266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11 </a:t>
            </a:r>
            <a:r>
              <a:rPr lang="fr-FR" dirty="0" err="1" smtClean="0"/>
              <a:t>élements</a:t>
            </a:r>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25</a:t>
            </a:fld>
            <a:endParaRPr lang="fr-FR"/>
          </a:p>
        </p:txBody>
      </p:sp>
    </p:spTree>
    <p:extLst>
      <p:ext uri="{BB962C8B-B14F-4D97-AF65-F5344CB8AC3E}">
        <p14:creationId xmlns:p14="http://schemas.microsoft.com/office/powerpoint/2010/main" val="331961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Une </a:t>
            </a:r>
            <a:r>
              <a:rPr lang="fr-FR" sz="1200" kern="1200" dirty="0" err="1" smtClean="0">
                <a:solidFill>
                  <a:schemeClr val="tx1"/>
                </a:solidFill>
                <a:effectLst/>
                <a:latin typeface="+mn-lt"/>
                <a:ea typeface="+mn-ea"/>
                <a:cs typeface="+mn-cs"/>
              </a:rPr>
              <a:t>premiére</a:t>
            </a:r>
            <a:r>
              <a:rPr lang="fr-FR" sz="1200" kern="1200" dirty="0" smtClean="0">
                <a:solidFill>
                  <a:schemeClr val="tx1"/>
                </a:solidFill>
                <a:effectLst/>
                <a:latin typeface="+mn-lt"/>
                <a:ea typeface="+mn-ea"/>
                <a:cs typeface="+mn-cs"/>
              </a:rPr>
              <a:t> remarque qu’on peut faire sur les deux figure est que le pas approché a </a:t>
            </a:r>
            <a:r>
              <a:rPr lang="fr-FR" sz="1200" kern="1200" dirty="0" err="1" smtClean="0">
                <a:solidFill>
                  <a:schemeClr val="tx1"/>
                </a:solidFill>
                <a:effectLst/>
                <a:latin typeface="+mn-lt"/>
                <a:ea typeface="+mn-ea"/>
                <a:cs typeface="+mn-cs"/>
              </a:rPr>
              <a:t>beucoup</a:t>
            </a:r>
            <a:r>
              <a:rPr lang="fr-FR" sz="1200" kern="1200" dirty="0" smtClean="0">
                <a:solidFill>
                  <a:schemeClr val="tx1"/>
                </a:solidFill>
                <a:effectLst/>
                <a:latin typeface="+mn-lt"/>
                <a:ea typeface="+mn-ea"/>
                <a:cs typeface="+mn-cs"/>
              </a:rPr>
              <a:t> réduit le taux de convergence, pour Nadam par exemple il converge en 28 itérations mais avec le pas approché il converge en 3 itérations seulement .</a:t>
            </a:r>
          </a:p>
          <a:p>
            <a:r>
              <a:rPr lang="fr-FR" sz="1200" kern="1200" dirty="0" smtClean="0">
                <a:solidFill>
                  <a:schemeClr val="tx1"/>
                </a:solidFill>
                <a:effectLst/>
                <a:latin typeface="+mn-lt"/>
                <a:ea typeface="+mn-ea"/>
                <a:cs typeface="+mn-cs"/>
              </a:rPr>
              <a:t>Une </a:t>
            </a:r>
            <a:r>
              <a:rPr lang="fr-FR" sz="1200" kern="1200" dirty="0" err="1" smtClean="0">
                <a:solidFill>
                  <a:schemeClr val="tx1"/>
                </a:solidFill>
                <a:effectLst/>
                <a:latin typeface="+mn-lt"/>
                <a:ea typeface="+mn-ea"/>
                <a:cs typeface="+mn-cs"/>
              </a:rPr>
              <a:t>deuxiéme</a:t>
            </a:r>
            <a:r>
              <a:rPr lang="fr-FR" sz="1200" kern="1200" dirty="0" smtClean="0">
                <a:solidFill>
                  <a:schemeClr val="tx1"/>
                </a:solidFill>
                <a:effectLst/>
                <a:latin typeface="+mn-lt"/>
                <a:ea typeface="+mn-ea"/>
                <a:cs typeface="+mn-cs"/>
              </a:rPr>
              <a:t> remarque est que après l’algorithme converge une </a:t>
            </a:r>
            <a:r>
              <a:rPr lang="fr-FR" sz="1200" kern="1200" dirty="0" err="1" smtClean="0">
                <a:solidFill>
                  <a:schemeClr val="tx1"/>
                </a:solidFill>
                <a:effectLst/>
                <a:latin typeface="+mn-lt"/>
                <a:ea typeface="+mn-ea"/>
                <a:cs typeface="+mn-cs"/>
              </a:rPr>
              <a:t>premiére</a:t>
            </a:r>
            <a:r>
              <a:rPr lang="fr-FR" sz="1200" kern="1200" dirty="0" smtClean="0">
                <a:solidFill>
                  <a:schemeClr val="tx1"/>
                </a:solidFill>
                <a:effectLst/>
                <a:latin typeface="+mn-lt"/>
                <a:ea typeface="+mn-ea"/>
                <a:cs typeface="+mn-cs"/>
              </a:rPr>
              <a:t> fois, il diverge mais il converge encore une fois, c’est bien le fait du moment.</a:t>
            </a:r>
          </a:p>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27</a:t>
            </a:fld>
            <a:endParaRPr lang="fr-FR"/>
          </a:p>
        </p:txBody>
      </p:sp>
    </p:spTree>
    <p:extLst>
      <p:ext uri="{BB962C8B-B14F-4D97-AF65-F5344CB8AC3E}">
        <p14:creationId xmlns:p14="http://schemas.microsoft.com/office/powerpoint/2010/main" val="148161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28</a:t>
            </a:fld>
            <a:endParaRPr lang="fr-FR"/>
          </a:p>
        </p:txBody>
      </p:sp>
    </p:spTree>
    <p:extLst>
      <p:ext uri="{BB962C8B-B14F-4D97-AF65-F5344CB8AC3E}">
        <p14:creationId xmlns:p14="http://schemas.microsoft.com/office/powerpoint/2010/main" val="3154693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smtClean="0">
                <a:solidFill>
                  <a:schemeClr val="tx1"/>
                </a:solidFill>
                <a:effectLst/>
                <a:latin typeface="+mn-lt"/>
                <a:ea typeface="+mn-ea"/>
                <a:cs typeface="+mn-cs"/>
              </a:rPr>
              <a:t>Ce qu’on peut tirer des deux figure ci-dessus est que les algorithmes Adam, Nadam et Adamax converge vers un minimum globale ou bien au moins vers un minimum locale.</a:t>
            </a:r>
            <a:endParaRPr lang="fr-FR" sz="12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Les deux </a:t>
            </a:r>
            <a:r>
              <a:rPr lang="fr-FR" sz="1200" b="1" kern="1200" dirty="0" err="1" smtClean="0">
                <a:solidFill>
                  <a:schemeClr val="tx1"/>
                </a:solidFill>
                <a:effectLst/>
                <a:latin typeface="+mn-lt"/>
                <a:ea typeface="+mn-ea"/>
                <a:cs typeface="+mn-cs"/>
              </a:rPr>
              <a:t>algorithms</a:t>
            </a:r>
            <a:r>
              <a:rPr lang="fr-FR" sz="1200" b="1" kern="1200" dirty="0" smtClean="0">
                <a:solidFill>
                  <a:schemeClr val="tx1"/>
                </a:solidFill>
                <a:effectLst/>
                <a:latin typeface="+mn-lt"/>
                <a:ea typeface="+mn-ea"/>
                <a:cs typeface="+mn-cs"/>
              </a:rPr>
              <a:t> avec le pas approché sont stocker dans un minimum locale.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31</a:t>
            </a:fld>
            <a:endParaRPr lang="fr-FR"/>
          </a:p>
        </p:txBody>
      </p:sp>
    </p:spTree>
    <p:extLst>
      <p:ext uri="{BB962C8B-B14F-4D97-AF65-F5344CB8AC3E}">
        <p14:creationId xmlns:p14="http://schemas.microsoft.com/office/powerpoint/2010/main" val="956190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34</a:t>
            </a:fld>
            <a:endParaRPr lang="fr-FR"/>
          </a:p>
        </p:txBody>
      </p:sp>
    </p:spTree>
    <p:extLst>
      <p:ext uri="{BB962C8B-B14F-4D97-AF65-F5344CB8AC3E}">
        <p14:creationId xmlns:p14="http://schemas.microsoft.com/office/powerpoint/2010/main" val="341479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La dernière chose à noter est que les deux premières itérations fourniront une très mauvaise moyenne car nous n’avons pas encore suffisamment de valeurs pour faire la moyenne. Au lieu d’utiliser V, la solution consiste à utiliser ce que l’on appelle la version de V à correction de biais.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Avec de grandes valeurs de t, la puissance de t sera très proche de zéro, ne modifiant donc pas nos valeurs de V du tout. Mais pour de petites valeurs de t, cette équation produira des résultats un peu meilleurs.</a:t>
            </a:r>
          </a:p>
          <a:p>
            <a:r>
              <a:rPr lang="fr-FR" sz="1200" kern="1200" dirty="0" smtClean="0">
                <a:solidFill>
                  <a:schemeClr val="tx1"/>
                </a:solidFill>
                <a:effectLst/>
                <a:latin typeface="+mn-lt"/>
                <a:ea typeface="+mn-ea"/>
                <a:cs typeface="+mn-cs"/>
              </a:rPr>
              <a:t>Ce résultat est très important pour comprendre le fonctionnement des algorithmes qu’on va présenter après.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5</a:t>
            </a:fld>
            <a:endParaRPr lang="fr-FR"/>
          </a:p>
        </p:txBody>
      </p:sp>
    </p:spTree>
    <p:extLst>
      <p:ext uri="{BB962C8B-B14F-4D97-AF65-F5344CB8AC3E}">
        <p14:creationId xmlns:p14="http://schemas.microsoft.com/office/powerpoint/2010/main" val="349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r>
                  <a:rPr lang="fr-FR" dirty="0" smtClean="0"/>
                  <a:t>Entrées : alpha, beta1 != 1, beta2 != 1,</a:t>
                </a:r>
                <a:r>
                  <a:rPr lang="fr-FR" baseline="0" dirty="0" smtClean="0"/>
                  <a:t> f , theta0</a:t>
                </a:r>
              </a:p>
              <a:p>
                <a:r>
                  <a:rPr lang="fr-FR" baseline="0" dirty="0" smtClean="0"/>
                  <a:t>Sortie : </a:t>
                </a:r>
                <a:r>
                  <a:rPr lang="fr-FR" baseline="0" dirty="0" err="1" smtClean="0"/>
                  <a:t>theta</a:t>
                </a:r>
                <a:r>
                  <a:rPr lang="fr-FR" baseline="0" dirty="0" smtClean="0"/>
                  <a:t>*</a:t>
                </a:r>
              </a:p>
              <a:p>
                <a:pPr marL="171450" indent="-171450">
                  <a:buFontTx/>
                  <a:buChar char="-"/>
                </a:pPr>
                <a:r>
                  <a:rPr lang="fr-FR" dirty="0" smtClean="0"/>
                  <a:t>Initialisations</a:t>
                </a:r>
                <a:r>
                  <a:rPr lang="fr-FR" baseline="0" dirty="0" smtClean="0"/>
                  <a:t> de m, v, t</a:t>
                </a:r>
              </a:p>
              <a:p>
                <a:pPr marL="171450" indent="-171450">
                  <a:buFontTx/>
                  <a:buChar char="-"/>
                </a:pPr>
                <a:r>
                  <a:rPr lang="fr-FR" baseline="0" dirty="0" smtClean="0"/>
                  <a:t>Calcule du gradient stochastique</a:t>
                </a:r>
              </a:p>
              <a:p>
                <a:pPr marL="171450" indent="-171450">
                  <a:buFontTx/>
                  <a:buChar char="-"/>
                </a:pPr>
                <a:r>
                  <a:rPr lang="fr-FR" baseline="0" dirty="0" smtClean="0"/>
                  <a:t>Calcule de m et v</a:t>
                </a:r>
              </a:p>
              <a:p>
                <a:pPr marL="171450" indent="-171450">
                  <a:buFontTx/>
                  <a:buChar char="-"/>
                </a:pPr>
                <a:r>
                  <a:rPr lang="fr-FR" baseline="0" dirty="0" smtClean="0"/>
                  <a:t>Correction de biais de m et v</a:t>
                </a:r>
              </a:p>
              <a:p>
                <a:pPr marL="171450" indent="-171450">
                  <a:buFontTx/>
                  <a:buChar char="-"/>
                </a:pPr>
                <a:r>
                  <a:rPr lang="fr-FR" baseline="0" dirty="0" smtClean="0"/>
                  <a:t>Mise à jour de paramètre thêta</a:t>
                </a:r>
              </a:p>
              <a:p>
                <a:pPr marL="171450" indent="-171450">
                  <a:buFontTx/>
                  <a:buChar char="-"/>
                </a:pPr>
                <a:endParaRPr lang="fr-FR" baseline="0" dirty="0" smtClean="0"/>
              </a:p>
              <a:p>
                <a:r>
                  <a:rPr lang="fr-FR" sz="1200" kern="1200" dirty="0" smtClean="0">
                    <a:solidFill>
                      <a:schemeClr val="tx1"/>
                    </a:solidFill>
                    <a:effectLst/>
                    <a:latin typeface="+mn-lt"/>
                    <a:ea typeface="+mn-ea"/>
                    <a:cs typeface="+mn-cs"/>
                  </a:rPr>
                  <a:t>Alors Adam peut être considéré comme une combinaison de RMSprop et de GSD avec moment. Il utilise les gradients au carré pour mettre à l'échelle le taux d'apprentissage comme RMSprop et la moyenne mobile du gradient au lieu du gradient lui-même comme GSD avec moment.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Parfois, la valeur de (</a:t>
                </a:r>
                <a14:m>
                  <m:oMath xmlns:m="http://schemas.openxmlformats.org/officeDocument/2006/math">
                    <m:acc>
                      <m:accPr>
                        <m:chr m:val="̂"/>
                        <m:ctrlPr>
                          <a:rPr lang="fr-FR" sz="1200" i="1" kern="1200">
                            <a:solidFill>
                              <a:schemeClr val="tx1"/>
                            </a:solidFill>
                            <a:effectLst/>
                            <a:latin typeface="Cambria Math" panose="02040503050406030204" pitchFamily="18" charset="0"/>
                            <a:ea typeface="+mn-ea"/>
                            <a:cs typeface="+mn-cs"/>
                          </a:rPr>
                        </m:ctrlPr>
                      </m:accPr>
                      <m:e>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𝑉</m:t>
                            </m:r>
                          </m:e>
                          <m:sub>
                            <m:r>
                              <a:rPr lang="fr-FR" sz="1200" i="1" kern="1200">
                                <a:solidFill>
                                  <a:schemeClr val="tx1"/>
                                </a:solidFill>
                                <a:effectLst/>
                                <a:latin typeface="Cambria Math" panose="02040503050406030204" pitchFamily="18" charset="0"/>
                                <a:ea typeface="+mn-ea"/>
                                <a:cs typeface="+mn-cs"/>
                              </a:rPr>
                              <m:t>𝑡</m:t>
                            </m:r>
                          </m:sub>
                        </m:sSub>
                      </m:e>
                    </m:acc>
                  </m:oMath>
                </a14:m>
                <a:r>
                  <a:rPr lang="fr-FR" sz="1200" kern="1200" dirty="0">
                    <a:solidFill>
                      <a:schemeClr val="tx1"/>
                    </a:solidFill>
                    <a:effectLst/>
                    <a:latin typeface="+mn-lt"/>
                    <a:ea typeface="+mn-ea"/>
                    <a:cs typeface="+mn-cs"/>
                  </a:rPr>
                  <a:t>) pourrait être très proche de 0. La valeur absolue de nos poids pourrait devenir très grande, pour éviter cela nous incluons un paramètre epsilon (</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𝜀</m:t>
                    </m:r>
                  </m:oMath>
                </a14:m>
                <a:r>
                  <a:rPr lang="fr-FR" sz="1200" kern="1200" dirty="0">
                    <a:solidFill>
                      <a:schemeClr val="tx1"/>
                    </a:solidFill>
                    <a:effectLst/>
                    <a:latin typeface="+mn-lt"/>
                    <a:ea typeface="+mn-ea"/>
                    <a:cs typeface="+mn-cs"/>
                  </a:rPr>
                  <a:t>) dans le dénominateur, qui prend valeur très faible.</a:t>
                </a:r>
              </a:p>
              <a:p>
                <a:pPr marL="171450" indent="-171450">
                  <a:buFontTx/>
                  <a:buChar char="-"/>
                </a:pPr>
                <a:endParaRPr lang="fr-FR" baseline="0" dirty="0" smtClean="0"/>
              </a:p>
              <a:p>
                <a:pPr marL="171450" indent="-171450">
                  <a:buFontTx/>
                  <a:buChar char="-"/>
                </a:pPr>
                <a:endParaRPr lang="fr-FR" dirty="0"/>
              </a:p>
            </p:txBody>
          </p:sp>
        </mc:Choice>
        <mc:Fallback xmlns="">
          <p:sp>
            <p:nvSpPr>
              <p:cNvPr id="3" name="Espace réservé des commentaires 2"/>
              <p:cNvSpPr>
                <a:spLocks noGrp="1"/>
              </p:cNvSpPr>
              <p:nvPr>
                <p:ph type="body" idx="1"/>
              </p:nvPr>
            </p:nvSpPr>
            <p:spPr/>
            <p:txBody>
              <a:bodyPr/>
              <a:lstStyle/>
              <a:p>
                <a:r>
                  <a:rPr lang="fr-FR" dirty="0" smtClean="0"/>
                  <a:t>Entrées : alpha, beta1 != 1, beta2 != 1,</a:t>
                </a:r>
                <a:r>
                  <a:rPr lang="fr-FR" baseline="0" dirty="0" smtClean="0"/>
                  <a:t> f , theta0</a:t>
                </a:r>
              </a:p>
              <a:p>
                <a:r>
                  <a:rPr lang="fr-FR" baseline="0" dirty="0" smtClean="0"/>
                  <a:t>Sortie : </a:t>
                </a:r>
                <a:r>
                  <a:rPr lang="fr-FR" baseline="0" dirty="0" err="1" smtClean="0"/>
                  <a:t>theta</a:t>
                </a:r>
                <a:r>
                  <a:rPr lang="fr-FR" baseline="0" dirty="0" smtClean="0"/>
                  <a:t>*</a:t>
                </a:r>
              </a:p>
              <a:p>
                <a:pPr marL="171450" indent="-171450">
                  <a:buFontTx/>
                  <a:buChar char="-"/>
                </a:pPr>
                <a:r>
                  <a:rPr lang="fr-FR" dirty="0" smtClean="0"/>
                  <a:t>Initialisations</a:t>
                </a:r>
                <a:r>
                  <a:rPr lang="fr-FR" baseline="0" dirty="0" smtClean="0"/>
                  <a:t> de m, v, t</a:t>
                </a:r>
              </a:p>
              <a:p>
                <a:pPr marL="171450" indent="-171450">
                  <a:buFontTx/>
                  <a:buChar char="-"/>
                </a:pPr>
                <a:r>
                  <a:rPr lang="fr-FR" baseline="0" dirty="0" smtClean="0"/>
                  <a:t>Calcule du gradient stochastique</a:t>
                </a:r>
              </a:p>
              <a:p>
                <a:pPr marL="171450" indent="-171450">
                  <a:buFontTx/>
                  <a:buChar char="-"/>
                </a:pPr>
                <a:r>
                  <a:rPr lang="fr-FR" baseline="0" dirty="0" smtClean="0"/>
                  <a:t>Calcule de m et v</a:t>
                </a:r>
              </a:p>
              <a:p>
                <a:pPr marL="171450" indent="-171450">
                  <a:buFontTx/>
                  <a:buChar char="-"/>
                </a:pPr>
                <a:r>
                  <a:rPr lang="fr-FR" baseline="0" dirty="0" smtClean="0"/>
                  <a:t>Correction de biais de m et v</a:t>
                </a:r>
              </a:p>
              <a:p>
                <a:pPr marL="171450" indent="-171450">
                  <a:buFontTx/>
                  <a:buChar char="-"/>
                </a:pPr>
                <a:r>
                  <a:rPr lang="fr-FR" baseline="0" dirty="0" smtClean="0"/>
                  <a:t>Mise à jour de paramètre thêta</a:t>
                </a:r>
              </a:p>
              <a:p>
                <a:pPr marL="171450" indent="-171450">
                  <a:buFontTx/>
                  <a:buChar char="-"/>
                </a:pPr>
                <a:endParaRPr lang="fr-FR" baseline="0" dirty="0" smtClean="0"/>
              </a:p>
              <a:p>
                <a:r>
                  <a:rPr lang="fr-FR" sz="1200" kern="1200" dirty="0" smtClean="0">
                    <a:solidFill>
                      <a:schemeClr val="tx1"/>
                    </a:solidFill>
                    <a:effectLst/>
                    <a:latin typeface="+mn-lt"/>
                    <a:ea typeface="+mn-ea"/>
                    <a:cs typeface="+mn-cs"/>
                  </a:rPr>
                  <a:t>Alors Adam peut être considéré comme une combinaison de RMSprop et de GSD avec moment. Il utilise les gradients au carré pour mettre à l'échelle le taux d'apprentissage comme RMSprop et la moyenne mobile du gradient au lieu du gradient lui-même comme GSD avec moment.</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Parfois, la valeur de (</a:t>
                </a:r>
                <a:r>
                  <a:rPr lang="fr-FR" sz="1200" i="0" kern="1200">
                    <a:solidFill>
                      <a:schemeClr val="tx1"/>
                    </a:solidFill>
                    <a:effectLst/>
                    <a:latin typeface="+mn-lt"/>
                    <a:ea typeface="+mn-ea"/>
                    <a:cs typeface="+mn-cs"/>
                  </a:rPr>
                  <a:t>(𝑉_𝑡 ) ̂</a:t>
                </a:r>
                <a:r>
                  <a:rPr lang="fr-FR" sz="1200" kern="1200" dirty="0">
                    <a:solidFill>
                      <a:schemeClr val="tx1"/>
                    </a:solidFill>
                    <a:effectLst/>
                    <a:latin typeface="+mn-lt"/>
                    <a:ea typeface="+mn-ea"/>
                    <a:cs typeface="+mn-cs"/>
                  </a:rPr>
                  <a:t>) pourrait être très proche de 0. La valeur absolue de nos poids pourrait devenir très grande, pour éviter cela nous incluons un paramètre epsilon (</a:t>
                </a:r>
                <a:r>
                  <a:rPr lang="fr-FR" sz="1200" i="0" kern="1200">
                    <a:solidFill>
                      <a:schemeClr val="tx1"/>
                    </a:solidFill>
                    <a:effectLst/>
                    <a:latin typeface="+mn-lt"/>
                    <a:ea typeface="+mn-ea"/>
                    <a:cs typeface="+mn-cs"/>
                  </a:rPr>
                  <a:t>𝜀</a:t>
                </a:r>
                <a:r>
                  <a:rPr lang="fr-FR" sz="1200" kern="1200" dirty="0">
                    <a:solidFill>
                      <a:schemeClr val="tx1"/>
                    </a:solidFill>
                    <a:effectLst/>
                    <a:latin typeface="+mn-lt"/>
                    <a:ea typeface="+mn-ea"/>
                    <a:cs typeface="+mn-cs"/>
                  </a:rPr>
                  <a:t>) dans le dénominateur, qui prend valeur très faible.</a:t>
                </a:r>
              </a:p>
              <a:p>
                <a:pPr marL="171450" indent="-171450">
                  <a:buFontTx/>
                  <a:buChar char="-"/>
                </a:pPr>
                <a:endParaRPr lang="fr-FR" baseline="0" dirty="0" smtClean="0"/>
              </a:p>
              <a:p>
                <a:pPr marL="171450" indent="-171450">
                  <a:buFontTx/>
                  <a:buChar char="-"/>
                </a:pPr>
                <a:endParaRPr lang="fr-FR" dirty="0"/>
              </a:p>
            </p:txBody>
          </p:sp>
        </mc:Fallback>
      </mc:AlternateContent>
      <p:sp>
        <p:nvSpPr>
          <p:cNvPr id="4" name="Espace réservé du numéro de diapositive 3"/>
          <p:cNvSpPr>
            <a:spLocks noGrp="1"/>
          </p:cNvSpPr>
          <p:nvPr>
            <p:ph type="sldNum" sz="quarter" idx="10"/>
          </p:nvPr>
        </p:nvSpPr>
        <p:spPr/>
        <p:txBody>
          <a:bodyPr/>
          <a:lstStyle/>
          <a:p>
            <a:fld id="{0AA5A6CE-809A-492D-B613-2084FA2CCCA9}" type="slidenum">
              <a:rPr lang="fr-FR" smtClean="0"/>
              <a:t>6</a:t>
            </a:fld>
            <a:endParaRPr lang="fr-FR"/>
          </a:p>
        </p:txBody>
      </p:sp>
    </p:spTree>
    <p:extLst>
      <p:ext uri="{BB962C8B-B14F-4D97-AF65-F5344CB8AC3E}">
        <p14:creationId xmlns:p14="http://schemas.microsoft.com/office/powerpoint/2010/main" val="3537416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7</a:t>
            </a:fld>
            <a:endParaRPr lang="fr-FR"/>
          </a:p>
        </p:txBody>
      </p:sp>
    </p:spTree>
    <p:extLst>
      <p:ext uri="{BB962C8B-B14F-4D97-AF65-F5344CB8AC3E}">
        <p14:creationId xmlns:p14="http://schemas.microsoft.com/office/powerpoint/2010/main" val="207460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9</a:t>
            </a:fld>
            <a:endParaRPr lang="fr-FR"/>
          </a:p>
        </p:txBody>
      </p:sp>
    </p:spTree>
    <p:extLst>
      <p:ext uri="{BB962C8B-B14F-4D97-AF65-F5344CB8AC3E}">
        <p14:creationId xmlns:p14="http://schemas.microsoft.com/office/powerpoint/2010/main" val="2378905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Entrées</a:t>
                </a:r>
                <a:r>
                  <a:rPr lang="fr-FR" sz="1200" kern="1200" baseline="0" dirty="0" smtClean="0">
                    <a:solidFill>
                      <a:schemeClr val="tx1"/>
                    </a:solidFill>
                    <a:effectLst/>
                    <a:latin typeface="+mn-lt"/>
                    <a:ea typeface="+mn-ea"/>
                    <a:cs typeface="+mn-cs"/>
                  </a:rPr>
                  <a:t> : alpha, beta1 != 0, beta2 != 1, f, theta0</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Sortie : </a:t>
                </a:r>
                <a:r>
                  <a:rPr lang="fr-FR" sz="1200" kern="1200" baseline="0" dirty="0" err="1" smtClean="0">
                    <a:solidFill>
                      <a:schemeClr val="tx1"/>
                    </a:solidFill>
                    <a:effectLst/>
                    <a:latin typeface="+mn-lt"/>
                    <a:ea typeface="+mn-ea"/>
                    <a:cs typeface="+mn-cs"/>
                  </a:rPr>
                  <a:t>theta</a:t>
                </a:r>
                <a:r>
                  <a:rPr lang="fr-FR"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171450" indent="-171450">
                  <a:buFontTx/>
                  <a:buChar char="-"/>
                </a:pPr>
                <a:r>
                  <a:rPr lang="fr-FR" dirty="0" smtClean="0"/>
                  <a:t>Initialisations</a:t>
                </a:r>
                <a:r>
                  <a:rPr lang="fr-FR" baseline="0" dirty="0" smtClean="0"/>
                  <a:t> de m, u, t</a:t>
                </a:r>
              </a:p>
              <a:p>
                <a:pPr marL="171450" indent="-171450">
                  <a:buFontTx/>
                  <a:buChar char="-"/>
                </a:pPr>
                <a:r>
                  <a:rPr lang="fr-FR" baseline="0" dirty="0" smtClean="0"/>
                  <a:t>Calcule du gradient stochastique</a:t>
                </a:r>
              </a:p>
              <a:p>
                <a:pPr marL="171450" indent="-171450">
                  <a:buFontTx/>
                  <a:buChar char="-"/>
                </a:pPr>
                <a:r>
                  <a:rPr lang="fr-FR" baseline="0" dirty="0" smtClean="0"/>
                  <a:t>Calcule de m et u (gradient à l’infinie)</a:t>
                </a:r>
              </a:p>
              <a:p>
                <a:pPr marL="171450" indent="-171450">
                  <a:buFontTx/>
                  <a:buChar char="-"/>
                </a:pPr>
                <a:r>
                  <a:rPr lang="fr-FR" baseline="0" dirty="0" smtClean="0"/>
                  <a:t>Correction de biais de m</a:t>
                </a:r>
              </a:p>
              <a:p>
                <a:pPr marL="171450" indent="-171450">
                  <a:buFontTx/>
                  <a:buChar char="-"/>
                </a:pPr>
                <a:r>
                  <a:rPr lang="fr-FR" baseline="0" dirty="0" smtClean="0"/>
                  <a:t>Mise à jour de paramètre thêta</a:t>
                </a:r>
              </a:p>
              <a:p>
                <a:pPr marL="0" indent="0">
                  <a:buFontTx/>
                  <a:buNone/>
                </a:pPr>
                <a:endParaRPr lang="fr-FR" sz="1200" kern="1200" baseline="0" dirty="0" smtClean="0">
                  <a:solidFill>
                    <a:schemeClr val="tx1"/>
                  </a:solidFill>
                  <a:effectLst/>
                  <a:latin typeface="+mn-lt"/>
                  <a:ea typeface="+mn-ea"/>
                  <a:cs typeface="+mn-cs"/>
                </a:endParaRPr>
              </a:p>
              <a:p>
                <a:pPr marL="0" indent="0">
                  <a:buFontTx/>
                  <a:buNone/>
                </a:pPr>
                <a:r>
                  <a:rPr lang="fr-FR" sz="1200" kern="1200" dirty="0" smtClean="0">
                    <a:solidFill>
                      <a:schemeClr val="tx1"/>
                    </a:solidFill>
                    <a:effectLst/>
                    <a:latin typeface="+mn-lt"/>
                    <a:ea typeface="+mn-ea"/>
                    <a:cs typeface="+mn-cs"/>
                  </a:rPr>
                  <a:t>L'idée avec Adamax est de considérer la valeur </a:t>
                </a:r>
                <a14:m>
                  <m:oMath xmlns:m="http://schemas.openxmlformats.org/officeDocument/2006/math">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𝑣</m:t>
                        </m:r>
                      </m:e>
                      <m:sub>
                        <m:r>
                          <a:rPr lang="fr-FR" sz="1200" i="1" kern="1200">
                            <a:solidFill>
                              <a:schemeClr val="tx1"/>
                            </a:solidFill>
                            <a:effectLst/>
                            <a:latin typeface="Cambria Math" panose="02040503050406030204" pitchFamily="18" charset="0"/>
                            <a:ea typeface="+mn-ea"/>
                            <a:cs typeface="+mn-cs"/>
                          </a:rPr>
                          <m:t>𝑡</m:t>
                        </m:r>
                      </m:sub>
                    </m:sSub>
                  </m:oMath>
                </a14:m>
                <a:r>
                  <a:rPr lang="fr-FR" sz="1200" kern="1200" dirty="0">
                    <a:solidFill>
                      <a:schemeClr val="tx1"/>
                    </a:solidFill>
                    <a:effectLst/>
                    <a:latin typeface="+mn-lt"/>
                    <a:ea typeface="+mn-ea"/>
                    <a:cs typeface="+mn-cs"/>
                  </a:rPr>
                  <a:t> comme la norme L2 des gradients (ou bien une estimation de</a:t>
                </a:r>
                <a14:m>
                  <m:oMath xmlns:m="http://schemas.openxmlformats.org/officeDocument/2006/math">
                    <m:sSup>
                      <m:sSupPr>
                        <m:ctrlPr>
                          <a:rPr lang="fr-FR" sz="1200" i="1" kern="1200">
                            <a:solidFill>
                              <a:schemeClr val="tx1"/>
                            </a:solidFill>
                            <a:effectLst/>
                            <a:latin typeface="Cambria Math" panose="02040503050406030204" pitchFamily="18" charset="0"/>
                            <a:ea typeface="+mn-ea"/>
                            <a:cs typeface="+mn-cs"/>
                          </a:rPr>
                        </m:ctrlPr>
                      </m:sSupPr>
                      <m:e>
                        <m:r>
                          <a:rPr lang="fr-FR" sz="1200" kern="1200">
                            <a:solidFill>
                              <a:schemeClr val="tx1"/>
                            </a:solidFill>
                            <a:effectLst/>
                            <a:latin typeface="Cambria Math" panose="02040503050406030204" pitchFamily="18" charset="0"/>
                            <a:ea typeface="+mn-ea"/>
                            <a:cs typeface="+mn-cs"/>
                          </a:rPr>
                          <m:t> </m:t>
                        </m:r>
                        <m:r>
                          <a:rPr lang="fr-FR" sz="1200"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𝑓</m:t>
                        </m:r>
                        <m:r>
                          <a:rPr lang="fr-FR" sz="1200" i="1" kern="1200">
                            <a:solidFill>
                              <a:schemeClr val="tx1"/>
                            </a:solidFill>
                            <a:effectLst/>
                            <a:latin typeface="Cambria Math" panose="02040503050406030204" pitchFamily="18" charset="0"/>
                            <a:ea typeface="+mn-ea"/>
                            <a:cs typeface="+mn-cs"/>
                          </a:rPr>
                          <m:t>(</m:t>
                        </m:r>
                        <m:r>
                          <a:rPr lang="fr-FR" sz="1200" i="1" kern="1200">
                            <a:solidFill>
                              <a:schemeClr val="tx1"/>
                            </a:solidFill>
                            <a:effectLst/>
                            <a:latin typeface="Cambria Math" panose="02040503050406030204" pitchFamily="18" charset="0"/>
                            <a:ea typeface="+mn-ea"/>
                            <a:cs typeface="+mn-cs"/>
                          </a:rPr>
                          <m:t>𝑥</m:t>
                        </m:r>
                        <m:r>
                          <a:rPr lang="fr-FR" sz="1200" i="1" kern="1200">
                            <a:solidFill>
                              <a:schemeClr val="tx1"/>
                            </a:solidFill>
                            <a:effectLst/>
                            <a:latin typeface="Cambria Math" panose="02040503050406030204" pitchFamily="18" charset="0"/>
                            <a:ea typeface="+mn-ea"/>
                            <a:cs typeface="+mn-cs"/>
                          </a:rPr>
                          <m:t>)</m:t>
                        </m:r>
                      </m:e>
                      <m:sup>
                        <m:r>
                          <a:rPr lang="fr-FR" sz="1200" i="1" kern="1200">
                            <a:solidFill>
                              <a:schemeClr val="tx1"/>
                            </a:solidFill>
                            <a:effectLst/>
                            <a:latin typeface="Cambria Math" panose="02040503050406030204" pitchFamily="18" charset="0"/>
                            <a:ea typeface="+mn-ea"/>
                            <a:cs typeface="+mn-cs"/>
                          </a:rPr>
                          <m:t>2</m:t>
                        </m:r>
                      </m:sup>
                    </m:sSup>
                  </m:oMath>
                </a14:m>
                <a:r>
                  <a:rPr lang="fr-FR" sz="1200" kern="1200" dirty="0">
                    <a:solidFill>
                      <a:schemeClr val="tx1"/>
                    </a:solidFill>
                    <a:effectLst/>
                    <a:latin typeface="+mn-lt"/>
                    <a:ea typeface="+mn-ea"/>
                    <a:cs typeface="+mn-cs"/>
                  </a:rPr>
                  <a:t>). On peut généraliser le résultat pour les normes d’ordre p, mais cela devient assez instable pour les grandes valeurs de p. Mais si nous utilisons le cas particulier de la norme L</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 </m:t>
                    </m:r>
                  </m:oMath>
                </a14:m>
                <a:r>
                  <a:rPr lang="fr-FR" sz="1200" kern="1200" dirty="0">
                    <a:solidFill>
                      <a:schemeClr val="tx1"/>
                    </a:solidFill>
                    <a:effectLst/>
                    <a:latin typeface="+mn-lt"/>
                    <a:ea typeface="+mn-ea"/>
                    <a:cs typeface="+mn-cs"/>
                  </a:rPr>
                  <a:t>(</a:t>
                </a:r>
                <a14:m>
                  <m:oMath xmlns:m="http://schemas.openxmlformats.org/officeDocument/2006/math">
                    <m:r>
                      <a:rPr lang="fr-FR" sz="1200" i="1" kern="1200">
                        <a:solidFill>
                          <a:schemeClr val="tx1"/>
                        </a:solidFill>
                        <a:effectLst/>
                        <a:latin typeface="Cambria Math" panose="02040503050406030204" pitchFamily="18" charset="0"/>
                        <a:ea typeface="+mn-ea"/>
                        <a:cs typeface="+mn-cs"/>
                      </a:rPr>
                      <m:t>𝑝</m:t>
                    </m:r>
                    <m:r>
                      <a:rPr lang="fr-FR" sz="1200" i="1" kern="1200">
                        <a:solidFill>
                          <a:schemeClr val="tx1"/>
                        </a:solidFill>
                        <a:effectLst/>
                        <a:latin typeface="Cambria Math" panose="02040503050406030204" pitchFamily="18" charset="0"/>
                        <a:ea typeface="+mn-ea"/>
                        <a:cs typeface="+mn-cs"/>
                      </a:rPr>
                      <m:t>→∞</m:t>
                    </m:r>
                  </m:oMath>
                </a14:m>
                <a:r>
                  <a:rPr lang="fr-FR" sz="1200" kern="1200" dirty="0">
                    <a:solidFill>
                      <a:schemeClr val="tx1"/>
                    </a:solidFill>
                    <a:effectLst/>
                    <a:latin typeface="+mn-lt"/>
                    <a:ea typeface="+mn-ea"/>
                    <a:cs typeface="+mn-cs"/>
                  </a:rPr>
                  <a:t>), il en résulte un algorithme étonnamment stable et performant.</a:t>
                </a:r>
              </a:p>
              <a:p>
                <a:endParaRPr lang="fr-FR" dirty="0"/>
              </a:p>
            </p:txBody>
          </p:sp>
        </mc:Choice>
        <mc:Fallback xmlns="">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Entrées</a:t>
                </a:r>
                <a:r>
                  <a:rPr lang="fr-FR" sz="1200" kern="1200" baseline="0" dirty="0" smtClean="0">
                    <a:solidFill>
                      <a:schemeClr val="tx1"/>
                    </a:solidFill>
                    <a:effectLst/>
                    <a:latin typeface="+mn-lt"/>
                    <a:ea typeface="+mn-ea"/>
                    <a:cs typeface="+mn-cs"/>
                  </a:rPr>
                  <a:t> : alpha, beta1 != 0, beta2 != 1, f, theta0</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Sortie : </a:t>
                </a:r>
                <a:r>
                  <a:rPr lang="fr-FR" sz="1200" kern="1200" baseline="0" dirty="0" err="1" smtClean="0">
                    <a:solidFill>
                      <a:schemeClr val="tx1"/>
                    </a:solidFill>
                    <a:effectLst/>
                    <a:latin typeface="+mn-lt"/>
                    <a:ea typeface="+mn-ea"/>
                    <a:cs typeface="+mn-cs"/>
                  </a:rPr>
                  <a:t>theta</a:t>
                </a:r>
                <a:r>
                  <a:rPr lang="fr-FR"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effectLst/>
                  <a:latin typeface="+mn-lt"/>
                  <a:ea typeface="+mn-ea"/>
                  <a:cs typeface="+mn-cs"/>
                </a:endParaRPr>
              </a:p>
              <a:p>
                <a:pPr marL="171450" indent="-171450">
                  <a:buFontTx/>
                  <a:buChar char="-"/>
                </a:pPr>
                <a:r>
                  <a:rPr lang="fr-FR" dirty="0" smtClean="0"/>
                  <a:t>Initialisations</a:t>
                </a:r>
                <a:r>
                  <a:rPr lang="fr-FR" baseline="0" dirty="0" smtClean="0"/>
                  <a:t> de m, u, t</a:t>
                </a:r>
              </a:p>
              <a:p>
                <a:pPr marL="171450" indent="-171450">
                  <a:buFontTx/>
                  <a:buChar char="-"/>
                </a:pPr>
                <a:r>
                  <a:rPr lang="fr-FR" baseline="0" dirty="0" smtClean="0"/>
                  <a:t>Calcule du gradient stochastique</a:t>
                </a:r>
              </a:p>
              <a:p>
                <a:pPr marL="171450" indent="-171450">
                  <a:buFontTx/>
                  <a:buChar char="-"/>
                </a:pPr>
                <a:r>
                  <a:rPr lang="fr-FR" baseline="0" dirty="0" smtClean="0"/>
                  <a:t>Calcule de m et u (gradient à l’infinie)</a:t>
                </a:r>
              </a:p>
              <a:p>
                <a:pPr marL="171450" indent="-171450">
                  <a:buFontTx/>
                  <a:buChar char="-"/>
                </a:pPr>
                <a:r>
                  <a:rPr lang="fr-FR" baseline="0" dirty="0" smtClean="0"/>
                  <a:t>Correction de biais de m</a:t>
                </a:r>
              </a:p>
              <a:p>
                <a:pPr marL="171450" indent="-171450">
                  <a:buFontTx/>
                  <a:buChar char="-"/>
                </a:pPr>
                <a:r>
                  <a:rPr lang="fr-FR" baseline="0" dirty="0" smtClean="0"/>
                  <a:t>Mise à jour de paramètre thêta</a:t>
                </a:r>
              </a:p>
              <a:p>
                <a:pPr marL="0" indent="0">
                  <a:buFontTx/>
                  <a:buNone/>
                </a:pPr>
                <a:endParaRPr lang="fr-FR" sz="1200" kern="1200" baseline="0" dirty="0" smtClean="0">
                  <a:solidFill>
                    <a:schemeClr val="tx1"/>
                  </a:solidFill>
                  <a:effectLst/>
                  <a:latin typeface="+mn-lt"/>
                  <a:ea typeface="+mn-ea"/>
                  <a:cs typeface="+mn-cs"/>
                </a:endParaRPr>
              </a:p>
              <a:p>
                <a:pPr marL="0" indent="0">
                  <a:buFontTx/>
                  <a:buNone/>
                </a:pPr>
                <a:r>
                  <a:rPr lang="fr-FR" sz="1200" kern="1200" dirty="0" smtClean="0">
                    <a:solidFill>
                      <a:schemeClr val="tx1"/>
                    </a:solidFill>
                    <a:effectLst/>
                    <a:latin typeface="+mn-lt"/>
                    <a:ea typeface="+mn-ea"/>
                    <a:cs typeface="+mn-cs"/>
                  </a:rPr>
                  <a:t>L'idée avec Adamax est de considérer la valeur </a:t>
                </a:r>
                <a:r>
                  <a:rPr lang="fr-FR" sz="1200" i="0" kern="1200">
                    <a:solidFill>
                      <a:schemeClr val="tx1"/>
                    </a:solidFill>
                    <a:effectLst/>
                    <a:latin typeface="+mn-lt"/>
                    <a:ea typeface="+mn-ea"/>
                    <a:cs typeface="+mn-cs"/>
                  </a:rPr>
                  <a:t>𝑣_𝑡</a:t>
                </a:r>
                <a:r>
                  <a:rPr lang="fr-FR" sz="1200" kern="1200" dirty="0">
                    <a:solidFill>
                      <a:schemeClr val="tx1"/>
                    </a:solidFill>
                    <a:effectLst/>
                    <a:latin typeface="+mn-lt"/>
                    <a:ea typeface="+mn-ea"/>
                    <a:cs typeface="+mn-cs"/>
                  </a:rPr>
                  <a:t> comme la norme L2 des gradients (ou bien une estimation de</a:t>
                </a:r>
                <a:r>
                  <a:rPr lang="fr-FR" sz="1200" i="0" kern="1200">
                    <a:solidFill>
                      <a:schemeClr val="tx1"/>
                    </a:solidFill>
                    <a:effectLst/>
                    <a:latin typeface="+mn-lt"/>
                    <a:ea typeface="+mn-ea"/>
                    <a:cs typeface="+mn-cs"/>
                  </a:rPr>
                  <a:t>〖 ∇𝑓(𝑥)〗^2</a:t>
                </a:r>
                <a:r>
                  <a:rPr lang="fr-FR" sz="1200" kern="1200" dirty="0">
                    <a:solidFill>
                      <a:schemeClr val="tx1"/>
                    </a:solidFill>
                    <a:effectLst/>
                    <a:latin typeface="+mn-lt"/>
                    <a:ea typeface="+mn-ea"/>
                    <a:cs typeface="+mn-cs"/>
                  </a:rPr>
                  <a:t>). On peut généraliser le résultat pour les normes d’ordre p, mais cela devient assez instable pour les grandes valeurs de p. Mais si nous utilisons le cas particulier de la norme L</a:t>
                </a:r>
                <a:r>
                  <a:rPr lang="fr-FR" sz="1200" i="0" kern="1200">
                    <a:solidFill>
                      <a:schemeClr val="tx1"/>
                    </a:solidFill>
                    <a:effectLst/>
                    <a:latin typeface="+mn-lt"/>
                    <a:ea typeface="+mn-ea"/>
                    <a:cs typeface="+mn-cs"/>
                  </a:rPr>
                  <a:t>∞ </a:t>
                </a:r>
                <a:r>
                  <a:rPr lang="fr-FR" sz="1200" kern="1200" dirty="0">
                    <a:solidFill>
                      <a:schemeClr val="tx1"/>
                    </a:solidFill>
                    <a:effectLst/>
                    <a:latin typeface="+mn-lt"/>
                    <a:ea typeface="+mn-ea"/>
                    <a:cs typeface="+mn-cs"/>
                  </a:rPr>
                  <a:t>(</a:t>
                </a:r>
                <a:r>
                  <a:rPr lang="fr-FR" sz="1200" i="0" kern="1200">
                    <a:solidFill>
                      <a:schemeClr val="tx1"/>
                    </a:solidFill>
                    <a:effectLst/>
                    <a:latin typeface="+mn-lt"/>
                    <a:ea typeface="+mn-ea"/>
                    <a:cs typeface="+mn-cs"/>
                  </a:rPr>
                  <a:t>𝑝→∞</a:t>
                </a:r>
                <a:r>
                  <a:rPr lang="fr-FR" sz="1200" kern="1200" dirty="0">
                    <a:solidFill>
                      <a:schemeClr val="tx1"/>
                    </a:solidFill>
                    <a:effectLst/>
                    <a:latin typeface="+mn-lt"/>
                    <a:ea typeface="+mn-ea"/>
                    <a:cs typeface="+mn-cs"/>
                  </a:rPr>
                  <a:t>), il en résulte un algorithme étonnamment stable et performant.</a:t>
                </a:r>
              </a:p>
              <a:p>
                <a:endParaRPr lang="fr-FR" dirty="0"/>
              </a:p>
            </p:txBody>
          </p:sp>
        </mc:Fallback>
      </mc:AlternateContent>
      <p:sp>
        <p:nvSpPr>
          <p:cNvPr id="4" name="Espace réservé du numéro de diapositive 3"/>
          <p:cNvSpPr>
            <a:spLocks noGrp="1"/>
          </p:cNvSpPr>
          <p:nvPr>
            <p:ph type="sldNum" sz="quarter" idx="10"/>
          </p:nvPr>
        </p:nvSpPr>
        <p:spPr/>
        <p:txBody>
          <a:bodyPr/>
          <a:lstStyle/>
          <a:p>
            <a:fld id="{0AA5A6CE-809A-492D-B613-2084FA2CCCA9}" type="slidenum">
              <a:rPr lang="fr-FR" smtClean="0"/>
              <a:t>10</a:t>
            </a:fld>
            <a:endParaRPr lang="fr-FR"/>
          </a:p>
        </p:txBody>
      </p:sp>
    </p:spTree>
    <p:extLst>
      <p:ext uri="{BB962C8B-B14F-4D97-AF65-F5344CB8AC3E}">
        <p14:creationId xmlns:p14="http://schemas.microsoft.com/office/powerpoint/2010/main" val="34264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11</a:t>
            </a:fld>
            <a:endParaRPr lang="fr-FR"/>
          </a:p>
        </p:txBody>
      </p:sp>
    </p:spTree>
    <p:extLst>
      <p:ext uri="{BB962C8B-B14F-4D97-AF65-F5344CB8AC3E}">
        <p14:creationId xmlns:p14="http://schemas.microsoft.com/office/powerpoint/2010/main" val="166222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Nous pouvons considérer les gradients accélérés de Nesterov comme facteur de correction pour les méthodes des moments. Prenons le cas où la vélocité ajoutée aux paramètres vous donne une perte élevée immédiate non désirée, par exemple le cas du gradient </a:t>
                </a:r>
                <a:r>
                  <a:rPr lang="fr-FR" sz="1200" kern="1200" dirty="0">
                    <a:solidFill>
                      <a:schemeClr val="tx1"/>
                    </a:solidFill>
                    <a:effectLst/>
                    <a:latin typeface="+mn-lt"/>
                    <a:ea typeface="+mn-ea"/>
                    <a:cs typeface="+mn-cs"/>
                  </a:rPr>
                  <a:t>très grand. Dans ce cas, les méthodes des moments peuvent être très lentes car le chemin d'optimisation emprunté présente de fortes oscillations. Dans le cas du gradient accéléré de Nesterov, vous pouvez l'afficher comme si vous fouilliez à travers les paramètres intermédiaires lorsque la vélocité ajoutée mènerait les paramètres. Si la mise à jour de la vitesse conduit à une mauvaise perte, les gradients la dirigeront vers</a:t>
                </a:r>
                <a14:m>
                  <m:oMath xmlns:m="http://schemas.openxmlformats.org/officeDocument/2006/math">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 </m:t>
                        </m:r>
                        <m:r>
                          <a:rPr lang="fr-FR" sz="1200" i="1" kern="1200">
                            <a:solidFill>
                              <a:schemeClr val="tx1"/>
                            </a:solidFill>
                            <a:effectLst/>
                            <a:latin typeface="Cambria Math" panose="02040503050406030204" pitchFamily="18" charset="0"/>
                            <a:ea typeface="+mn-ea"/>
                            <a:cs typeface="+mn-cs"/>
                          </a:rPr>
                          <m:t>𝑥</m:t>
                        </m:r>
                      </m:e>
                      <m:sub>
                        <m:r>
                          <a:rPr lang="fr-FR" sz="1200" i="1" kern="1200">
                            <a:solidFill>
                              <a:schemeClr val="tx1"/>
                            </a:solidFill>
                            <a:effectLst/>
                            <a:latin typeface="Cambria Math" panose="02040503050406030204" pitchFamily="18" charset="0"/>
                            <a:ea typeface="+mn-ea"/>
                            <a:cs typeface="+mn-cs"/>
                          </a:rPr>
                          <m:t>𝑡</m:t>
                        </m:r>
                      </m:sub>
                    </m:sSub>
                  </m:oMath>
                </a14:m>
                <a:r>
                  <a:rPr lang="fr-FR" sz="1200" kern="1200" dirty="0">
                    <a:solidFill>
                      <a:schemeClr val="tx1"/>
                    </a:solidFill>
                    <a:effectLst/>
                    <a:latin typeface="+mn-lt"/>
                    <a:ea typeface="+mn-ea"/>
                    <a:cs typeface="+mn-cs"/>
                  </a:rPr>
                  <a:t>. Cela aide Nesterov Accelerated Gradient (NAG) à éviter les oscillations.</a:t>
                </a:r>
              </a:p>
              <a:p>
                <a:r>
                  <a:rPr lang="fr-FR" sz="1200" kern="1200" dirty="0">
                    <a:solidFill>
                      <a:schemeClr val="tx1"/>
                    </a:solidFill>
                    <a:effectLst/>
                    <a:latin typeface="+mn-lt"/>
                    <a:ea typeface="+mn-ea"/>
                    <a:cs typeface="+mn-cs"/>
                  </a:rPr>
                  <a:t>Nadam (Estimation du moment adaptatif accéléré par Nesterov) combine Adam et NAG.</a:t>
                </a:r>
              </a:p>
              <a:p>
                <a:r>
                  <a:rPr lang="fr-FR" sz="1200" kern="1200" dirty="0">
                    <a:solidFill>
                      <a:schemeClr val="tx1"/>
                    </a:solidFill>
                    <a:effectLst/>
                    <a:latin typeface="+mn-lt"/>
                    <a:ea typeface="+mn-ea"/>
                    <a:cs typeface="+mn-cs"/>
                  </a:rPr>
                  <a:t>Pour incorporer NAG dans Adam, nous devons modifier le terme du moment (</a:t>
                </a:r>
                <a14:m>
                  <m:oMath xmlns:m="http://schemas.openxmlformats.org/officeDocument/2006/math">
                    <m:sSub>
                      <m:sSubPr>
                        <m:ctrlPr>
                          <a:rPr lang="fr-FR" sz="1200" i="1" kern="1200">
                            <a:solidFill>
                              <a:schemeClr val="tx1"/>
                            </a:solidFill>
                            <a:effectLst/>
                            <a:latin typeface="Cambria Math" panose="02040503050406030204" pitchFamily="18" charset="0"/>
                            <a:ea typeface="+mn-ea"/>
                            <a:cs typeface="+mn-cs"/>
                          </a:rPr>
                        </m:ctrlPr>
                      </m:sSubPr>
                      <m:e>
                        <m:r>
                          <a:rPr lang="fr-FR" sz="1200" i="1" kern="1200">
                            <a:solidFill>
                              <a:schemeClr val="tx1"/>
                            </a:solidFill>
                            <a:effectLst/>
                            <a:latin typeface="Cambria Math" panose="02040503050406030204" pitchFamily="18" charset="0"/>
                            <a:ea typeface="+mn-ea"/>
                            <a:cs typeface="+mn-cs"/>
                          </a:rPr>
                          <m:t>𝑚</m:t>
                        </m:r>
                      </m:e>
                      <m:sub>
                        <m:r>
                          <a:rPr lang="fr-FR" sz="1200" i="1" kern="1200">
                            <a:solidFill>
                              <a:schemeClr val="tx1"/>
                            </a:solidFill>
                            <a:effectLst/>
                            <a:latin typeface="Cambria Math" panose="02040503050406030204" pitchFamily="18" charset="0"/>
                            <a:ea typeface="+mn-ea"/>
                            <a:cs typeface="+mn-cs"/>
                          </a:rPr>
                          <m:t>𝑡</m:t>
                        </m:r>
                      </m:sub>
                    </m:sSub>
                  </m:oMath>
                </a14:m>
                <a:r>
                  <a:rPr lang="fr-FR" sz="1200" kern="1200" dirty="0">
                    <a:solidFill>
                      <a:schemeClr val="tx1"/>
                    </a:solidFill>
                    <a:effectLst/>
                    <a:latin typeface="+mn-lt"/>
                    <a:ea typeface="+mn-ea"/>
                    <a:cs typeface="+mn-cs"/>
                  </a:rPr>
                  <a:t>) :</a:t>
                </a:r>
              </a:p>
              <a:p>
                <a:endParaRPr lang="fr-FR" dirty="0"/>
              </a:p>
              <a:p>
                <a:endParaRPr lang="fr-FR" dirty="0"/>
              </a:p>
            </p:txBody>
          </p:sp>
        </mc:Choice>
        <mc:Fallback xmlns="">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Nous pouvons considérer les gradients accélérés de Nesterov comme facteur de correction pour les méthodes des moments. Prenons le cas où la vélocité ajoutée aux paramètres vous donne une perte élevée immédiate non désirée, par exemple le cas du gradient </a:t>
                </a:r>
                <a:r>
                  <a:rPr lang="fr-FR" sz="1200" kern="1200" dirty="0">
                    <a:solidFill>
                      <a:schemeClr val="tx1"/>
                    </a:solidFill>
                    <a:effectLst/>
                    <a:latin typeface="+mn-lt"/>
                    <a:ea typeface="+mn-ea"/>
                    <a:cs typeface="+mn-cs"/>
                  </a:rPr>
                  <a:t>très grand. Dans ce cas, les méthodes des moments peuvent être très lentes car le chemin d'optimisation emprunté présente de fortes oscillations. Dans le cas du gradient accéléré de Nesterov, vous pouvez l'afficher comme si vous fouilliez à travers les paramètres intermédiaires lorsque la vélocité ajoutée mènerait les paramètres. Si la mise à jour de la vitesse conduit à une mauvaise perte, les gradients la dirigeront vers</a:t>
                </a:r>
                <a:r>
                  <a:rPr lang="fr-FR" sz="1200" i="0" kern="1200">
                    <a:solidFill>
                      <a:schemeClr val="tx1"/>
                    </a:solidFill>
                    <a:effectLst/>
                    <a:latin typeface="Cambria Math" panose="02040503050406030204" pitchFamily="18" charset="0"/>
                    <a:ea typeface="+mn-ea"/>
                    <a:cs typeface="+mn-cs"/>
                  </a:rPr>
                  <a:t>〖 𝑥〗_𝑡</a:t>
                </a:r>
                <a:r>
                  <a:rPr lang="fr-FR" sz="1200" kern="1200" dirty="0">
                    <a:solidFill>
                      <a:schemeClr val="tx1"/>
                    </a:solidFill>
                    <a:effectLst/>
                    <a:latin typeface="+mn-lt"/>
                    <a:ea typeface="+mn-ea"/>
                    <a:cs typeface="+mn-cs"/>
                  </a:rPr>
                  <a:t>. Cela aide Nesterov Accelerated Gradient (NAG) à éviter les oscillations.</a:t>
                </a:r>
              </a:p>
              <a:p>
                <a:r>
                  <a:rPr lang="fr-FR" sz="1200" kern="1200" dirty="0">
                    <a:solidFill>
                      <a:schemeClr val="tx1"/>
                    </a:solidFill>
                    <a:effectLst/>
                    <a:latin typeface="+mn-lt"/>
                    <a:ea typeface="+mn-ea"/>
                    <a:cs typeface="+mn-cs"/>
                  </a:rPr>
                  <a:t>Nadam (Estimation du moment adaptatif accéléré par Nesterov) combine Adam et NAG.</a:t>
                </a:r>
              </a:p>
              <a:p>
                <a:r>
                  <a:rPr lang="fr-FR" sz="1200" kern="1200" dirty="0">
                    <a:solidFill>
                      <a:schemeClr val="tx1"/>
                    </a:solidFill>
                    <a:effectLst/>
                    <a:latin typeface="+mn-lt"/>
                    <a:ea typeface="+mn-ea"/>
                    <a:cs typeface="+mn-cs"/>
                  </a:rPr>
                  <a:t>Pour incorporer NAG dans Adam, nous devons modifier le terme du moment (</a:t>
                </a:r>
                <a:r>
                  <a:rPr lang="fr-FR" sz="1200" i="0" kern="1200">
                    <a:solidFill>
                      <a:schemeClr val="tx1"/>
                    </a:solidFill>
                    <a:effectLst/>
                    <a:latin typeface="Cambria Math" panose="02040503050406030204" pitchFamily="18" charset="0"/>
                    <a:ea typeface="+mn-ea"/>
                    <a:cs typeface="+mn-cs"/>
                  </a:rPr>
                  <a:t>𝑚_𝑡</a:t>
                </a:r>
                <a:r>
                  <a:rPr lang="fr-FR" sz="1200" kern="1200" dirty="0">
                    <a:solidFill>
                      <a:schemeClr val="tx1"/>
                    </a:solidFill>
                    <a:effectLst/>
                    <a:latin typeface="+mn-lt"/>
                    <a:ea typeface="+mn-ea"/>
                    <a:cs typeface="+mn-cs"/>
                  </a:rPr>
                  <a:t>) :</a:t>
                </a:r>
              </a:p>
              <a:p>
                <a:endParaRPr lang="fr-FR" dirty="0"/>
              </a:p>
              <a:p>
                <a:endParaRPr lang="fr-FR" dirty="0"/>
              </a:p>
            </p:txBody>
          </p:sp>
        </mc:Fallback>
      </mc:AlternateContent>
      <p:sp>
        <p:nvSpPr>
          <p:cNvPr id="4" name="Espace réservé du numéro de diapositive 3"/>
          <p:cNvSpPr>
            <a:spLocks noGrp="1"/>
          </p:cNvSpPr>
          <p:nvPr>
            <p:ph type="sldNum" sz="quarter" idx="10"/>
          </p:nvPr>
        </p:nvSpPr>
        <p:spPr/>
        <p:txBody>
          <a:bodyPr/>
          <a:lstStyle/>
          <a:p>
            <a:fld id="{0AA5A6CE-809A-492D-B613-2084FA2CCCA9}" type="slidenum">
              <a:rPr lang="fr-FR" smtClean="0"/>
              <a:t>15</a:t>
            </a:fld>
            <a:endParaRPr lang="fr-FR"/>
          </a:p>
        </p:txBody>
      </p:sp>
    </p:spTree>
    <p:extLst>
      <p:ext uri="{BB962C8B-B14F-4D97-AF65-F5344CB8AC3E}">
        <p14:creationId xmlns:p14="http://schemas.microsoft.com/office/powerpoint/2010/main" val="303609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A5A6CE-809A-492D-B613-2084FA2CCCA9}" type="slidenum">
              <a:rPr lang="fr-FR" smtClean="0"/>
              <a:t>16</a:t>
            </a:fld>
            <a:endParaRPr lang="fr-FR"/>
          </a:p>
        </p:txBody>
      </p:sp>
    </p:spTree>
    <p:extLst>
      <p:ext uri="{BB962C8B-B14F-4D97-AF65-F5344CB8AC3E}">
        <p14:creationId xmlns:p14="http://schemas.microsoft.com/office/powerpoint/2010/main" val="4049667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smtClean="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2019-02-21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2019-02-21</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openreview.net/profile?email=satyenkale@google.com" TargetMode="External"/><Relationship Id="rId3" Type="http://schemas.openxmlformats.org/officeDocument/2006/relationships/hyperlink" Target="https://arxiv.org/search/cs?searchtype=author&amp;query=Bock,+S" TargetMode="External"/><Relationship Id="rId7" Type="http://schemas.openxmlformats.org/officeDocument/2006/relationships/hyperlink" Target="https://openreview.net/profile?email=sashank@google.com" TargetMode="External"/><Relationship Id="rId2" Type="http://schemas.openxmlformats.org/officeDocument/2006/relationships/hyperlink" Target="https://arxiv.org/abs/1412.6980" TargetMode="External"/><Relationship Id="rId1" Type="http://schemas.openxmlformats.org/officeDocument/2006/relationships/slideLayout" Target="../slideLayouts/slideLayout2.xml"/><Relationship Id="rId6" Type="http://schemas.openxmlformats.org/officeDocument/2006/relationships/hyperlink" Target="https://arxiv.org/abs/1804.10587" TargetMode="External"/><Relationship Id="rId11" Type="http://schemas.openxmlformats.org/officeDocument/2006/relationships/hyperlink" Target="http://arxiv.org/abs/1609.04747" TargetMode="External"/><Relationship Id="rId5" Type="http://schemas.openxmlformats.org/officeDocument/2006/relationships/hyperlink" Target="https://arxiv.org/search/cs?searchtype=author&amp;query=Wei%C3%9F,+M" TargetMode="External"/><Relationship Id="rId10" Type="http://schemas.openxmlformats.org/officeDocument/2006/relationships/hyperlink" Target="https://openreview.net/forum?id=ryQu7f-RZ" TargetMode="External"/><Relationship Id="rId4" Type="http://schemas.openxmlformats.org/officeDocument/2006/relationships/hyperlink" Target="https://arxiv.org/search/cs?searchtype=author&amp;query=Goppold,+J" TargetMode="External"/><Relationship Id="rId9" Type="http://schemas.openxmlformats.org/officeDocument/2006/relationships/hyperlink" Target="https://openreview.net/profile?email=sanjivk@google.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060948"/>
            <a:ext cx="9144000" cy="165618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1"/>
          <p:cNvSpPr txBox="1">
            <a:spLocks noChangeArrowheads="1"/>
          </p:cNvSpPr>
          <p:nvPr/>
        </p:nvSpPr>
        <p:spPr bwMode="auto">
          <a:xfrm>
            <a:off x="2483768" y="4230168"/>
            <a:ext cx="3600400" cy="523220"/>
          </a:xfrm>
          <a:prstGeom prst="rect">
            <a:avLst/>
          </a:prstGeom>
          <a:solidFill>
            <a:schemeClr val="bg1">
              <a:alpha val="0"/>
            </a:schemeClr>
          </a:solidFill>
          <a:ln w="9525">
            <a:noFill/>
            <a:miter lim="800000"/>
            <a:headEnd/>
            <a:tailEnd/>
          </a:ln>
        </p:spPr>
        <p:txBody>
          <a:bodyPr wrap="square">
            <a:spAutoFit/>
          </a:bodyPr>
          <a:lstStyle/>
          <a:p>
            <a:pPr algn="r"/>
            <a:r>
              <a:rPr lang="en-US" altLang="ko-KR" sz="1400" b="1" dirty="0" err="1" smtClean="0">
                <a:solidFill>
                  <a:schemeClr val="tx1">
                    <a:lumMod val="75000"/>
                    <a:lumOff val="25000"/>
                  </a:schemeClr>
                </a:solidFill>
                <a:latin typeface="Arial" pitchFamily="34" charset="0"/>
                <a:ea typeface="맑은 고딕" pitchFamily="50" charset="-127"/>
                <a:cs typeface="Arial" pitchFamily="34" charset="0"/>
              </a:rPr>
              <a:t>Encadré</a:t>
            </a:r>
            <a:r>
              <a:rPr lang="en-US" altLang="ko-KR" sz="1400" b="1" dirty="0" smtClean="0">
                <a:solidFill>
                  <a:schemeClr val="tx1">
                    <a:lumMod val="75000"/>
                    <a:lumOff val="25000"/>
                  </a:schemeClr>
                </a:solidFill>
                <a:latin typeface="Arial" pitchFamily="34" charset="0"/>
                <a:ea typeface="맑은 고딕" pitchFamily="50" charset="-127"/>
                <a:cs typeface="Arial" pitchFamily="34" charset="0"/>
              </a:rPr>
              <a:t> par : </a:t>
            </a:r>
            <a:r>
              <a:rPr lang="en-US" altLang="ko-KR" sz="1400" b="1" dirty="0" err="1" smtClean="0">
                <a:solidFill>
                  <a:schemeClr val="tx1">
                    <a:lumMod val="75000"/>
                    <a:lumOff val="25000"/>
                  </a:schemeClr>
                </a:solidFill>
                <a:latin typeface="Arial" pitchFamily="34" charset="0"/>
                <a:ea typeface="맑은 고딕" pitchFamily="50" charset="-127"/>
                <a:cs typeface="Arial" pitchFamily="34" charset="0"/>
              </a:rPr>
              <a:t>Aymen</a:t>
            </a:r>
            <a:r>
              <a:rPr lang="en-US" altLang="ko-KR" sz="1400" b="1" dirty="0" smtClean="0">
                <a:solidFill>
                  <a:schemeClr val="tx1">
                    <a:lumMod val="75000"/>
                    <a:lumOff val="25000"/>
                  </a:schemeClr>
                </a:solidFill>
                <a:latin typeface="Arial" pitchFamily="34" charset="0"/>
                <a:ea typeface="맑은 고딕" pitchFamily="50" charset="-127"/>
                <a:cs typeface="Arial" pitchFamily="34" charset="0"/>
              </a:rPr>
              <a:t> et </a:t>
            </a:r>
            <a:r>
              <a:rPr lang="en-US" altLang="ko-KR" sz="1400" b="1" dirty="0" err="1" smtClean="0">
                <a:solidFill>
                  <a:schemeClr val="tx1">
                    <a:lumMod val="75000"/>
                    <a:lumOff val="25000"/>
                  </a:schemeClr>
                </a:solidFill>
                <a:latin typeface="Arial" pitchFamily="34" charset="0"/>
                <a:ea typeface="맑은 고딕" pitchFamily="50" charset="-127"/>
                <a:cs typeface="Arial" pitchFamily="34" charset="0"/>
              </a:rPr>
              <a:t>Rohaifa</a:t>
            </a:r>
            <a:endParaRPr lang="en-US" altLang="ko-KR" sz="1400" b="1" dirty="0">
              <a:solidFill>
                <a:schemeClr val="tx1">
                  <a:lumMod val="75000"/>
                  <a:lumOff val="25000"/>
                </a:schemeClr>
              </a:solidFill>
              <a:latin typeface="Arial" pitchFamily="34" charset="0"/>
              <a:ea typeface="맑은 고딕" pitchFamily="50" charset="-127"/>
              <a:cs typeface="Arial" pitchFamily="34" charset="0"/>
            </a:endParaRPr>
          </a:p>
          <a:p>
            <a:pPr algn="r"/>
            <a:r>
              <a:rPr lang="en-US" altLang="ko-KR" sz="1400" b="1" dirty="0" err="1" smtClean="0">
                <a:solidFill>
                  <a:schemeClr val="tx1">
                    <a:lumMod val="75000"/>
                    <a:lumOff val="25000"/>
                  </a:schemeClr>
                </a:solidFill>
                <a:latin typeface="Arial" pitchFamily="34" charset="0"/>
                <a:ea typeface="맑은 고딕" pitchFamily="50" charset="-127"/>
                <a:cs typeface="Arial" pitchFamily="34" charset="0"/>
              </a:rPr>
              <a:t>Réaliser</a:t>
            </a:r>
            <a:r>
              <a:rPr lang="en-US" altLang="ko-KR" sz="1400" b="1" dirty="0" smtClean="0">
                <a:solidFill>
                  <a:schemeClr val="tx1">
                    <a:lumMod val="75000"/>
                    <a:lumOff val="25000"/>
                  </a:schemeClr>
                </a:solidFill>
                <a:latin typeface="Arial" pitchFamily="34" charset="0"/>
                <a:ea typeface="맑은 고딕" pitchFamily="50" charset="-127"/>
                <a:cs typeface="Arial" pitchFamily="34" charset="0"/>
              </a:rPr>
              <a:t> par : Rashid Haffadi</a:t>
            </a:r>
            <a:endParaRPr lang="en-US" altLang="ko-KR" sz="1200" b="1" dirty="0" smtClean="0">
              <a:solidFill>
                <a:schemeClr val="tx1">
                  <a:lumMod val="75000"/>
                  <a:lumOff val="25000"/>
                </a:schemeClr>
              </a:solidFill>
              <a:latin typeface="Arial" pitchFamily="34" charset="0"/>
              <a:ea typeface="맑은 고딕" pitchFamily="50" charset="-127"/>
              <a:cs typeface="Arial" pitchFamily="34" charset="0"/>
            </a:endParaRPr>
          </a:p>
        </p:txBody>
      </p:sp>
      <p:sp>
        <p:nvSpPr>
          <p:cNvPr id="10" name="TextBox 9"/>
          <p:cNvSpPr txBox="1"/>
          <p:nvPr/>
        </p:nvSpPr>
        <p:spPr>
          <a:xfrm>
            <a:off x="0" y="3883814"/>
            <a:ext cx="9144000" cy="307777"/>
          </a:xfrm>
          <a:prstGeom prst="rect">
            <a:avLst/>
          </a:prstGeom>
          <a:noFill/>
        </p:spPr>
        <p:txBody>
          <a:bodyPr wrap="square">
            <a:spAutoFit/>
          </a:bodyPr>
          <a:lstStyle/>
          <a:p>
            <a:pPr algn="ctr" fontAlgn="auto">
              <a:spcBef>
                <a:spcPts val="0"/>
              </a:spcBef>
              <a:spcAft>
                <a:spcPts val="0"/>
              </a:spcAft>
              <a:defRPr/>
            </a:pPr>
            <a:r>
              <a:rPr lang="en-US" altLang="ko-KR" sz="1400" b="1" dirty="0" smtClean="0">
                <a:solidFill>
                  <a:schemeClr val="tx1">
                    <a:lumMod val="75000"/>
                    <a:lumOff val="25000"/>
                  </a:schemeClr>
                </a:solidFill>
                <a:latin typeface="Arial" pitchFamily="34" charset="0"/>
                <a:cs typeface="Arial" pitchFamily="34" charset="0"/>
              </a:rPr>
              <a:t>Etude des algorithms du gradient </a:t>
            </a:r>
            <a:r>
              <a:rPr lang="en-US" altLang="ko-KR" sz="1400" b="1" dirty="0" err="1" smtClean="0">
                <a:solidFill>
                  <a:schemeClr val="tx1">
                    <a:lumMod val="75000"/>
                    <a:lumOff val="25000"/>
                  </a:schemeClr>
                </a:solidFill>
                <a:latin typeface="Arial" pitchFamily="34" charset="0"/>
                <a:cs typeface="Arial" pitchFamily="34" charset="0"/>
              </a:rPr>
              <a:t>stochastique</a:t>
            </a:r>
            <a:endParaRPr kumimoji="0" lang="en-US" altLang="ko-KR" sz="1400" b="1" dirty="0">
              <a:solidFill>
                <a:schemeClr val="tx1">
                  <a:lumMod val="75000"/>
                  <a:lumOff val="25000"/>
                </a:schemeClr>
              </a:solidFill>
              <a:latin typeface="Arial" pitchFamily="34" charset="0"/>
              <a:cs typeface="Arial" pitchFamily="34" charset="0"/>
            </a:endParaRPr>
          </a:p>
        </p:txBody>
      </p:sp>
      <p:sp>
        <p:nvSpPr>
          <p:cNvPr id="11" name="TextBox 1"/>
          <p:cNvSpPr txBox="1">
            <a:spLocks noChangeArrowheads="1"/>
          </p:cNvSpPr>
          <p:nvPr/>
        </p:nvSpPr>
        <p:spPr bwMode="auto">
          <a:xfrm>
            <a:off x="0" y="3276972"/>
            <a:ext cx="9144000" cy="646331"/>
          </a:xfrm>
          <a:prstGeom prst="rect">
            <a:avLst/>
          </a:prstGeom>
          <a:noFill/>
          <a:ln w="9525">
            <a:noFill/>
            <a:miter lim="800000"/>
            <a:headEnd/>
            <a:tailEnd/>
          </a:ln>
        </p:spPr>
        <p:txBody>
          <a:bodyPr wrap="square">
            <a:spAutoFit/>
          </a:bodyPr>
          <a:lstStyle/>
          <a:p>
            <a:pPr algn="ctr"/>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Techniques </a:t>
            </a:r>
            <a:r>
              <a:rPr lang="fr-FR" altLang="ko-KR" sz="3600" b="1" dirty="0" smtClean="0">
                <a:solidFill>
                  <a:schemeClr val="tx1">
                    <a:lumMod val="75000"/>
                    <a:lumOff val="25000"/>
                  </a:schemeClr>
                </a:solidFill>
                <a:latin typeface="Arial" pitchFamily="34" charset="0"/>
                <a:ea typeface="맑은 고딕" pitchFamily="50" charset="-127"/>
                <a:cs typeface="Arial" pitchFamily="34" charset="0"/>
              </a:rPr>
              <a:t>d’optimisation</a:t>
            </a:r>
          </a:p>
        </p:txBody>
      </p:sp>
      <p:sp>
        <p:nvSpPr>
          <p:cNvPr id="12" name="TextBox 1"/>
          <p:cNvSpPr txBox="1">
            <a:spLocks noChangeArrowheads="1"/>
          </p:cNvSpPr>
          <p:nvPr/>
        </p:nvSpPr>
        <p:spPr bwMode="auto">
          <a:xfrm>
            <a:off x="2699792" y="4753388"/>
            <a:ext cx="2808312" cy="307777"/>
          </a:xfrm>
          <a:prstGeom prst="rect">
            <a:avLst/>
          </a:prstGeom>
          <a:solidFill>
            <a:schemeClr val="bg1">
              <a:alpha val="0"/>
            </a:schemeClr>
          </a:solidFill>
          <a:ln w="9525">
            <a:noFill/>
            <a:miter lim="800000"/>
            <a:headEnd/>
            <a:tailEnd/>
          </a:ln>
        </p:spPr>
        <p:txBody>
          <a:bodyPr wrap="square">
            <a:spAutoFit/>
          </a:bodyPr>
          <a:lstStyle/>
          <a:p>
            <a:pPr algn="r"/>
            <a:r>
              <a:rPr lang="fr-FR" altLang="ko-KR" sz="1400" b="1" dirty="0" smtClean="0">
                <a:solidFill>
                  <a:schemeClr val="tx1">
                    <a:lumMod val="75000"/>
                    <a:lumOff val="25000"/>
                  </a:schemeClr>
                </a:solidFill>
                <a:latin typeface="Arial" pitchFamily="34" charset="0"/>
                <a:ea typeface="맑은 고딕" pitchFamily="50" charset="-127"/>
                <a:cs typeface="Arial" pitchFamily="34" charset="0"/>
              </a:rPr>
              <a:t>Année</a:t>
            </a:r>
            <a:r>
              <a:rPr lang="en-US" altLang="ko-KR" sz="1400" b="1" dirty="0" smtClean="0">
                <a:solidFill>
                  <a:schemeClr val="tx1">
                    <a:lumMod val="75000"/>
                    <a:lumOff val="25000"/>
                  </a:schemeClr>
                </a:solidFill>
                <a:latin typeface="Arial" pitchFamily="34" charset="0"/>
                <a:ea typeface="맑은 고딕" pitchFamily="50" charset="-127"/>
                <a:cs typeface="Arial" pitchFamily="34" charset="0"/>
              </a:rPr>
              <a:t> </a:t>
            </a:r>
            <a:r>
              <a:rPr lang="fr-FR" altLang="ko-KR" sz="1400" b="1" dirty="0" err="1" smtClean="0">
                <a:solidFill>
                  <a:schemeClr val="tx1">
                    <a:lumMod val="75000"/>
                    <a:lumOff val="25000"/>
                  </a:schemeClr>
                </a:solidFill>
                <a:latin typeface="Arial" pitchFamily="34" charset="0"/>
                <a:ea typeface="맑은 고딕" pitchFamily="50" charset="-127"/>
                <a:cs typeface="Arial" pitchFamily="34" charset="0"/>
              </a:rPr>
              <a:t>univérsitaire</a:t>
            </a:r>
            <a:r>
              <a:rPr lang="en-US" altLang="ko-KR" sz="1400" b="1" dirty="0" smtClean="0">
                <a:solidFill>
                  <a:schemeClr val="tx1">
                    <a:lumMod val="75000"/>
                    <a:lumOff val="25000"/>
                  </a:schemeClr>
                </a:solidFill>
                <a:latin typeface="Arial" pitchFamily="34" charset="0"/>
                <a:ea typeface="맑은 고딕" pitchFamily="50" charset="-127"/>
                <a:cs typeface="Arial" pitchFamily="34" charset="0"/>
              </a:rPr>
              <a:t> : </a:t>
            </a:r>
            <a:endParaRPr lang="en-US" altLang="ko-KR" sz="1400" b="1" dirty="0">
              <a:solidFill>
                <a:schemeClr val="tx1">
                  <a:lumMod val="75000"/>
                  <a:lumOff val="2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AdaMax : Adam avec la norme infinie</a:t>
            </a:r>
            <a:endParaRPr lang="fr-FR" dirty="0">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ü"/>
            </a:pPr>
            <a:r>
              <a:rPr lang="fr-FR" sz="2000" dirty="0">
                <a:solidFill>
                  <a:schemeClr val="tx1">
                    <a:lumMod val="65000"/>
                    <a:lumOff val="35000"/>
                  </a:schemeClr>
                </a:solidFill>
                <a:latin typeface="Andalus" panose="02020603050405020304" pitchFamily="18" charset="-78"/>
                <a:cs typeface="Andalus" panose="02020603050405020304" pitchFamily="18" charset="-78"/>
              </a:rPr>
              <a:t>p</a:t>
            </a: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seudo code :</a:t>
            </a:r>
          </a:p>
          <a:p>
            <a:pPr marL="0" indent="0">
              <a:buNone/>
            </a:pPr>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p:txBody>
      </p:sp>
      <p:pic>
        <p:nvPicPr>
          <p:cNvPr id="4" name="Image 3"/>
          <p:cNvPicPr/>
          <p:nvPr/>
        </p:nvPicPr>
        <p:blipFill>
          <a:blip r:embed="rId3"/>
          <a:stretch>
            <a:fillRect/>
          </a:stretch>
        </p:blipFill>
        <p:spPr>
          <a:xfrm>
            <a:off x="899592" y="1609762"/>
            <a:ext cx="6552728" cy="3476625"/>
          </a:xfrm>
          <a:prstGeom prst="rect">
            <a:avLst/>
          </a:prstGeom>
        </p:spPr>
      </p:pic>
    </p:spTree>
    <p:extLst>
      <p:ext uri="{BB962C8B-B14F-4D97-AF65-F5344CB8AC3E}">
        <p14:creationId xmlns:p14="http://schemas.microsoft.com/office/powerpoint/2010/main" val="3981196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AdaMax</a:t>
            </a:r>
            <a:endParaRPr lang="fr-FR"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14:m>
                  <m:oMath xmlns:m="http://schemas.openxmlformats.org/officeDocument/2006/math">
                    <m:sSub>
                      <m:sSubPr>
                        <m:ctrlPr>
                          <a:rPr lang="fr-FR" sz="2000" i="1" smtClean="0">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𝑢</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m:t>
                    </m:r>
                    <m:func>
                      <m:funcPr>
                        <m:ctrlPr>
                          <a:rPr lang="fr-FR" sz="2000" i="1">
                            <a:solidFill>
                              <a:schemeClr val="tx1">
                                <a:lumMod val="65000"/>
                                <a:lumOff val="35000"/>
                              </a:schemeClr>
                            </a:solidFill>
                            <a:latin typeface="Cambria Math" panose="02040503050406030204" pitchFamily="18" charset="0"/>
                          </a:rPr>
                        </m:ctrlPr>
                      </m:funcPr>
                      <m:fName>
                        <m:limLow>
                          <m:limLowPr>
                            <m:ctrlPr>
                              <a:rPr lang="fr-FR" sz="2000" i="1">
                                <a:solidFill>
                                  <a:schemeClr val="tx1">
                                    <a:lumMod val="65000"/>
                                    <a:lumOff val="35000"/>
                                  </a:schemeClr>
                                </a:solidFill>
                                <a:latin typeface="Cambria Math" panose="02040503050406030204" pitchFamily="18" charset="0"/>
                              </a:rPr>
                            </m:ctrlPr>
                          </m:limLowPr>
                          <m:e>
                            <m:r>
                              <m:rPr>
                                <m:sty m:val="p"/>
                              </m:rPr>
                              <a:rPr lang="fr-FR" sz="2000">
                                <a:solidFill>
                                  <a:schemeClr val="tx1">
                                    <a:lumMod val="65000"/>
                                    <a:lumOff val="35000"/>
                                  </a:schemeClr>
                                </a:solidFill>
                                <a:latin typeface="Cambria Math" panose="02040503050406030204" pitchFamily="18" charset="0"/>
                              </a:rPr>
                              <m:t>lim</m:t>
                            </m:r>
                          </m:e>
                          <m:lim>
                            <m:r>
                              <a:rPr lang="fr-FR" sz="2000" i="1">
                                <a:solidFill>
                                  <a:schemeClr val="tx1">
                                    <a:lumMod val="65000"/>
                                    <a:lumOff val="35000"/>
                                  </a:schemeClr>
                                </a:solidFill>
                                <a:latin typeface="Cambria Math" panose="02040503050406030204" pitchFamily="18" charset="0"/>
                              </a:rPr>
                              <m:t>𝑝</m:t>
                            </m:r>
                            <m:r>
                              <a:rPr lang="fr-FR" sz="2000" i="1">
                                <a:solidFill>
                                  <a:schemeClr val="tx1">
                                    <a:lumMod val="65000"/>
                                    <a:lumOff val="35000"/>
                                  </a:schemeClr>
                                </a:solidFill>
                                <a:latin typeface="Cambria Math" panose="02040503050406030204" pitchFamily="18" charset="0"/>
                              </a:rPr>
                              <m:t>→∞</m:t>
                            </m:r>
                          </m:lim>
                        </m:limLow>
                      </m:fName>
                      <m:e>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𝜗</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m:t>
                            </m:r>
                          </m:e>
                          <m:sup>
                            <m:f>
                              <m:fPr>
                                <m:ctrlPr>
                                  <a:rPr lang="fr-FR" sz="2000" i="1">
                                    <a:solidFill>
                                      <a:schemeClr val="tx1">
                                        <a:lumMod val="65000"/>
                                        <a:lumOff val="35000"/>
                                      </a:schemeClr>
                                    </a:solidFill>
                                    <a:latin typeface="Cambria Math" panose="02040503050406030204" pitchFamily="18" charset="0"/>
                                  </a:rPr>
                                </m:ctrlPr>
                              </m:fPr>
                              <m:num>
                                <m:r>
                                  <a:rPr lang="fr-FR" sz="2000" i="1">
                                    <a:solidFill>
                                      <a:schemeClr val="tx1">
                                        <a:lumMod val="65000"/>
                                        <a:lumOff val="35000"/>
                                      </a:schemeClr>
                                    </a:solidFill>
                                    <a:latin typeface="Cambria Math" panose="02040503050406030204" pitchFamily="18" charset="0"/>
                                  </a:rPr>
                                  <m:t>1</m:t>
                                </m:r>
                              </m:num>
                              <m:den>
                                <m:r>
                                  <a:rPr lang="fr-FR" sz="2000" i="1">
                                    <a:solidFill>
                                      <a:schemeClr val="tx1">
                                        <a:lumMod val="65000"/>
                                        <a:lumOff val="35000"/>
                                      </a:schemeClr>
                                    </a:solidFill>
                                    <a:latin typeface="Cambria Math" panose="02040503050406030204" pitchFamily="18" charset="0"/>
                                  </a:rPr>
                                  <m:t>𝑝</m:t>
                                </m:r>
                              </m:den>
                            </m:f>
                          </m:sup>
                        </m:sSup>
                      </m:e>
                    </m:func>
                    <m:r>
                      <a:rPr lang="fr-FR" sz="2000" i="1">
                        <a:solidFill>
                          <a:schemeClr val="tx1">
                            <a:lumMod val="65000"/>
                            <a:lumOff val="35000"/>
                          </a:schemeClr>
                        </a:solidFill>
                        <a:latin typeface="Cambria Math" panose="02040503050406030204" pitchFamily="18" charset="0"/>
                      </a:rPr>
                      <m:t>                            </m:t>
                    </m:r>
                  </m:oMath>
                </a14:m>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func>
                      <m:funcPr>
                        <m:ctrlPr>
                          <a:rPr lang="fr-FR" sz="2000" i="1">
                            <a:solidFill>
                              <a:schemeClr val="tx1">
                                <a:lumMod val="65000"/>
                                <a:lumOff val="35000"/>
                              </a:schemeClr>
                            </a:solidFill>
                            <a:latin typeface="Cambria Math" panose="02040503050406030204" pitchFamily="18" charset="0"/>
                          </a:rPr>
                        </m:ctrlPr>
                      </m:funcPr>
                      <m:fName>
                        <m:r>
                          <a:rPr lang="fr-FR" sz="2000" i="1">
                            <a:solidFill>
                              <a:schemeClr val="tx1">
                                <a:lumMod val="65000"/>
                                <a:lumOff val="35000"/>
                              </a:schemeClr>
                            </a:solidFill>
                            <a:latin typeface="Cambria Math" panose="02040503050406030204" pitchFamily="18" charset="0"/>
                          </a:rPr>
                          <m:t> </m:t>
                        </m:r>
                        <m:r>
                          <a:rPr lang="fr-FR" sz="2000" b="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m:t>
                        </m:r>
                        <m:limLow>
                          <m:limLowPr>
                            <m:ctrlPr>
                              <a:rPr lang="fr-FR" sz="2000" i="1">
                                <a:solidFill>
                                  <a:schemeClr val="tx1">
                                    <a:lumMod val="65000"/>
                                    <a:lumOff val="35000"/>
                                  </a:schemeClr>
                                </a:solidFill>
                                <a:latin typeface="Cambria Math" panose="02040503050406030204" pitchFamily="18" charset="0"/>
                              </a:rPr>
                            </m:ctrlPr>
                          </m:limLowPr>
                          <m:e>
                            <m:r>
                              <m:rPr>
                                <m:sty m:val="p"/>
                              </m:rPr>
                              <a:rPr lang="fr-FR" sz="2000">
                                <a:solidFill>
                                  <a:schemeClr val="tx1">
                                    <a:lumMod val="65000"/>
                                    <a:lumOff val="35000"/>
                                  </a:schemeClr>
                                </a:solidFill>
                                <a:latin typeface="Cambria Math" panose="02040503050406030204" pitchFamily="18" charset="0"/>
                              </a:rPr>
                              <m:t>lim</m:t>
                            </m:r>
                          </m:e>
                          <m:lim>
                            <m:r>
                              <a:rPr lang="fr-FR" sz="2000" i="1">
                                <a:solidFill>
                                  <a:schemeClr val="tx1">
                                    <a:lumMod val="65000"/>
                                    <a:lumOff val="35000"/>
                                  </a:schemeClr>
                                </a:solidFill>
                                <a:latin typeface="Cambria Math" panose="02040503050406030204" pitchFamily="18" charset="0"/>
                              </a:rPr>
                              <m:t>𝑝</m:t>
                            </m:r>
                            <m:r>
                              <a:rPr lang="fr-FR" sz="2000" i="1">
                                <a:solidFill>
                                  <a:schemeClr val="tx1">
                                    <a:lumMod val="65000"/>
                                    <a:lumOff val="35000"/>
                                  </a:schemeClr>
                                </a:solidFill>
                                <a:latin typeface="Cambria Math" panose="02040503050406030204" pitchFamily="18" charset="0"/>
                              </a:rPr>
                              <m:t>→∞</m:t>
                            </m:r>
                          </m:lim>
                        </m:limLow>
                      </m:fName>
                      <m:e>
                        <m:sSup>
                          <m:sSupPr>
                            <m:ctrlPr>
                              <a:rPr lang="fr-FR" sz="2000" i="1">
                                <a:solidFill>
                                  <a:schemeClr val="tx1">
                                    <a:lumMod val="65000"/>
                                    <a:lumOff val="35000"/>
                                  </a:schemeClr>
                                </a:solidFill>
                                <a:latin typeface="Cambria Math" panose="02040503050406030204" pitchFamily="18" charset="0"/>
                              </a:rPr>
                            </m:ctrlPr>
                          </m:sSup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sup>
                            <m:r>
                              <a:rPr lang="fr-FR" sz="2000" i="1">
                                <a:solidFill>
                                  <a:schemeClr val="tx1">
                                    <a:lumMod val="65000"/>
                                    <a:lumOff val="35000"/>
                                  </a:schemeClr>
                                </a:solidFill>
                                <a:latin typeface="Cambria Math" panose="02040503050406030204" pitchFamily="18" charset="0"/>
                              </a:rPr>
                              <m:t>𝑝</m:t>
                            </m:r>
                          </m:sup>
                        </m:sSup>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𝑣</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−1</m:t>
                            </m:r>
                          </m:sub>
                        </m:sSub>
                        <m:r>
                          <a:rPr lang="fr-FR" sz="2000" i="1">
                            <a:solidFill>
                              <a:schemeClr val="tx1">
                                <a:lumMod val="65000"/>
                                <a:lumOff val="35000"/>
                              </a:schemeClr>
                            </a:solidFill>
                            <a:latin typeface="Cambria Math" panose="02040503050406030204" pitchFamily="18" charset="0"/>
                          </a:rPr>
                          <m:t>+(1− </m:t>
                        </m:r>
                        <m:sSup>
                          <m:sSupPr>
                            <m:ctrlPr>
                              <a:rPr lang="fr-FR" sz="2000" i="1">
                                <a:solidFill>
                                  <a:schemeClr val="tx1">
                                    <a:lumMod val="65000"/>
                                    <a:lumOff val="35000"/>
                                  </a:schemeClr>
                                </a:solidFill>
                                <a:latin typeface="Cambria Math" panose="02040503050406030204" pitchFamily="18" charset="0"/>
                              </a:rPr>
                            </m:ctrlPr>
                          </m:sSup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sup>
                            <m:r>
                              <a:rPr lang="fr-FR" sz="2000" i="1">
                                <a:solidFill>
                                  <a:schemeClr val="tx1">
                                    <a:lumMod val="65000"/>
                                    <a:lumOff val="35000"/>
                                  </a:schemeClr>
                                </a:solidFill>
                                <a:latin typeface="Cambria Math" panose="02040503050406030204" pitchFamily="18" charset="0"/>
                              </a:rPr>
                              <m:t>𝑝</m:t>
                            </m:r>
                          </m:sup>
                        </m:sSup>
                        <m:r>
                          <a:rPr lang="fr-FR" sz="2000" i="1">
                            <a:solidFill>
                              <a:schemeClr val="tx1">
                                <a:lumMod val="65000"/>
                                <a:lumOff val="35000"/>
                              </a:schemeClr>
                            </a:solidFill>
                            <a:latin typeface="Cambria Math" panose="02040503050406030204" pitchFamily="18" charset="0"/>
                          </a:rPr>
                          <m:t>)</m:t>
                        </m:r>
                        <m:sSup>
                          <m:sSupPr>
                            <m:ctrlPr>
                              <a:rPr lang="fr-FR" sz="2000" i="1">
                                <a:solidFill>
                                  <a:schemeClr val="tx1">
                                    <a:lumMod val="65000"/>
                                    <a:lumOff val="35000"/>
                                  </a:schemeClr>
                                </a:solidFill>
                                <a:latin typeface="Cambria Math" panose="02040503050406030204" pitchFamily="18" charset="0"/>
                              </a:rPr>
                            </m:ctrlPr>
                          </m:sSupPr>
                          <m:e>
                            <m:sSup>
                              <m:sSupPr>
                                <m:ctrlPr>
                                  <a:rPr lang="fr-FR" sz="2000" i="1">
                                    <a:solidFill>
                                      <a:schemeClr val="tx1">
                                        <a:lumMod val="65000"/>
                                        <a:lumOff val="35000"/>
                                      </a:schemeClr>
                                    </a:solidFill>
                                    <a:latin typeface="Cambria Math" panose="02040503050406030204" pitchFamily="18" charset="0"/>
                                  </a:rPr>
                                </m:ctrlPr>
                              </m:sSupPr>
                              <m:e>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e>
                                </m:d>
                              </m:e>
                              <m:sup>
                                <m:r>
                                  <a:rPr lang="fr-FR" sz="2000" i="1">
                                    <a:solidFill>
                                      <a:schemeClr val="tx1">
                                        <a:lumMod val="65000"/>
                                        <a:lumOff val="35000"/>
                                      </a:schemeClr>
                                    </a:solidFill>
                                    <a:latin typeface="Cambria Math" panose="02040503050406030204" pitchFamily="18" charset="0"/>
                                  </a:rPr>
                                  <m:t>𝑝</m:t>
                                </m:r>
                              </m:sup>
                            </m:sSup>
                            <m:r>
                              <a:rPr lang="fr-FR" sz="2000" i="1">
                                <a:solidFill>
                                  <a:schemeClr val="tx1">
                                    <a:lumMod val="65000"/>
                                    <a:lumOff val="35000"/>
                                  </a:schemeClr>
                                </a:solidFill>
                                <a:latin typeface="Cambria Math" panose="02040503050406030204" pitchFamily="18" charset="0"/>
                              </a:rPr>
                              <m:t>)</m:t>
                            </m:r>
                          </m:e>
                          <m:sup>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𝑝</m:t>
                            </m:r>
                          </m:sup>
                        </m:sSup>
                      </m:e>
                    </m:func>
                  </m:oMath>
                </a14:m>
                <a:endParaRPr lang="fr-FR" sz="2000" i="1" dirty="0" smtClean="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r>
                      <a:rPr lang="fr-FR" sz="2000" i="1">
                        <a:solidFill>
                          <a:schemeClr val="tx1">
                            <a:lumMod val="65000"/>
                            <a:lumOff val="35000"/>
                          </a:schemeClr>
                        </a:solidFill>
                        <a:latin typeface="Cambria Math" panose="02040503050406030204" pitchFamily="18" charset="0"/>
                      </a:rPr>
                      <m:t> </m:t>
                    </m:r>
                    <m:r>
                      <a:rPr lang="fr-FR" sz="2000" b="0" i="1" smtClean="0">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m:t>
                    </m:r>
                    <m:r>
                      <m:rPr>
                        <m:sty m:val="p"/>
                      </m:rPr>
                      <a:rPr lang="fr-FR" sz="2000">
                        <a:solidFill>
                          <a:schemeClr val="tx1">
                            <a:lumMod val="65000"/>
                            <a:lumOff val="35000"/>
                          </a:schemeClr>
                        </a:solidFill>
                        <a:latin typeface="Cambria Math" panose="02040503050406030204" pitchFamily="18" charset="0"/>
                      </a:rPr>
                      <m:t>max</m:t>
                    </m:r>
                    <m:r>
                      <a:rPr lang="fr-FR" sz="2000" i="1" smtClean="0">
                        <a:solidFill>
                          <a:schemeClr val="tx1">
                            <a:lumMod val="65000"/>
                            <a:lumOff val="35000"/>
                          </a:schemeClr>
                        </a:solidFill>
                        <a:latin typeface="Cambria Math" panose="02040503050406030204" pitchFamily="18" charset="0"/>
                      </a:rPr>
                      <m:t> </m:t>
                    </m:r>
                    <m:d>
                      <m:dPr>
                        <m:ctrlPr>
                          <a:rPr lang="fr-FR" sz="2000" i="1">
                            <a:solidFill>
                              <a:schemeClr val="tx1">
                                <a:lumMod val="65000"/>
                                <a:lumOff val="35000"/>
                              </a:schemeClr>
                            </a:solidFill>
                            <a:latin typeface="Cambria Math" panose="02040503050406030204" pitchFamily="18" charset="0"/>
                          </a:rPr>
                        </m:ctrlPr>
                      </m:dPr>
                      <m:e>
                        <m:sSup>
                          <m:sSupPr>
                            <m:ctrlPr>
                              <a:rPr lang="fr-FR" sz="2000" i="1">
                                <a:solidFill>
                                  <a:schemeClr val="tx1">
                                    <a:lumMod val="65000"/>
                                    <a:lumOff val="35000"/>
                                  </a:schemeClr>
                                </a:solidFill>
                                <a:latin typeface="Cambria Math" panose="02040503050406030204" pitchFamily="18" charset="0"/>
                              </a:rPr>
                            </m:ctrlPr>
                          </m:sSup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sup>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−1</m:t>
                            </m:r>
                          </m:sup>
                        </m:sSup>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𝑖</m:t>
                                </m:r>
                              </m:sub>
                            </m:sSub>
                          </m:e>
                        </m:d>
                        <m:r>
                          <a:rPr lang="fr-FR" sz="2000" i="1">
                            <a:solidFill>
                              <a:schemeClr val="tx1">
                                <a:lumMod val="65000"/>
                                <a:lumOff val="35000"/>
                              </a:schemeClr>
                            </a:solidFill>
                            <a:latin typeface="Cambria Math" panose="02040503050406030204" pitchFamily="18" charset="0"/>
                          </a:rPr>
                          <m:t>, </m:t>
                        </m:r>
                        <m:sSup>
                          <m:sSupPr>
                            <m:ctrlPr>
                              <a:rPr lang="fr-FR" sz="2000" i="1">
                                <a:solidFill>
                                  <a:schemeClr val="tx1">
                                    <a:lumMod val="65000"/>
                                    <a:lumOff val="35000"/>
                                  </a:schemeClr>
                                </a:solidFill>
                                <a:latin typeface="Cambria Math" panose="02040503050406030204" pitchFamily="18" charset="0"/>
                              </a:rPr>
                            </m:ctrlPr>
                          </m:sSup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sup>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−2</m:t>
                            </m:r>
                          </m:sup>
                        </m:sSup>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2</m:t>
                                </m:r>
                              </m:sub>
                            </m:sSub>
                          </m:e>
                        </m:d>
                        <m:r>
                          <a:rPr lang="fr-FR" sz="2000" i="1">
                            <a:solidFill>
                              <a:schemeClr val="tx1">
                                <a:lumMod val="65000"/>
                                <a:lumOff val="35000"/>
                              </a:schemeClr>
                            </a:solidFill>
                            <a:latin typeface="Cambria Math" panose="02040503050406030204" pitchFamily="18" charset="0"/>
                          </a:rPr>
                          <m:t>, …,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−1</m:t>
                                </m:r>
                              </m:sub>
                            </m:sSub>
                          </m:e>
                        </m:d>
                        <m:r>
                          <a:rPr lang="fr-FR" sz="2000" i="1">
                            <a:solidFill>
                              <a:schemeClr val="tx1">
                                <a:lumMod val="65000"/>
                                <a:lumOff val="35000"/>
                              </a:schemeClr>
                            </a:solidFill>
                            <a:latin typeface="Cambria Math" panose="02040503050406030204" pitchFamily="18" charset="0"/>
                          </a:rPr>
                          <m:t>, </m:t>
                        </m:r>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e>
                        </m:d>
                      </m:e>
                    </m:d>
                    <m:r>
                      <a:rPr lang="fr-FR" sz="2000" i="1">
                        <a:solidFill>
                          <a:schemeClr val="tx1">
                            <a:lumMod val="65000"/>
                            <a:lumOff val="35000"/>
                          </a:schemeClr>
                        </a:solidFill>
                        <a:latin typeface="Cambria Math" panose="02040503050406030204" pitchFamily="18" charset="0"/>
                      </a:rPr>
                      <m:t> </m:t>
                    </m:r>
                  </m:oMath>
                </a14:m>
                <a:endParaRPr lang="fr-FR" sz="2000" i="1"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Ce </a:t>
                </a:r>
                <a:r>
                  <a:rPr lang="fr-FR" sz="2000" dirty="0">
                    <a:solidFill>
                      <a:schemeClr val="tx1">
                        <a:lumMod val="65000"/>
                        <a:lumOff val="35000"/>
                      </a:schemeClr>
                    </a:solidFill>
                    <a:latin typeface="Andalus" panose="02020603050405020304" pitchFamily="18" charset="-78"/>
                    <a:cs typeface="Andalus" panose="02020603050405020304" pitchFamily="18" charset="-78"/>
                  </a:rPr>
                  <a:t>qui correspond à la formule récursive suivante :</a:t>
                </a:r>
              </a:p>
              <a:p>
                <a:pPr marL="457200" lvl="1" indent="0">
                  <a:buNone/>
                </a:pPr>
                <a14:m>
                  <m:oMathPara xmlns:m="http://schemas.openxmlformats.org/officeDocument/2006/math">
                    <m:oMathParaPr>
                      <m:jc m:val="centerGroup"/>
                    </m:oMathParaPr>
                    <m:oMath xmlns:m="http://schemas.openxmlformats.org/officeDocument/2006/math">
                      <m:sSub>
                        <m:sSubPr>
                          <m:ctrlPr>
                            <a:rPr lang="fr-FR" sz="2000" b="1" i="1">
                              <a:solidFill>
                                <a:schemeClr val="tx1">
                                  <a:lumMod val="65000"/>
                                  <a:lumOff val="35000"/>
                                </a:schemeClr>
                              </a:solidFill>
                              <a:latin typeface="Cambria Math" panose="02040503050406030204" pitchFamily="18" charset="0"/>
                            </a:rPr>
                          </m:ctrlPr>
                        </m:sSubPr>
                        <m:e>
                          <m:r>
                            <a:rPr lang="fr-FR" sz="2000" b="1" i="1">
                              <a:solidFill>
                                <a:schemeClr val="tx1">
                                  <a:lumMod val="65000"/>
                                  <a:lumOff val="35000"/>
                                </a:schemeClr>
                              </a:solidFill>
                              <a:latin typeface="Cambria Math" panose="02040503050406030204" pitchFamily="18" charset="0"/>
                            </a:rPr>
                            <m:t>𝒖</m:t>
                          </m:r>
                        </m:e>
                        <m:sub>
                          <m:r>
                            <a:rPr lang="fr-FR" sz="2000" b="1" i="1">
                              <a:solidFill>
                                <a:schemeClr val="tx1">
                                  <a:lumMod val="65000"/>
                                  <a:lumOff val="35000"/>
                                </a:schemeClr>
                              </a:solidFill>
                              <a:latin typeface="Cambria Math" panose="02040503050406030204" pitchFamily="18" charset="0"/>
                            </a:rPr>
                            <m:t>𝒕</m:t>
                          </m:r>
                        </m:sub>
                      </m:sSub>
                      <m:r>
                        <a:rPr lang="fr-FR" sz="2000" b="1" i="1">
                          <a:solidFill>
                            <a:schemeClr val="tx1">
                              <a:lumMod val="65000"/>
                              <a:lumOff val="35000"/>
                            </a:schemeClr>
                          </a:solidFill>
                          <a:latin typeface="Cambria Math" panose="02040503050406030204" pitchFamily="18" charset="0"/>
                        </a:rPr>
                        <m:t>=</m:t>
                      </m:r>
                      <m:r>
                        <a:rPr lang="fr-FR" sz="2000" b="1" i="1">
                          <a:solidFill>
                            <a:schemeClr val="tx1">
                              <a:lumMod val="65000"/>
                              <a:lumOff val="35000"/>
                            </a:schemeClr>
                          </a:solidFill>
                          <a:latin typeface="Cambria Math" panose="02040503050406030204" pitchFamily="18" charset="0"/>
                        </a:rPr>
                        <m:t>𝒎𝒂𝒙</m:t>
                      </m:r>
                      <m:r>
                        <a:rPr lang="fr-FR" sz="2000" b="1" i="1">
                          <a:solidFill>
                            <a:schemeClr val="tx1">
                              <a:lumMod val="65000"/>
                              <a:lumOff val="35000"/>
                            </a:schemeClr>
                          </a:solidFill>
                          <a:latin typeface="Cambria Math" panose="02040503050406030204" pitchFamily="18" charset="0"/>
                        </a:rPr>
                        <m:t>(</m:t>
                      </m:r>
                      <m:sSub>
                        <m:sSubPr>
                          <m:ctrlPr>
                            <a:rPr lang="fr-FR" sz="2000" b="1" i="1">
                              <a:solidFill>
                                <a:schemeClr val="tx1">
                                  <a:lumMod val="65000"/>
                                  <a:lumOff val="35000"/>
                                </a:schemeClr>
                              </a:solidFill>
                              <a:latin typeface="Cambria Math" panose="02040503050406030204" pitchFamily="18" charset="0"/>
                            </a:rPr>
                          </m:ctrlPr>
                        </m:sSubPr>
                        <m:e>
                          <m:r>
                            <a:rPr lang="fr-FR" sz="2000" b="1" i="1">
                              <a:solidFill>
                                <a:schemeClr val="tx1">
                                  <a:lumMod val="65000"/>
                                  <a:lumOff val="35000"/>
                                </a:schemeClr>
                              </a:solidFill>
                              <a:latin typeface="Cambria Math" panose="02040503050406030204" pitchFamily="18" charset="0"/>
                            </a:rPr>
                            <m:t>𝜷</m:t>
                          </m:r>
                        </m:e>
                        <m:sub>
                          <m:r>
                            <a:rPr lang="fr-FR" sz="2000" b="1" i="1">
                              <a:solidFill>
                                <a:schemeClr val="tx1">
                                  <a:lumMod val="65000"/>
                                  <a:lumOff val="35000"/>
                                </a:schemeClr>
                              </a:solidFill>
                              <a:latin typeface="Cambria Math" panose="02040503050406030204" pitchFamily="18" charset="0"/>
                            </a:rPr>
                            <m:t>𝟐</m:t>
                          </m:r>
                        </m:sub>
                      </m:sSub>
                      <m:sSub>
                        <m:sSubPr>
                          <m:ctrlPr>
                            <a:rPr lang="fr-FR" sz="2000" b="1" i="1">
                              <a:solidFill>
                                <a:schemeClr val="tx1">
                                  <a:lumMod val="65000"/>
                                  <a:lumOff val="35000"/>
                                </a:schemeClr>
                              </a:solidFill>
                              <a:latin typeface="Cambria Math" panose="02040503050406030204" pitchFamily="18" charset="0"/>
                            </a:rPr>
                          </m:ctrlPr>
                        </m:sSubPr>
                        <m:e>
                          <m:r>
                            <a:rPr lang="fr-FR" sz="2000" b="1" i="1">
                              <a:solidFill>
                                <a:schemeClr val="tx1">
                                  <a:lumMod val="65000"/>
                                  <a:lumOff val="35000"/>
                                </a:schemeClr>
                              </a:solidFill>
                              <a:latin typeface="Cambria Math" panose="02040503050406030204" pitchFamily="18" charset="0"/>
                            </a:rPr>
                            <m:t>𝒖</m:t>
                          </m:r>
                        </m:e>
                        <m:sub>
                          <m:r>
                            <a:rPr lang="fr-FR" sz="2000" b="1" i="1">
                              <a:solidFill>
                                <a:schemeClr val="tx1">
                                  <a:lumMod val="65000"/>
                                  <a:lumOff val="35000"/>
                                </a:schemeClr>
                              </a:solidFill>
                              <a:latin typeface="Cambria Math" panose="02040503050406030204" pitchFamily="18" charset="0"/>
                            </a:rPr>
                            <m:t>𝒕</m:t>
                          </m:r>
                          <m:r>
                            <a:rPr lang="fr-FR" sz="2000" b="1" i="1">
                              <a:solidFill>
                                <a:schemeClr val="tx1">
                                  <a:lumMod val="65000"/>
                                  <a:lumOff val="35000"/>
                                </a:schemeClr>
                              </a:solidFill>
                              <a:latin typeface="Cambria Math" panose="02040503050406030204" pitchFamily="18" charset="0"/>
                            </a:rPr>
                            <m:t>−</m:t>
                          </m:r>
                          <m:r>
                            <a:rPr lang="fr-FR" sz="2000" b="1" i="1">
                              <a:solidFill>
                                <a:schemeClr val="tx1">
                                  <a:lumMod val="65000"/>
                                  <a:lumOff val="35000"/>
                                </a:schemeClr>
                              </a:solidFill>
                              <a:latin typeface="Cambria Math" panose="02040503050406030204" pitchFamily="18" charset="0"/>
                            </a:rPr>
                            <m:t>𝟏</m:t>
                          </m:r>
                        </m:sub>
                      </m:sSub>
                      <m:r>
                        <a:rPr lang="fr-FR" sz="2000" b="1" i="1">
                          <a:solidFill>
                            <a:schemeClr val="tx1">
                              <a:lumMod val="65000"/>
                              <a:lumOff val="35000"/>
                            </a:schemeClr>
                          </a:solidFill>
                          <a:latin typeface="Cambria Math" panose="02040503050406030204" pitchFamily="18" charset="0"/>
                        </a:rPr>
                        <m:t>,</m:t>
                      </m:r>
                      <m:sSub>
                        <m:sSubPr>
                          <m:ctrlPr>
                            <a:rPr lang="fr-FR" sz="2000" b="1" i="1">
                              <a:solidFill>
                                <a:schemeClr val="tx1">
                                  <a:lumMod val="65000"/>
                                  <a:lumOff val="35000"/>
                                </a:schemeClr>
                              </a:solidFill>
                              <a:latin typeface="Cambria Math" panose="02040503050406030204" pitchFamily="18" charset="0"/>
                            </a:rPr>
                          </m:ctrlPr>
                        </m:sSubPr>
                        <m:e>
                          <m:r>
                            <a:rPr lang="fr-FR" sz="2000" b="1" i="1">
                              <a:solidFill>
                                <a:schemeClr val="tx1">
                                  <a:lumMod val="65000"/>
                                  <a:lumOff val="35000"/>
                                </a:schemeClr>
                              </a:solidFill>
                              <a:latin typeface="Cambria Math" panose="02040503050406030204" pitchFamily="18" charset="0"/>
                            </a:rPr>
                            <m:t>|</m:t>
                          </m:r>
                          <m:r>
                            <a:rPr lang="fr-FR" sz="2000" b="1" i="1">
                              <a:solidFill>
                                <a:schemeClr val="tx1">
                                  <a:lumMod val="65000"/>
                                  <a:lumOff val="35000"/>
                                </a:schemeClr>
                              </a:solidFill>
                              <a:latin typeface="Cambria Math" panose="02040503050406030204" pitchFamily="18" charset="0"/>
                            </a:rPr>
                            <m:t>𝒈</m:t>
                          </m:r>
                        </m:e>
                        <m:sub>
                          <m:r>
                            <a:rPr lang="fr-FR" sz="2000" b="1" i="1">
                              <a:solidFill>
                                <a:schemeClr val="tx1">
                                  <a:lumMod val="65000"/>
                                  <a:lumOff val="35000"/>
                                </a:schemeClr>
                              </a:solidFill>
                              <a:latin typeface="Cambria Math" panose="02040503050406030204" pitchFamily="18" charset="0"/>
                            </a:rPr>
                            <m:t>𝒕</m:t>
                          </m:r>
                        </m:sub>
                      </m:sSub>
                      <m:r>
                        <a:rPr lang="fr-FR" sz="2000" b="1" i="1">
                          <a:solidFill>
                            <a:schemeClr val="tx1">
                              <a:lumMod val="65000"/>
                              <a:lumOff val="35000"/>
                            </a:schemeClr>
                          </a:solidFill>
                          <a:latin typeface="Cambria Math" panose="02040503050406030204" pitchFamily="18" charset="0"/>
                        </a:rPr>
                        <m:t>|</m:t>
                      </m:r>
                      <m:r>
                        <a:rPr lang="fr-FR" sz="2000" b="1" i="1" smtClean="0">
                          <a:solidFill>
                            <a:schemeClr val="tx1">
                              <a:lumMod val="65000"/>
                              <a:lumOff val="35000"/>
                            </a:schemeClr>
                          </a:solidFill>
                          <a:latin typeface="Cambria Math" panose="02040503050406030204" pitchFamily="18" charset="0"/>
                        </a:rPr>
                        <m:t>)</m:t>
                      </m:r>
                      <m:r>
                        <a:rPr lang="fr-FR" sz="2000" b="1" i="1">
                          <a:solidFill>
                            <a:schemeClr val="tx1">
                              <a:lumMod val="65000"/>
                              <a:lumOff val="35000"/>
                            </a:schemeClr>
                          </a:solidFill>
                          <a:latin typeface="Cambria Math" panose="02040503050406030204" pitchFamily="18" charset="0"/>
                        </a:rPr>
                        <m:t>  </m:t>
                      </m:r>
                    </m:oMath>
                  </m:oMathPara>
                </a14:m>
                <a:endParaRPr lang="fr-FR" sz="2000" b="1" dirty="0">
                  <a:solidFill>
                    <a:schemeClr val="tx1">
                      <a:lumMod val="65000"/>
                      <a:lumOff val="35000"/>
                    </a:schemeClr>
                  </a:solidFill>
                  <a:latin typeface="Andalus" panose="02020603050405020304" pitchFamily="18" charset="-78"/>
                  <a:cs typeface="Andalus" panose="02020603050405020304" pitchFamily="18" charset="-78"/>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3"/>
                <a:stretch>
                  <a:fillRect l="-741"/>
                </a:stretch>
              </a:blipFill>
            </p:spPr>
            <p:txBody>
              <a:bodyPr/>
              <a:lstStyle/>
              <a:p>
                <a:r>
                  <a:rPr lang="fr-FR">
                    <a:noFill/>
                  </a:rPr>
                  <a:t> </a:t>
                </a:r>
              </a:p>
            </p:txBody>
          </p:sp>
        </mc:Fallback>
      </mc:AlternateContent>
    </p:spTree>
    <p:extLst>
      <p:ext uri="{BB962C8B-B14F-4D97-AF65-F5344CB8AC3E}">
        <p14:creationId xmlns:p14="http://schemas.microsoft.com/office/powerpoint/2010/main" val="3037689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Avantages de AdaMax</a:t>
            </a:r>
            <a:endParaRPr lang="fr-FR"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131590"/>
                <a:ext cx="8229600" cy="3463033"/>
              </a:xfrm>
            </p:spPr>
            <p:txBody>
              <a:bodyPr/>
              <a:lstStyle/>
              <a:p>
                <a:pPr>
                  <a:buFont typeface="Wingdings" panose="05000000000000000000" pitchFamily="2" charset="2"/>
                  <a:buChar char="ü"/>
                </a:pP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 Le pas </a:t>
                </a:r>
                <a:r>
                  <a:rPr lang="fr-FR" sz="2000" b="1" dirty="0">
                    <a:solidFill>
                      <a:schemeClr val="tx1">
                        <a:lumMod val="65000"/>
                        <a:lumOff val="35000"/>
                      </a:schemeClr>
                    </a:solidFill>
                    <a:latin typeface="Andalus" panose="02020603050405020304" pitchFamily="18" charset="-78"/>
                    <a:cs typeface="Andalus" panose="02020603050405020304" pitchFamily="18" charset="-78"/>
                  </a:rPr>
                  <a:t>de mise à jour des </a:t>
                </a: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paramètres est ne dépend pas du gradient.</a:t>
                </a:r>
              </a:p>
              <a:p>
                <a:pPr>
                  <a:buFont typeface="Wingdings" panose="05000000000000000000" pitchFamily="2" charset="2"/>
                  <a:buChar char="ü"/>
                </a:pP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 Le pas </a:t>
                </a:r>
                <a:r>
                  <a:rPr lang="fr-FR" sz="2000" b="1" dirty="0">
                    <a:solidFill>
                      <a:schemeClr val="tx1">
                        <a:lumMod val="65000"/>
                        <a:lumOff val="35000"/>
                      </a:schemeClr>
                    </a:solidFill>
                    <a:latin typeface="Andalus" panose="02020603050405020304" pitchFamily="18" charset="-78"/>
                    <a:cs typeface="Andalus" panose="02020603050405020304" pitchFamily="18" charset="-78"/>
                  </a:rPr>
                  <a:t>de mise à jour des paramètres </a:t>
                </a: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est : </a:t>
                </a:r>
                <a14:m>
                  <m:oMath xmlns:m="http://schemas.openxmlformats.org/officeDocument/2006/math">
                    <m:r>
                      <a:rPr lang="en-US" sz="2000" b="1" i="1" smtClean="0">
                        <a:solidFill>
                          <a:schemeClr val="tx1">
                            <a:lumMod val="65000"/>
                            <a:lumOff val="35000"/>
                          </a:schemeClr>
                        </a:solidFill>
                        <a:latin typeface="Cambria Math" panose="02040503050406030204" pitchFamily="18" charset="0"/>
                        <a:cs typeface="Andalus" panose="02020603050405020304" pitchFamily="18" charset="-78"/>
                      </a:rPr>
                      <m:t>≤ </m:t>
                    </m:r>
                    <m:r>
                      <a:rPr lang="en-US" sz="2000" b="1" i="1" smtClean="0">
                        <a:solidFill>
                          <a:schemeClr val="tx1">
                            <a:lumMod val="65000"/>
                            <a:lumOff val="35000"/>
                          </a:schemeClr>
                        </a:solidFill>
                        <a:latin typeface="Cambria Math" panose="02040503050406030204" pitchFamily="18" charset="0"/>
                        <a:ea typeface="Cambria Math" panose="02040503050406030204" pitchFamily="18" charset="0"/>
                        <a:cs typeface="Andalus" panose="02020603050405020304" pitchFamily="18" charset="-78"/>
                      </a:rPr>
                      <m:t>𝜶</m:t>
                    </m:r>
                    <m:r>
                      <a:rPr lang="fr-FR" sz="2000" b="1" i="0" smtClean="0">
                        <a:solidFill>
                          <a:schemeClr val="tx1">
                            <a:lumMod val="65000"/>
                            <a:lumOff val="35000"/>
                          </a:schemeClr>
                        </a:solidFill>
                        <a:latin typeface="Cambria Math" panose="02040503050406030204" pitchFamily="18" charset="0"/>
                        <a:ea typeface="Cambria Math" panose="02040503050406030204" pitchFamily="18" charset="0"/>
                        <a:cs typeface="Andalus" panose="02020603050405020304" pitchFamily="18" charset="-78"/>
                      </a:rPr>
                      <m:t>.</m:t>
                    </m:r>
                  </m:oMath>
                </a14:m>
                <a:endParaRPr lang="fr-FR" sz="2000" b="1" dirty="0" smtClean="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anose="05000000000000000000" pitchFamily="2" charset="2"/>
                  <a:buChar char="ü"/>
                </a:pPr>
                <a:r>
                  <a:rPr lang="en-US" sz="2000" b="1" dirty="0">
                    <a:solidFill>
                      <a:schemeClr val="tx1">
                        <a:lumMod val="65000"/>
                        <a:lumOff val="35000"/>
                      </a:schemeClr>
                    </a:solidFill>
                    <a:latin typeface="Andalus" panose="02020603050405020304" pitchFamily="18" charset="-78"/>
                    <a:cs typeface="Andalus" panose="02020603050405020304" pitchFamily="18" charset="-78"/>
                  </a:rPr>
                  <a:t> </a:t>
                </a:r>
                <a:r>
                  <a:rPr lang="en-US" sz="2000" b="1" dirty="0" smtClean="0">
                    <a:solidFill>
                      <a:schemeClr val="tx1">
                        <a:lumMod val="65000"/>
                        <a:lumOff val="35000"/>
                      </a:schemeClr>
                    </a:solidFill>
                    <a:latin typeface="Andalus" panose="02020603050405020304" pitchFamily="18" charset="-78"/>
                    <a:cs typeface="Andalus" panose="02020603050405020304" pitchFamily="18" charset="-78"/>
                  </a:rPr>
                  <a:t>Les </a:t>
                </a: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mêmes avantages de Adam.</a:t>
                </a:r>
              </a:p>
              <a:p>
                <a:pPr>
                  <a:buFont typeface="Wingdings" panose="05000000000000000000" pitchFamily="2" charset="2"/>
                  <a:buChar char="ü"/>
                </a:pPr>
                <a:r>
                  <a:rPr lang="fr-FR" sz="2000" b="1" dirty="0">
                    <a:solidFill>
                      <a:schemeClr val="tx1">
                        <a:lumMod val="65000"/>
                        <a:lumOff val="35000"/>
                      </a:schemeClr>
                    </a:solidFill>
                    <a:latin typeface="Andalus" panose="02020603050405020304" pitchFamily="18" charset="-78"/>
                    <a:cs typeface="Andalus" panose="02020603050405020304" pitchFamily="18" charset="-78"/>
                  </a:rPr>
                  <a:t> </a:t>
                </a: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Taux de convergence </a:t>
                </a:r>
                <a14:m>
                  <m:oMath xmlns:m="http://schemas.openxmlformats.org/officeDocument/2006/math">
                    <m:r>
                      <m:rPr>
                        <m:sty m:val="p"/>
                      </m:rPr>
                      <a:rPr lang="en-US" sz="2000" b="1" i="1" dirty="0" smtClean="0">
                        <a:solidFill>
                          <a:schemeClr val="tx1">
                            <a:lumMod val="65000"/>
                            <a:lumOff val="35000"/>
                          </a:schemeClr>
                        </a:solidFill>
                        <a:latin typeface="Cambria Math" panose="02040503050406030204" pitchFamily="18" charset="0"/>
                        <a:cs typeface="Andalus" panose="02020603050405020304" pitchFamily="18" charset="-78"/>
                      </a:rPr>
                      <m:t>O</m:t>
                    </m:r>
                    <m: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t>(</m:t>
                    </m:r>
                    <m:f>
                      <m:fPr>
                        <m:ctrlP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ctrlPr>
                      </m:fPr>
                      <m:num>
                        <m: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t>𝟏</m:t>
                        </m:r>
                      </m:num>
                      <m:den>
                        <m:rad>
                          <m:radPr>
                            <m:degHide m:val="on"/>
                            <m:ctrlP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ctrlPr>
                          </m:radPr>
                          <m:deg/>
                          <m:e>
                            <m: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t>𝑻</m:t>
                            </m:r>
                          </m:e>
                        </m:rad>
                      </m:den>
                    </m:f>
                    <m:r>
                      <a:rPr lang="fr-FR" sz="2000" b="1" i="1" dirty="0" smtClean="0">
                        <a:solidFill>
                          <a:schemeClr val="tx1">
                            <a:lumMod val="65000"/>
                            <a:lumOff val="35000"/>
                          </a:schemeClr>
                        </a:solidFill>
                        <a:latin typeface="Cambria Math" panose="02040503050406030204" pitchFamily="18" charset="0"/>
                        <a:cs typeface="Andalus" panose="02020603050405020304" pitchFamily="18" charset="-78"/>
                      </a:rPr>
                      <m:t>)</m:t>
                    </m:r>
                    <m:r>
                      <a:rPr lang="fr-FR" sz="2000" b="1">
                        <a:solidFill>
                          <a:schemeClr val="tx1">
                            <a:lumMod val="65000"/>
                            <a:lumOff val="35000"/>
                          </a:schemeClr>
                        </a:solidFill>
                        <a:latin typeface="Cambria Math" panose="02040503050406030204" pitchFamily="18" charset="0"/>
                        <a:ea typeface="Cambria Math" panose="02040503050406030204" pitchFamily="18" charset="0"/>
                        <a:cs typeface="Andalus" panose="02020603050405020304" pitchFamily="18" charset="-78"/>
                      </a:rPr>
                      <m:t>.</m:t>
                    </m:r>
                  </m:oMath>
                </a14:m>
                <a:endParaRPr lang="fr-FR" sz="2000" b="1" dirty="0">
                  <a:solidFill>
                    <a:schemeClr val="tx1">
                      <a:lumMod val="65000"/>
                      <a:lumOff val="35000"/>
                    </a:schemeClr>
                  </a:solidFill>
                  <a:latin typeface="Andalus" panose="02020603050405020304" pitchFamily="18" charset="-78"/>
                  <a:cs typeface="Andalus" panose="02020603050405020304" pitchFamily="18" charset="-78"/>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131590"/>
                <a:ext cx="8229600" cy="3463033"/>
              </a:xfrm>
              <a:blipFill rotWithShape="0">
                <a:blip r:embed="rId2"/>
                <a:stretch>
                  <a:fillRect l="-667" t="-1232"/>
                </a:stretch>
              </a:blipFill>
            </p:spPr>
            <p:txBody>
              <a:bodyPr/>
              <a:lstStyle/>
              <a:p>
                <a:r>
                  <a:rPr lang="fr-FR">
                    <a:noFill/>
                  </a:rPr>
                  <a:t> </a:t>
                </a:r>
              </a:p>
            </p:txBody>
          </p:sp>
        </mc:Fallback>
      </mc:AlternateContent>
    </p:spTree>
    <p:extLst>
      <p:ext uri="{BB962C8B-B14F-4D97-AF65-F5344CB8AC3E}">
        <p14:creationId xmlns:p14="http://schemas.microsoft.com/office/powerpoint/2010/main" val="177502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Problème avec AdaMax :</a:t>
            </a:r>
            <a:endParaRPr lang="fr-FR" dirty="0">
              <a:latin typeface="Andalus" panose="02020603050405020304" pitchFamily="18" charset="-78"/>
              <a:cs typeface="Andalus" panose="02020603050405020304" pitchFamily="18" charset="-78"/>
            </a:endParaRPr>
          </a:p>
        </p:txBody>
      </p:sp>
      <p:pic>
        <p:nvPicPr>
          <p:cNvPr id="4" name="Espace réservé du contenu 3"/>
          <p:cNvPicPr>
            <a:picLocks noGrp="1" noChangeAspect="1"/>
          </p:cNvPicPr>
          <p:nvPr>
            <p:ph idx="1"/>
          </p:nvPr>
        </p:nvPicPr>
        <p:blipFill>
          <a:blip r:embed="rId2"/>
          <a:stretch>
            <a:fillRect/>
          </a:stretch>
        </p:blipFill>
        <p:spPr>
          <a:xfrm>
            <a:off x="179512" y="884467"/>
            <a:ext cx="8640960" cy="2263348"/>
          </a:xfrm>
          <a:prstGeom prst="rect">
            <a:avLst/>
          </a:prstGeom>
        </p:spPr>
      </p:pic>
      <p:pic>
        <p:nvPicPr>
          <p:cNvPr id="5" name="Image 4"/>
          <p:cNvPicPr/>
          <p:nvPr/>
        </p:nvPicPr>
        <p:blipFill>
          <a:blip r:embed="rId3"/>
          <a:stretch>
            <a:fillRect/>
          </a:stretch>
        </p:blipFill>
        <p:spPr>
          <a:xfrm>
            <a:off x="369870" y="3131811"/>
            <a:ext cx="8090562" cy="1944216"/>
          </a:xfrm>
          <a:prstGeom prst="rect">
            <a:avLst/>
          </a:prstGeom>
        </p:spPr>
      </p:pic>
    </p:spTree>
    <p:extLst>
      <p:ext uri="{BB962C8B-B14F-4D97-AF65-F5344CB8AC3E}">
        <p14:creationId xmlns:p14="http://schemas.microsoft.com/office/powerpoint/2010/main" val="2556991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216"/>
            <a:ext cx="9252520" cy="960358"/>
          </a:xfrm>
        </p:spPr>
        <p:txBody>
          <a:bodyPr>
            <a:normAutofit/>
          </a:bodyPr>
          <a:lstStyle/>
          <a:p>
            <a:r>
              <a:rPr lang="fr-FR" sz="2800" dirty="0">
                <a:latin typeface="Andalus" panose="02020603050405020304" pitchFamily="18" charset="-78"/>
                <a:cs typeface="Andalus" panose="02020603050405020304" pitchFamily="18" charset="-78"/>
              </a:rPr>
              <a:t>Nesterov-accelerated Adaptive Moment Estimation (Nadam</a:t>
            </a:r>
            <a:r>
              <a:rPr lang="fr-FR" sz="2800" dirty="0" smtClean="0">
                <a:latin typeface="Andalus" panose="02020603050405020304" pitchFamily="18" charset="-78"/>
                <a:cs typeface="Andalus" panose="02020603050405020304" pitchFamily="18" charset="-78"/>
              </a:rPr>
              <a:t>)</a:t>
            </a:r>
            <a:br>
              <a:rPr lang="fr-FR" sz="2800" dirty="0" smtClean="0">
                <a:latin typeface="Andalus" panose="02020603050405020304" pitchFamily="18" charset="-78"/>
                <a:cs typeface="Andalus" panose="02020603050405020304" pitchFamily="18" charset="-78"/>
              </a:rPr>
            </a:br>
            <a:r>
              <a:rPr lang="fr-FR" sz="2800" dirty="0">
                <a:latin typeface="Andalus" panose="02020603050405020304" pitchFamily="18" charset="-78"/>
                <a:cs typeface="Andalus" panose="02020603050405020304" pitchFamily="18" charset="-78"/>
              </a:rPr>
              <a:t>	</a:t>
            </a:r>
            <a:r>
              <a:rPr lang="fr-FR" sz="2800" dirty="0" smtClean="0">
                <a:latin typeface="Andalus" panose="02020603050405020304" pitchFamily="18" charset="-78"/>
                <a:cs typeface="Andalus" panose="02020603050405020304" pitchFamily="18" charset="-78"/>
              </a:rPr>
              <a:t>			 pseudo code</a:t>
            </a:r>
            <a:endParaRPr lang="fr-FR" sz="2800" dirty="0">
              <a:latin typeface="Andalus" panose="02020603050405020304" pitchFamily="18" charset="-78"/>
              <a:cs typeface="Andalus" panose="02020603050405020304" pitchFamily="18" charset="-78"/>
            </a:endParaRPr>
          </a:p>
        </p:txBody>
      </p:sp>
      <p:pic>
        <p:nvPicPr>
          <p:cNvPr id="4" name="Espace réservé du contenu 3"/>
          <p:cNvPicPr>
            <a:picLocks noGrp="1"/>
          </p:cNvPicPr>
          <p:nvPr>
            <p:ph idx="1"/>
          </p:nvPr>
        </p:nvPicPr>
        <p:blipFill>
          <a:blip r:embed="rId2"/>
          <a:stretch>
            <a:fillRect/>
          </a:stretch>
        </p:blipFill>
        <p:spPr>
          <a:xfrm>
            <a:off x="457200" y="1131590"/>
            <a:ext cx="8229600" cy="3456384"/>
          </a:xfrm>
          <a:prstGeom prst="rect">
            <a:avLst/>
          </a:prstGeom>
        </p:spPr>
      </p:pic>
    </p:spTree>
    <p:extLst>
      <p:ext uri="{BB962C8B-B14F-4D97-AF65-F5344CB8AC3E}">
        <p14:creationId xmlns:p14="http://schemas.microsoft.com/office/powerpoint/2010/main" val="411673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0756"/>
            <a:ext cx="9144000" cy="857250"/>
          </a:xfrm>
        </p:spPr>
        <p:txBody>
          <a:bodyPr>
            <a:noAutofit/>
          </a:bodyPr>
          <a:lstStyle/>
          <a:p>
            <a:r>
              <a:rPr lang="fr-FR" sz="2800" dirty="0">
                <a:latin typeface="Andalus" panose="02020603050405020304" pitchFamily="18" charset="-78"/>
                <a:cs typeface="Andalus" panose="02020603050405020304" pitchFamily="18" charset="-78"/>
              </a:rPr>
              <a:t>Nesterov-accelerated Adaptive Moment Estimation (Nadam</a:t>
            </a:r>
            <a:r>
              <a:rPr lang="fr-FR" sz="2800" dirty="0" smtClean="0">
                <a:latin typeface="Andalus" panose="02020603050405020304" pitchFamily="18" charset="-78"/>
                <a:cs typeface="Andalus" panose="02020603050405020304" pitchFamily="18" charset="-78"/>
              </a:rPr>
              <a:t>)</a:t>
            </a:r>
            <a:br>
              <a:rPr lang="fr-FR" sz="2800" dirty="0" smtClean="0">
                <a:latin typeface="Andalus" panose="02020603050405020304" pitchFamily="18" charset="-78"/>
                <a:cs typeface="Andalus" panose="02020603050405020304" pitchFamily="18" charset="-78"/>
              </a:rPr>
            </a:br>
            <a:r>
              <a:rPr lang="fr-FR" sz="2800" dirty="0">
                <a:latin typeface="Andalus" panose="02020603050405020304" pitchFamily="18" charset="-78"/>
                <a:cs typeface="Andalus" panose="02020603050405020304" pitchFamily="18" charset="-78"/>
              </a:rPr>
              <a:t>	</a:t>
            </a:r>
            <a:r>
              <a:rPr lang="fr-FR" sz="2800" dirty="0" smtClean="0">
                <a:latin typeface="Andalus" panose="02020603050405020304" pitchFamily="18" charset="-78"/>
                <a:cs typeface="Andalus" panose="02020603050405020304" pitchFamily="18" charset="-78"/>
              </a:rPr>
              <a:t>			 algorithme</a:t>
            </a:r>
            <a:endParaRPr lang="fr-FR" sz="2800"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7500" lnSpcReduction="20000"/>
              </a:bodyPr>
              <a:lstStyle/>
              <a:p>
                <a14:m>
                  <m:oMath xmlns:m="http://schemas.openxmlformats.org/officeDocument/2006/math">
                    <m:sSub>
                      <m:sSubPr>
                        <m:ctrlPr>
                          <a:rPr lang="fr-FR" sz="2900" i="1" smtClean="0">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𝑔</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 </m:t>
                    </m:r>
                    <m:r>
                      <a:rPr lang="fr-FR" sz="2900">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𝑓</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oMath>
                </a14:m>
                <a:endParaRPr lang="fr-FR" sz="29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𝑚</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 </m:t>
                    </m:r>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𝑚</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𝛼</m:t>
                        </m:r>
                      </m:e>
                      <m:sub>
                        <m:r>
                          <a:rPr lang="fr-FR" sz="2900" i="1">
                            <a:solidFill>
                              <a:schemeClr val="tx1">
                                <a:lumMod val="65000"/>
                                <a:lumOff val="35000"/>
                              </a:schemeClr>
                            </a:solidFill>
                            <a:latin typeface="Cambria Math" panose="02040503050406030204" pitchFamily="18" charset="0"/>
                          </a:rPr>
                          <m:t>𝑡</m:t>
                        </m:r>
                      </m:sub>
                    </m:sSub>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𝑔</m:t>
                        </m:r>
                      </m:e>
                      <m:sub>
                        <m:r>
                          <a:rPr lang="fr-FR" sz="2900" i="1">
                            <a:solidFill>
                              <a:schemeClr val="tx1">
                                <a:lumMod val="65000"/>
                                <a:lumOff val="35000"/>
                              </a:schemeClr>
                            </a:solidFill>
                            <a:latin typeface="Cambria Math" panose="02040503050406030204" pitchFamily="18" charset="0"/>
                          </a:rPr>
                          <m:t>𝑡</m:t>
                        </m:r>
                      </m:sub>
                    </m:sSub>
                  </m:oMath>
                </a14:m>
                <a:endParaRPr lang="fr-FR" sz="29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 </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𝑚</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𝛼</m:t>
                        </m:r>
                      </m:e>
                      <m:sub>
                        <m:r>
                          <a:rPr lang="fr-FR" sz="2900" i="1">
                            <a:solidFill>
                              <a:schemeClr val="tx1">
                                <a:lumMod val="65000"/>
                                <a:lumOff val="35000"/>
                              </a:schemeClr>
                            </a:solidFill>
                            <a:latin typeface="Cambria Math" panose="02040503050406030204" pitchFamily="18" charset="0"/>
                          </a:rPr>
                          <m:t>𝑡</m:t>
                        </m:r>
                      </m:sub>
                    </m:sSub>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𝑔</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oMath>
                </a14:m>
                <a:endParaRPr lang="fr-FR" sz="2900"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fr-FR" sz="2900" dirty="0" smtClean="0">
                    <a:solidFill>
                      <a:schemeClr val="tx1">
                        <a:lumMod val="65000"/>
                        <a:lumOff val="35000"/>
                      </a:schemeClr>
                    </a:solidFill>
                    <a:latin typeface="Andalus" panose="02020603050405020304" pitchFamily="18" charset="-78"/>
                    <a:cs typeface="Andalus" panose="02020603050405020304" pitchFamily="18" charset="-78"/>
                  </a:rPr>
                  <a:t>  On </a:t>
                </a:r>
                <a:r>
                  <a:rPr lang="fr-FR" sz="2900" dirty="0">
                    <a:solidFill>
                      <a:schemeClr val="tx1">
                        <a:lumMod val="65000"/>
                        <a:lumOff val="35000"/>
                      </a:schemeClr>
                    </a:solidFill>
                    <a:latin typeface="Andalus" panose="02020603050405020304" pitchFamily="18" charset="-78"/>
                    <a:cs typeface="Andalus" panose="02020603050405020304" pitchFamily="18" charset="-78"/>
                  </a:rPr>
                  <a:t>appliquant ce résultat sur Adam on aura :</a:t>
                </a:r>
              </a:p>
              <a:p>
                <a14:m>
                  <m:oMath xmlns:m="http://schemas.openxmlformats.org/officeDocument/2006/math">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 </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𝛼</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f>
                      <m:fPr>
                        <m:ctrlPr>
                          <a:rPr lang="fr-FR" sz="2900" i="1">
                            <a:solidFill>
                              <a:schemeClr val="tx1">
                                <a:lumMod val="65000"/>
                                <a:lumOff val="35000"/>
                              </a:schemeClr>
                            </a:solidFill>
                            <a:latin typeface="Cambria Math" panose="02040503050406030204" pitchFamily="18" charset="0"/>
                          </a:rPr>
                        </m:ctrlPr>
                      </m:fPr>
                      <m:num>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𝑚</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num>
                      <m:den>
                        <m:r>
                          <a:rPr lang="fr-FR" sz="2900" i="1">
                            <a:solidFill>
                              <a:schemeClr val="tx1">
                                <a:lumMod val="65000"/>
                                <a:lumOff val="35000"/>
                              </a:schemeClr>
                            </a:solidFill>
                            <a:latin typeface="Cambria Math" panose="02040503050406030204" pitchFamily="18" charset="0"/>
                          </a:rPr>
                          <m:t>1−</m:t>
                        </m:r>
                        <m:nary>
                          <m:naryPr>
                            <m:chr m:val="∏"/>
                            <m:limLoc m:val="undOvr"/>
                            <m:ctrlPr>
                              <a:rPr lang="fr-FR" sz="2900" i="1">
                                <a:solidFill>
                                  <a:schemeClr val="tx1">
                                    <a:lumMod val="65000"/>
                                    <a:lumOff val="35000"/>
                                  </a:schemeClr>
                                </a:solidFill>
                                <a:latin typeface="Cambria Math" panose="02040503050406030204" pitchFamily="18" charset="0"/>
                              </a:rPr>
                            </m:ctrlPr>
                          </m:naryPr>
                          <m:sub>
                            <m:r>
                              <a:rPr lang="fr-FR" sz="2900" i="1">
                                <a:solidFill>
                                  <a:schemeClr val="tx1">
                                    <a:lumMod val="65000"/>
                                    <a:lumOff val="35000"/>
                                  </a:schemeClr>
                                </a:solidFill>
                                <a:latin typeface="Cambria Math" panose="02040503050406030204" pitchFamily="18" charset="0"/>
                              </a:rPr>
                              <m:t>𝑖</m:t>
                            </m:r>
                            <m:r>
                              <a:rPr lang="fr-FR" sz="2900" i="1">
                                <a:solidFill>
                                  <a:schemeClr val="tx1">
                                    <a:lumMod val="65000"/>
                                    <a:lumOff val="35000"/>
                                  </a:schemeClr>
                                </a:solidFill>
                                <a:latin typeface="Cambria Math" panose="02040503050406030204" pitchFamily="18" charset="0"/>
                              </a:rPr>
                              <m:t>=1</m:t>
                            </m:r>
                          </m:sub>
                          <m:sup>
                            <m:r>
                              <a:rPr lang="fr-FR" sz="2900" i="1">
                                <a:solidFill>
                                  <a:schemeClr val="tx1">
                                    <a:lumMod val="65000"/>
                                    <a:lumOff val="35000"/>
                                  </a:schemeClr>
                                </a:solidFill>
                                <a:latin typeface="Cambria Math" panose="02040503050406030204" pitchFamily="18" charset="0"/>
                              </a:rPr>
                              <m:t>𝑡</m:t>
                            </m:r>
                          </m:sup>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𝑖</m:t>
                                </m:r>
                              </m:sub>
                            </m:sSub>
                          </m:e>
                        </m:nary>
                      </m:den>
                    </m:f>
                    <m:r>
                      <a:rPr lang="fr-FR" sz="2900" i="1">
                        <a:solidFill>
                          <a:schemeClr val="tx1">
                            <a:lumMod val="65000"/>
                            <a:lumOff val="35000"/>
                          </a:schemeClr>
                        </a:solidFill>
                        <a:latin typeface="Cambria Math" panose="02040503050406030204" pitchFamily="18" charset="0"/>
                      </a:rPr>
                      <m:t>+</m:t>
                    </m:r>
                    <m:f>
                      <m:fPr>
                        <m:ctrlPr>
                          <a:rPr lang="fr-FR" sz="2900" i="1">
                            <a:solidFill>
                              <a:schemeClr val="tx1">
                                <a:lumMod val="65000"/>
                                <a:lumOff val="35000"/>
                              </a:schemeClr>
                            </a:solidFill>
                            <a:latin typeface="Cambria Math" panose="02040503050406030204" pitchFamily="18" charset="0"/>
                          </a:rPr>
                        </m:ctrlPr>
                      </m:fPr>
                      <m:num>
                        <m:r>
                          <a:rPr lang="fr-FR" sz="2900" i="1">
                            <a:solidFill>
                              <a:schemeClr val="tx1">
                                <a:lumMod val="65000"/>
                                <a:lumOff val="35000"/>
                              </a:schemeClr>
                            </a:solidFill>
                            <a:latin typeface="Cambria Math" panose="02040503050406030204" pitchFamily="18" charset="0"/>
                          </a:rPr>
                          <m:t>(1−</m:t>
                        </m:r>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r>
                              <a:rPr lang="fr-FR" sz="2900" i="1">
                                <a:solidFill>
                                  <a:schemeClr val="tx1">
                                    <a:lumMod val="65000"/>
                                    <a:lumOff val="35000"/>
                                  </a:schemeClr>
                                </a:solidFill>
                                <a:latin typeface="Cambria Math" panose="02040503050406030204" pitchFamily="18" charset="0"/>
                              </a:rPr>
                              <m:t>𝑔</m:t>
                            </m:r>
                          </m:e>
                          <m:sub>
                            <m:r>
                              <a:rPr lang="fr-FR" sz="2900" i="1">
                                <a:solidFill>
                                  <a:schemeClr val="tx1">
                                    <a:lumMod val="65000"/>
                                    <a:lumOff val="35000"/>
                                  </a:schemeClr>
                                </a:solidFill>
                                <a:latin typeface="Cambria Math" panose="02040503050406030204" pitchFamily="18" charset="0"/>
                              </a:rPr>
                              <m:t>𝑡</m:t>
                            </m:r>
                          </m:sub>
                        </m:sSub>
                      </m:num>
                      <m:den>
                        <m:r>
                          <a:rPr lang="fr-FR" sz="2900" i="1">
                            <a:solidFill>
                              <a:schemeClr val="tx1">
                                <a:lumMod val="65000"/>
                                <a:lumOff val="35000"/>
                              </a:schemeClr>
                            </a:solidFill>
                            <a:latin typeface="Cambria Math" panose="02040503050406030204" pitchFamily="18" charset="0"/>
                          </a:rPr>
                          <m:t>1−</m:t>
                        </m:r>
                        <m:nary>
                          <m:naryPr>
                            <m:chr m:val="∏"/>
                            <m:limLoc m:val="undOvr"/>
                            <m:ctrlPr>
                              <a:rPr lang="fr-FR" sz="2900" i="1">
                                <a:solidFill>
                                  <a:schemeClr val="tx1">
                                    <a:lumMod val="65000"/>
                                    <a:lumOff val="35000"/>
                                  </a:schemeClr>
                                </a:solidFill>
                                <a:latin typeface="Cambria Math" panose="02040503050406030204" pitchFamily="18" charset="0"/>
                              </a:rPr>
                            </m:ctrlPr>
                          </m:naryPr>
                          <m:sub>
                            <m:r>
                              <a:rPr lang="fr-FR" sz="2900" i="1">
                                <a:solidFill>
                                  <a:schemeClr val="tx1">
                                    <a:lumMod val="65000"/>
                                    <a:lumOff val="35000"/>
                                  </a:schemeClr>
                                </a:solidFill>
                                <a:latin typeface="Cambria Math" panose="02040503050406030204" pitchFamily="18" charset="0"/>
                              </a:rPr>
                              <m:t>𝑖</m:t>
                            </m:r>
                            <m:r>
                              <a:rPr lang="fr-FR" sz="2900" i="1">
                                <a:solidFill>
                                  <a:schemeClr val="tx1">
                                    <a:lumMod val="65000"/>
                                    <a:lumOff val="35000"/>
                                  </a:schemeClr>
                                </a:solidFill>
                                <a:latin typeface="Cambria Math" panose="02040503050406030204" pitchFamily="18" charset="0"/>
                              </a:rPr>
                              <m:t>=1</m:t>
                            </m:r>
                          </m:sub>
                          <m:sup>
                            <m:r>
                              <a:rPr lang="fr-FR" sz="2900" i="1">
                                <a:solidFill>
                                  <a:schemeClr val="tx1">
                                    <a:lumMod val="65000"/>
                                    <a:lumOff val="35000"/>
                                  </a:schemeClr>
                                </a:solidFill>
                                <a:latin typeface="Cambria Math" panose="02040503050406030204" pitchFamily="18" charset="0"/>
                              </a:rPr>
                              <m:t>𝑡</m:t>
                            </m:r>
                          </m:sup>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𝑖</m:t>
                                </m:r>
                              </m:sub>
                            </m:sSub>
                          </m:e>
                        </m:nary>
                      </m:den>
                    </m:f>
                    <m:r>
                      <a:rPr lang="fr-FR" sz="2900" i="1">
                        <a:solidFill>
                          <a:schemeClr val="tx1">
                            <a:lumMod val="65000"/>
                            <a:lumOff val="35000"/>
                          </a:schemeClr>
                        </a:solidFill>
                        <a:latin typeface="Cambria Math" panose="02040503050406030204" pitchFamily="18" charset="0"/>
                      </a:rPr>
                      <m:t>)</m:t>
                    </m:r>
                  </m:oMath>
                </a14:m>
                <a:endParaRPr lang="fr-FR" sz="29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 </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𝑥</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m:t>
                    </m:r>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𝛼</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f>
                      <m:fPr>
                        <m:ctrlPr>
                          <a:rPr lang="fr-FR" sz="2900" i="1">
                            <a:solidFill>
                              <a:schemeClr val="tx1">
                                <a:lumMod val="65000"/>
                                <a:lumOff val="35000"/>
                              </a:schemeClr>
                            </a:solidFill>
                            <a:latin typeface="Cambria Math" panose="02040503050406030204" pitchFamily="18" charset="0"/>
                          </a:rPr>
                        </m:ctrlPr>
                      </m:fPr>
                      <m:num>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b>
                            </m:sSub>
                            <m:r>
                              <a:rPr lang="fr-FR" sz="2900" i="1">
                                <a:solidFill>
                                  <a:schemeClr val="tx1">
                                    <a:lumMod val="65000"/>
                                    <a:lumOff val="35000"/>
                                  </a:schemeClr>
                                </a:solidFill>
                                <a:latin typeface="Cambria Math" panose="02040503050406030204" pitchFamily="18" charset="0"/>
                              </a:rPr>
                              <m:t>𝑚</m:t>
                            </m:r>
                          </m:e>
                          <m:sub>
                            <m:r>
                              <a:rPr lang="fr-FR" sz="2900" i="1">
                                <a:solidFill>
                                  <a:schemeClr val="tx1">
                                    <a:lumMod val="65000"/>
                                    <a:lumOff val="35000"/>
                                  </a:schemeClr>
                                </a:solidFill>
                                <a:latin typeface="Cambria Math" panose="02040503050406030204" pitchFamily="18" charset="0"/>
                              </a:rPr>
                              <m:t>𝑡</m:t>
                            </m:r>
                          </m:sub>
                        </m:sSub>
                      </m:num>
                      <m:den>
                        <m:r>
                          <a:rPr lang="fr-FR" sz="2900" i="1">
                            <a:solidFill>
                              <a:schemeClr val="tx1">
                                <a:lumMod val="65000"/>
                                <a:lumOff val="35000"/>
                              </a:schemeClr>
                            </a:solidFill>
                            <a:latin typeface="Cambria Math" panose="02040503050406030204" pitchFamily="18" charset="0"/>
                          </a:rPr>
                          <m:t>1−</m:t>
                        </m:r>
                        <m:nary>
                          <m:naryPr>
                            <m:chr m:val="∏"/>
                            <m:limLoc m:val="undOvr"/>
                            <m:ctrlPr>
                              <a:rPr lang="fr-FR" sz="2900" i="1">
                                <a:solidFill>
                                  <a:schemeClr val="tx1">
                                    <a:lumMod val="65000"/>
                                    <a:lumOff val="35000"/>
                                  </a:schemeClr>
                                </a:solidFill>
                                <a:latin typeface="Cambria Math" panose="02040503050406030204" pitchFamily="18" charset="0"/>
                              </a:rPr>
                            </m:ctrlPr>
                          </m:naryPr>
                          <m:sub>
                            <m:r>
                              <a:rPr lang="fr-FR" sz="2900" i="1">
                                <a:solidFill>
                                  <a:schemeClr val="tx1">
                                    <a:lumMod val="65000"/>
                                    <a:lumOff val="35000"/>
                                  </a:schemeClr>
                                </a:solidFill>
                                <a:latin typeface="Cambria Math" panose="02040503050406030204" pitchFamily="18" charset="0"/>
                              </a:rPr>
                              <m:t>𝑖</m:t>
                            </m:r>
                            <m:r>
                              <a:rPr lang="fr-FR" sz="2900" i="1">
                                <a:solidFill>
                                  <a:schemeClr val="tx1">
                                    <a:lumMod val="65000"/>
                                    <a:lumOff val="35000"/>
                                  </a:schemeClr>
                                </a:solidFill>
                                <a:latin typeface="Cambria Math" panose="02040503050406030204" pitchFamily="18" charset="0"/>
                              </a:rPr>
                              <m:t>=1</m:t>
                            </m:r>
                          </m:sub>
                          <m:sup>
                            <m:r>
                              <a:rPr lang="fr-FR" sz="2900" i="1">
                                <a:solidFill>
                                  <a:schemeClr val="tx1">
                                    <a:lumMod val="65000"/>
                                    <a:lumOff val="35000"/>
                                  </a:schemeClr>
                                </a:solidFill>
                                <a:latin typeface="Cambria Math" panose="02040503050406030204" pitchFamily="18" charset="0"/>
                              </a:rPr>
                              <m:t>𝑡</m:t>
                            </m:r>
                            <m:r>
                              <a:rPr lang="fr-FR" sz="2900" i="1">
                                <a:solidFill>
                                  <a:schemeClr val="tx1">
                                    <a:lumMod val="65000"/>
                                    <a:lumOff val="35000"/>
                                  </a:schemeClr>
                                </a:solidFill>
                                <a:latin typeface="Cambria Math" panose="02040503050406030204" pitchFamily="18" charset="0"/>
                              </a:rPr>
                              <m:t>+1</m:t>
                            </m:r>
                          </m:sup>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𝑖</m:t>
                                </m:r>
                              </m:sub>
                            </m:sSub>
                          </m:e>
                        </m:nary>
                      </m:den>
                    </m:f>
                    <m:r>
                      <a:rPr lang="fr-FR" sz="2900" i="1">
                        <a:solidFill>
                          <a:schemeClr val="tx1">
                            <a:lumMod val="65000"/>
                            <a:lumOff val="35000"/>
                          </a:schemeClr>
                        </a:solidFill>
                        <a:latin typeface="Cambria Math" panose="02040503050406030204" pitchFamily="18" charset="0"/>
                      </a:rPr>
                      <m:t>+</m:t>
                    </m:r>
                    <m:f>
                      <m:fPr>
                        <m:ctrlPr>
                          <a:rPr lang="fr-FR" sz="2900" i="1">
                            <a:solidFill>
                              <a:schemeClr val="tx1">
                                <a:lumMod val="65000"/>
                                <a:lumOff val="35000"/>
                              </a:schemeClr>
                            </a:solidFill>
                            <a:latin typeface="Cambria Math" panose="02040503050406030204" pitchFamily="18" charset="0"/>
                          </a:rPr>
                        </m:ctrlPr>
                      </m:fPr>
                      <m:num>
                        <m:r>
                          <a:rPr lang="fr-FR" sz="2900" i="1">
                            <a:solidFill>
                              <a:schemeClr val="tx1">
                                <a:lumMod val="65000"/>
                                <a:lumOff val="35000"/>
                              </a:schemeClr>
                            </a:solidFill>
                            <a:latin typeface="Cambria Math" panose="02040503050406030204" pitchFamily="18" charset="0"/>
                          </a:rPr>
                          <m:t>(1−</m:t>
                        </m:r>
                        <m:sSub>
                          <m:sSubPr>
                            <m:ctrlPr>
                              <a:rPr lang="fr-FR" sz="2900" i="1">
                                <a:solidFill>
                                  <a:schemeClr val="tx1">
                                    <a:lumMod val="65000"/>
                                    <a:lumOff val="35000"/>
                                  </a:schemeClr>
                                </a:solidFill>
                                <a:latin typeface="Cambria Math" panose="02040503050406030204" pitchFamily="18" charset="0"/>
                              </a:rPr>
                            </m:ctrlPr>
                          </m:sSubPr>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𝑡</m:t>
                                </m:r>
                              </m:sub>
                            </m:sSub>
                            <m:r>
                              <a:rPr lang="fr-FR" sz="2900" i="1">
                                <a:solidFill>
                                  <a:schemeClr val="tx1">
                                    <a:lumMod val="65000"/>
                                    <a:lumOff val="35000"/>
                                  </a:schemeClr>
                                </a:solidFill>
                                <a:latin typeface="Cambria Math" panose="02040503050406030204" pitchFamily="18" charset="0"/>
                              </a:rPr>
                              <m:t>)</m:t>
                            </m:r>
                            <m:r>
                              <a:rPr lang="fr-FR" sz="2900" i="1">
                                <a:solidFill>
                                  <a:schemeClr val="tx1">
                                    <a:lumMod val="65000"/>
                                    <a:lumOff val="35000"/>
                                  </a:schemeClr>
                                </a:solidFill>
                                <a:latin typeface="Cambria Math" panose="02040503050406030204" pitchFamily="18" charset="0"/>
                              </a:rPr>
                              <m:t>𝑔</m:t>
                            </m:r>
                          </m:e>
                          <m:sub>
                            <m:r>
                              <a:rPr lang="fr-FR" sz="2900" i="1">
                                <a:solidFill>
                                  <a:schemeClr val="tx1">
                                    <a:lumMod val="65000"/>
                                    <a:lumOff val="35000"/>
                                  </a:schemeClr>
                                </a:solidFill>
                                <a:latin typeface="Cambria Math" panose="02040503050406030204" pitchFamily="18" charset="0"/>
                              </a:rPr>
                              <m:t>𝑡</m:t>
                            </m:r>
                          </m:sub>
                        </m:sSub>
                      </m:num>
                      <m:den>
                        <m:r>
                          <a:rPr lang="fr-FR" sz="2900" i="1">
                            <a:solidFill>
                              <a:schemeClr val="tx1">
                                <a:lumMod val="65000"/>
                                <a:lumOff val="35000"/>
                              </a:schemeClr>
                            </a:solidFill>
                            <a:latin typeface="Cambria Math" panose="02040503050406030204" pitchFamily="18" charset="0"/>
                          </a:rPr>
                          <m:t>1−</m:t>
                        </m:r>
                        <m:nary>
                          <m:naryPr>
                            <m:chr m:val="∏"/>
                            <m:limLoc m:val="undOvr"/>
                            <m:ctrlPr>
                              <a:rPr lang="fr-FR" sz="2900" i="1">
                                <a:solidFill>
                                  <a:schemeClr val="tx1">
                                    <a:lumMod val="65000"/>
                                    <a:lumOff val="35000"/>
                                  </a:schemeClr>
                                </a:solidFill>
                                <a:latin typeface="Cambria Math" panose="02040503050406030204" pitchFamily="18" charset="0"/>
                              </a:rPr>
                            </m:ctrlPr>
                          </m:naryPr>
                          <m:sub>
                            <m:r>
                              <a:rPr lang="fr-FR" sz="2900" i="1">
                                <a:solidFill>
                                  <a:schemeClr val="tx1">
                                    <a:lumMod val="65000"/>
                                    <a:lumOff val="35000"/>
                                  </a:schemeClr>
                                </a:solidFill>
                                <a:latin typeface="Cambria Math" panose="02040503050406030204" pitchFamily="18" charset="0"/>
                              </a:rPr>
                              <m:t>𝑖</m:t>
                            </m:r>
                            <m:r>
                              <a:rPr lang="fr-FR" sz="2900" i="1">
                                <a:solidFill>
                                  <a:schemeClr val="tx1">
                                    <a:lumMod val="65000"/>
                                    <a:lumOff val="35000"/>
                                  </a:schemeClr>
                                </a:solidFill>
                                <a:latin typeface="Cambria Math" panose="02040503050406030204" pitchFamily="18" charset="0"/>
                              </a:rPr>
                              <m:t>=1</m:t>
                            </m:r>
                          </m:sub>
                          <m:sup>
                            <m:r>
                              <a:rPr lang="fr-FR" sz="2900" i="1">
                                <a:solidFill>
                                  <a:schemeClr val="tx1">
                                    <a:lumMod val="65000"/>
                                    <a:lumOff val="35000"/>
                                  </a:schemeClr>
                                </a:solidFill>
                                <a:latin typeface="Cambria Math" panose="02040503050406030204" pitchFamily="18" charset="0"/>
                              </a:rPr>
                              <m:t>𝑡</m:t>
                            </m:r>
                          </m:sup>
                          <m:e>
                            <m:sSub>
                              <m:sSubPr>
                                <m:ctrlPr>
                                  <a:rPr lang="fr-FR" sz="2900" i="1">
                                    <a:solidFill>
                                      <a:schemeClr val="tx1">
                                        <a:lumMod val="65000"/>
                                        <a:lumOff val="35000"/>
                                      </a:schemeClr>
                                    </a:solidFill>
                                    <a:latin typeface="Cambria Math" panose="02040503050406030204" pitchFamily="18" charset="0"/>
                                  </a:rPr>
                                </m:ctrlPr>
                              </m:sSubPr>
                              <m:e>
                                <m:r>
                                  <a:rPr lang="fr-FR" sz="2900" i="1">
                                    <a:solidFill>
                                      <a:schemeClr val="tx1">
                                        <a:lumMod val="65000"/>
                                        <a:lumOff val="35000"/>
                                      </a:schemeClr>
                                    </a:solidFill>
                                    <a:latin typeface="Cambria Math" panose="02040503050406030204" pitchFamily="18" charset="0"/>
                                  </a:rPr>
                                  <m:t>𝜇</m:t>
                                </m:r>
                              </m:e>
                              <m:sub>
                                <m:r>
                                  <a:rPr lang="fr-FR" sz="2900" i="1">
                                    <a:solidFill>
                                      <a:schemeClr val="tx1">
                                        <a:lumMod val="65000"/>
                                        <a:lumOff val="35000"/>
                                      </a:schemeClr>
                                    </a:solidFill>
                                    <a:latin typeface="Cambria Math" panose="02040503050406030204" pitchFamily="18" charset="0"/>
                                  </a:rPr>
                                  <m:t>𝑖</m:t>
                                </m:r>
                              </m:sub>
                            </m:sSub>
                          </m:e>
                        </m:nary>
                      </m:den>
                    </m:f>
                    <m:r>
                      <a:rPr lang="fr-FR" sz="2900" i="1">
                        <a:solidFill>
                          <a:schemeClr val="tx1">
                            <a:lumMod val="65000"/>
                            <a:lumOff val="35000"/>
                          </a:schemeClr>
                        </a:solidFill>
                        <a:latin typeface="Cambria Math" panose="02040503050406030204" pitchFamily="18" charset="0"/>
                      </a:rPr>
                      <m:t>)</m:t>
                    </m:r>
                  </m:oMath>
                </a14:m>
                <a:endParaRPr lang="fr-FR" sz="2900" dirty="0" smtClean="0">
                  <a:solidFill>
                    <a:schemeClr val="tx1">
                      <a:lumMod val="65000"/>
                      <a:lumOff val="35000"/>
                    </a:schemeClr>
                  </a:solidFill>
                  <a:latin typeface="Andalus" panose="02020603050405020304" pitchFamily="18" charset="-78"/>
                  <a:cs typeface="Andalus" panose="02020603050405020304" pitchFamily="18" charset="-78"/>
                </a:endParaRPr>
              </a:p>
              <a:p>
                <a:r>
                  <a:rPr lang="fr-FR" sz="2400" b="1" dirty="0">
                    <a:solidFill>
                      <a:schemeClr val="tx1">
                        <a:lumMod val="65000"/>
                        <a:lumOff val="35000"/>
                      </a:schemeClr>
                    </a:solidFill>
                    <a:latin typeface="Andalus" panose="02020603050405020304" pitchFamily="18" charset="-78"/>
                    <a:cs typeface="Andalus" panose="02020603050405020304" pitchFamily="18" charset="-78"/>
                  </a:rPr>
                  <a:t>Cela est faisable aussi avec AdaMax aussi. </a:t>
                </a:r>
              </a:p>
              <a:p>
                <a:endParaRPr lang="fr-FR" sz="2900" dirty="0">
                  <a:solidFill>
                    <a:schemeClr val="tx1">
                      <a:lumMod val="65000"/>
                      <a:lumOff val="35000"/>
                    </a:schemeClr>
                  </a:solidFill>
                  <a:latin typeface="Andalus" panose="02020603050405020304" pitchFamily="18" charset="-78"/>
                  <a:cs typeface="Andalus" panose="02020603050405020304" pitchFamily="18" charset="-78"/>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3"/>
                <a:stretch>
                  <a:fillRect l="-815" t="-1257"/>
                </a:stretch>
              </a:blipFill>
            </p:spPr>
            <p:txBody>
              <a:bodyPr/>
              <a:lstStyle/>
              <a:p>
                <a:r>
                  <a:rPr lang="fr-FR">
                    <a:noFill/>
                  </a:rPr>
                  <a:t> </a:t>
                </a:r>
              </a:p>
            </p:txBody>
          </p:sp>
        </mc:Fallback>
      </mc:AlternateContent>
    </p:spTree>
    <p:extLst>
      <p:ext uri="{BB962C8B-B14F-4D97-AF65-F5344CB8AC3E}">
        <p14:creationId xmlns:p14="http://schemas.microsoft.com/office/powerpoint/2010/main" val="2189339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dirty="0">
                <a:latin typeface="Andalus" panose="02020603050405020304" pitchFamily="18" charset="-78"/>
                <a:cs typeface="Andalus" panose="02020603050405020304" pitchFamily="18" charset="-78"/>
              </a:rPr>
              <a:t>recherche linéaire non monotone (</a:t>
            </a:r>
            <a:r>
              <a:rPr lang="fr-FR" sz="2800" dirty="0" smtClean="0">
                <a:latin typeface="Andalus" panose="02020603050405020304" pitchFamily="18" charset="-78"/>
                <a:cs typeface="Andalus" panose="02020603050405020304" pitchFamily="18" charset="-78"/>
              </a:rPr>
              <a:t>F-rule)</a:t>
            </a:r>
            <a:r>
              <a:rPr lang="fr-FR" sz="2800" dirty="0">
                <a:latin typeface="Andalus" panose="02020603050405020304" pitchFamily="18" charset="-78"/>
                <a:cs typeface="Andalus" panose="02020603050405020304" pitchFamily="18" charset="-78"/>
              </a:rPr>
              <a:t> </a:t>
            </a:r>
            <a:r>
              <a:rPr lang="fr-FR" sz="2800" dirty="0" smtClean="0">
                <a:latin typeface="Andalus" panose="02020603050405020304" pitchFamily="18" charset="-78"/>
                <a:cs typeface="Andalus" panose="02020603050405020304" pitchFamily="18" charset="-78"/>
              </a:rPr>
              <a:t>: pseudo code</a:t>
            </a:r>
            <a:endParaRPr lang="fr-FR" sz="2800" dirty="0">
              <a:latin typeface="Andalus" panose="02020603050405020304" pitchFamily="18" charset="-78"/>
              <a:cs typeface="Andalus" panose="02020603050405020304" pitchFamily="18" charset="-78"/>
            </a:endParaRPr>
          </a:p>
        </p:txBody>
      </p:sp>
      <p:pic>
        <p:nvPicPr>
          <p:cNvPr id="4" name="Espace réservé du contenu 3"/>
          <p:cNvPicPr>
            <a:picLocks noGrp="1" noChangeAspect="1"/>
          </p:cNvPicPr>
          <p:nvPr>
            <p:ph idx="1"/>
          </p:nvPr>
        </p:nvPicPr>
        <p:blipFill>
          <a:blip r:embed="rId3"/>
          <a:stretch>
            <a:fillRect/>
          </a:stretch>
        </p:blipFill>
        <p:spPr>
          <a:xfrm>
            <a:off x="179512" y="1059582"/>
            <a:ext cx="8856984" cy="2664296"/>
          </a:xfrm>
          <a:prstGeom prst="rect">
            <a:avLst/>
          </a:prstGeom>
        </p:spPr>
      </p:pic>
      <p:pic>
        <p:nvPicPr>
          <p:cNvPr id="5" name="Image 4"/>
          <p:cNvPicPr>
            <a:picLocks noChangeAspect="1"/>
          </p:cNvPicPr>
          <p:nvPr/>
        </p:nvPicPr>
        <p:blipFill>
          <a:blip r:embed="rId4"/>
          <a:stretch>
            <a:fillRect/>
          </a:stretch>
        </p:blipFill>
        <p:spPr>
          <a:xfrm>
            <a:off x="323528" y="3651870"/>
            <a:ext cx="7239000" cy="1488053"/>
          </a:xfrm>
          <a:prstGeom prst="rect">
            <a:avLst/>
          </a:prstGeom>
        </p:spPr>
      </p:pic>
    </p:spTree>
    <p:extLst>
      <p:ext uri="{BB962C8B-B14F-4D97-AF65-F5344CB8AC3E}">
        <p14:creationId xmlns:p14="http://schemas.microsoft.com/office/powerpoint/2010/main" val="2451755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latin typeface="Andalus" panose="02020603050405020304" pitchFamily="18" charset="-78"/>
                <a:cs typeface="Andalus" panose="02020603050405020304" pitchFamily="18" charset="-78"/>
              </a:rPr>
              <a:t>None monotone F-rule: Notations et Définitions</a:t>
            </a:r>
            <a:endParaRPr lang="fr-FR" sz="2800" dirty="0">
              <a:latin typeface="Andalus" panose="02020603050405020304" pitchFamily="18" charset="-78"/>
              <a:cs typeface="Andalus" panose="02020603050405020304" pitchFamily="18" charset="-78"/>
            </a:endParaRPr>
          </a:p>
        </p:txBody>
      </p:sp>
      <p:pic>
        <p:nvPicPr>
          <p:cNvPr id="4" name="Espace réservé du contenu 3"/>
          <p:cNvPicPr>
            <a:picLocks noGrp="1" noChangeAspect="1"/>
          </p:cNvPicPr>
          <p:nvPr>
            <p:ph idx="1"/>
          </p:nvPr>
        </p:nvPicPr>
        <p:blipFill>
          <a:blip r:embed="rId2"/>
          <a:stretch>
            <a:fillRect/>
          </a:stretch>
        </p:blipFill>
        <p:spPr>
          <a:xfrm>
            <a:off x="395536" y="1200150"/>
            <a:ext cx="8496944" cy="3603848"/>
          </a:xfrm>
          <a:prstGeom prst="rect">
            <a:avLst/>
          </a:prstGeom>
        </p:spPr>
      </p:pic>
    </p:spTree>
    <p:extLst>
      <p:ext uri="{BB962C8B-B14F-4D97-AF65-F5344CB8AC3E}">
        <p14:creationId xmlns:p14="http://schemas.microsoft.com/office/powerpoint/2010/main" val="748144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latin typeface="Andalus" panose="02020603050405020304" pitchFamily="18" charset="-78"/>
                <a:cs typeface="Andalus" panose="02020603050405020304" pitchFamily="18" charset="-78"/>
              </a:rPr>
              <a:t>None monotone F-rule: </a:t>
            </a:r>
            <a:r>
              <a:rPr lang="fr-FR" sz="2800" dirty="0" smtClean="0">
                <a:latin typeface="Andalus" panose="02020603050405020304" pitchFamily="18" charset="-78"/>
                <a:cs typeface="Andalus" panose="02020603050405020304" pitchFamily="18" charset="-78"/>
              </a:rPr>
              <a:t>Règle de mise à jour</a:t>
            </a:r>
            <a:endParaRPr lang="fr-FR" sz="2800" dirty="0"/>
          </a:p>
        </p:txBody>
      </p:sp>
      <p:pic>
        <p:nvPicPr>
          <p:cNvPr id="6" name="Espace réservé du contenu 5"/>
          <p:cNvPicPr>
            <a:picLocks noGrp="1" noChangeAspect="1"/>
          </p:cNvPicPr>
          <p:nvPr>
            <p:ph idx="1"/>
          </p:nvPr>
        </p:nvPicPr>
        <p:blipFill>
          <a:blip r:embed="rId2"/>
          <a:stretch>
            <a:fillRect/>
          </a:stretch>
        </p:blipFill>
        <p:spPr>
          <a:xfrm>
            <a:off x="1019175" y="1779662"/>
            <a:ext cx="7105650" cy="2467024"/>
          </a:xfrm>
          <a:prstGeom prst="rect">
            <a:avLst/>
          </a:prstGeom>
        </p:spPr>
      </p:pic>
    </p:spTree>
    <p:extLst>
      <p:ext uri="{BB962C8B-B14F-4D97-AF65-F5344CB8AC3E}">
        <p14:creationId xmlns:p14="http://schemas.microsoft.com/office/powerpoint/2010/main" val="653432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latin typeface="Andalus" panose="02020603050405020304" pitchFamily="18" charset="-78"/>
                <a:cs typeface="Andalus" panose="02020603050405020304" pitchFamily="18" charset="-78"/>
              </a:rPr>
              <a:t>None monotone F-rule: </a:t>
            </a:r>
            <a:r>
              <a:rPr lang="fr-FR" sz="2800" dirty="0" smtClean="0">
                <a:latin typeface="Andalus" panose="02020603050405020304" pitchFamily="18" charset="-78"/>
                <a:cs typeface="Andalus" panose="02020603050405020304" pitchFamily="18" charset="-78"/>
              </a:rPr>
              <a:t>Lemme 1</a:t>
            </a:r>
            <a:endParaRPr lang="fr-FR" sz="2800" dirty="0"/>
          </a:p>
        </p:txBody>
      </p:sp>
      <p:pic>
        <p:nvPicPr>
          <p:cNvPr id="4" name="Espace réservé du contenu 3"/>
          <p:cNvPicPr>
            <a:picLocks noGrp="1" noChangeAspect="1"/>
          </p:cNvPicPr>
          <p:nvPr>
            <p:ph idx="1"/>
          </p:nvPr>
        </p:nvPicPr>
        <p:blipFill>
          <a:blip r:embed="rId2"/>
          <a:stretch>
            <a:fillRect/>
          </a:stretch>
        </p:blipFill>
        <p:spPr>
          <a:xfrm>
            <a:off x="323528" y="1635646"/>
            <a:ext cx="8280920" cy="3024336"/>
          </a:xfrm>
          <a:prstGeom prst="rect">
            <a:avLst/>
          </a:prstGeom>
        </p:spPr>
      </p:pic>
    </p:spTree>
    <p:extLst>
      <p:ext uri="{BB962C8B-B14F-4D97-AF65-F5344CB8AC3E}">
        <p14:creationId xmlns:p14="http://schemas.microsoft.com/office/powerpoint/2010/main" val="65711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latin typeface="Andalus" panose="02020603050405020304" pitchFamily="18" charset="-78"/>
                <a:cs typeface="Andalus" panose="02020603050405020304" pitchFamily="18" charset="-78"/>
              </a:rPr>
              <a:t>Plan</a:t>
            </a:r>
            <a:endParaRPr lang="fr-FR" sz="3200" dirty="0">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p:txBody>
          <a:bodyPr>
            <a:normAutofit fontScale="85000" lnSpcReduction="20000"/>
          </a:bodyPr>
          <a:lstStyle/>
          <a:p>
            <a:pPr>
              <a:buFont typeface="Wingdings" panose="05000000000000000000" pitchFamily="2" charset="2"/>
              <a:buChar char="ü"/>
            </a:pPr>
            <a:r>
              <a:rPr lang="fr-FR" dirty="0" smtClean="0">
                <a:latin typeface="Andalus" panose="02020603050405020304" pitchFamily="18" charset="-78"/>
                <a:cs typeface="Andalus" panose="02020603050405020304" pitchFamily="18" charset="-78"/>
              </a:rPr>
              <a:t>Concepts fondamentaux</a:t>
            </a:r>
          </a:p>
          <a:p>
            <a:pPr>
              <a:buFont typeface="Wingdings" panose="05000000000000000000" pitchFamily="2" charset="2"/>
              <a:buChar char="ü"/>
            </a:pPr>
            <a:r>
              <a:rPr lang="fr-FR" dirty="0" smtClean="0">
                <a:latin typeface="Andalus" panose="02020603050405020304" pitchFamily="18" charset="-78"/>
                <a:cs typeface="Andalus" panose="02020603050405020304" pitchFamily="18" charset="-78"/>
              </a:rPr>
              <a:t>Adam</a:t>
            </a:r>
          </a:p>
          <a:p>
            <a:pPr>
              <a:buFont typeface="Wingdings" panose="05000000000000000000" pitchFamily="2" charset="2"/>
              <a:buChar char="ü"/>
            </a:pPr>
            <a:r>
              <a:rPr lang="fr-FR" dirty="0" smtClean="0">
                <a:latin typeface="Andalus" panose="02020603050405020304" pitchFamily="18" charset="-78"/>
                <a:cs typeface="Andalus" panose="02020603050405020304" pitchFamily="18" charset="-78"/>
              </a:rPr>
              <a:t>AdaMax</a:t>
            </a:r>
          </a:p>
          <a:p>
            <a:pPr>
              <a:buFont typeface="Wingdings" panose="05000000000000000000" pitchFamily="2" charset="2"/>
              <a:buChar char="ü"/>
            </a:pPr>
            <a:r>
              <a:rPr lang="fr-FR" dirty="0">
                <a:latin typeface="Andalus" panose="02020603050405020304" pitchFamily="18" charset="-78"/>
                <a:cs typeface="Andalus" panose="02020603050405020304" pitchFamily="18" charset="-78"/>
              </a:rPr>
              <a:t>Nesterov-accelerated Adaptive Moment Estimation (Nadam</a:t>
            </a:r>
            <a:r>
              <a:rPr lang="fr-FR" dirty="0" smtClean="0">
                <a:latin typeface="Andalus" panose="02020603050405020304" pitchFamily="18" charset="-78"/>
                <a:cs typeface="Andalus" panose="02020603050405020304" pitchFamily="18" charset="-78"/>
              </a:rPr>
              <a:t>)</a:t>
            </a:r>
          </a:p>
          <a:p>
            <a:pPr>
              <a:buFont typeface="Wingdings" panose="05000000000000000000" pitchFamily="2" charset="2"/>
              <a:buChar char="ü"/>
            </a:pPr>
            <a:r>
              <a:rPr lang="fr-FR" dirty="0">
                <a:latin typeface="Andalus" panose="02020603050405020304" pitchFamily="18" charset="-78"/>
                <a:cs typeface="Andalus" panose="02020603050405020304" pitchFamily="18" charset="-78"/>
              </a:rPr>
              <a:t>recherche linéaire non monotone (F-rule</a:t>
            </a:r>
            <a:r>
              <a:rPr lang="fr-FR" dirty="0" smtClean="0">
                <a:latin typeface="Andalus" panose="02020603050405020304" pitchFamily="18" charset="-78"/>
                <a:cs typeface="Andalus" panose="02020603050405020304" pitchFamily="18" charset="-78"/>
              </a:rPr>
              <a:t>)</a:t>
            </a:r>
          </a:p>
          <a:p>
            <a:pPr>
              <a:buFont typeface="Wingdings" panose="05000000000000000000" pitchFamily="2" charset="2"/>
              <a:buChar char="ü"/>
            </a:pPr>
            <a:r>
              <a:rPr lang="fr-FR" dirty="0">
                <a:latin typeface="Andalus" panose="02020603050405020304" pitchFamily="18" charset="-78"/>
                <a:cs typeface="Andalus" panose="02020603050405020304" pitchFamily="18" charset="-78"/>
              </a:rPr>
              <a:t>Tests </a:t>
            </a:r>
            <a:r>
              <a:rPr lang="fr-FR" dirty="0" smtClean="0">
                <a:latin typeface="Andalus" panose="02020603050405020304" pitchFamily="18" charset="-78"/>
                <a:cs typeface="Andalus" panose="02020603050405020304" pitchFamily="18" charset="-78"/>
              </a:rPr>
              <a:t>Numériques</a:t>
            </a:r>
          </a:p>
          <a:p>
            <a:pPr>
              <a:buFont typeface="Wingdings" panose="05000000000000000000" pitchFamily="2" charset="2"/>
              <a:buChar char="ü"/>
            </a:pPr>
            <a:r>
              <a:rPr lang="fr-FR" dirty="0" smtClean="0">
                <a:latin typeface="Andalus" panose="02020603050405020304" pitchFamily="18" charset="-78"/>
                <a:cs typeface="Andalus" panose="02020603050405020304" pitchFamily="18" charset="-78"/>
              </a:rPr>
              <a:t>Conclusion</a:t>
            </a:r>
            <a:endParaRPr lang="fr-FR" dirty="0">
              <a:latin typeface="Andalus" panose="02020603050405020304" pitchFamily="18" charset="-78"/>
              <a:cs typeface="Andalus" panose="02020603050405020304" pitchFamily="18" charset="-78"/>
            </a:endParaRPr>
          </a:p>
          <a:p>
            <a:pPr>
              <a:buFont typeface="Wingdings" panose="05000000000000000000" pitchFamily="2" charset="2"/>
              <a:buChar char="ü"/>
            </a:pPr>
            <a:endParaRPr lang="fr-FR" dirty="0" smtClean="0"/>
          </a:p>
          <a:p>
            <a:pPr>
              <a:buFont typeface="Wingdings" panose="05000000000000000000" pitchFamily="2" charset="2"/>
              <a:buChar char="ü"/>
            </a:pPr>
            <a:endParaRPr lang="fr-FR" dirty="0"/>
          </a:p>
        </p:txBody>
      </p:sp>
    </p:spTree>
    <p:extLst>
      <p:ext uri="{BB962C8B-B14F-4D97-AF65-F5344CB8AC3E}">
        <p14:creationId xmlns:p14="http://schemas.microsoft.com/office/powerpoint/2010/main" val="1262495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latin typeface="Andalus" panose="02020603050405020304" pitchFamily="18" charset="-78"/>
                <a:cs typeface="Andalus" panose="02020603050405020304" pitchFamily="18" charset="-78"/>
              </a:rPr>
              <a:t>None monotone F-rule: </a:t>
            </a:r>
            <a:r>
              <a:rPr lang="fr-FR" sz="2800" dirty="0" smtClean="0">
                <a:latin typeface="Andalus" panose="02020603050405020304" pitchFamily="18" charset="-78"/>
                <a:cs typeface="Andalus" panose="02020603050405020304" pitchFamily="18" charset="-78"/>
              </a:rPr>
              <a:t>Théorème 1 et Notation 2</a:t>
            </a:r>
            <a:endParaRPr lang="fr-FR" sz="2800" dirty="0"/>
          </a:p>
        </p:txBody>
      </p:sp>
      <p:pic>
        <p:nvPicPr>
          <p:cNvPr id="4" name="Espace réservé du contenu 3"/>
          <p:cNvPicPr>
            <a:picLocks noGrp="1" noChangeAspect="1"/>
          </p:cNvPicPr>
          <p:nvPr>
            <p:ph idx="1"/>
          </p:nvPr>
        </p:nvPicPr>
        <p:blipFill>
          <a:blip r:embed="rId2"/>
          <a:stretch>
            <a:fillRect/>
          </a:stretch>
        </p:blipFill>
        <p:spPr>
          <a:xfrm>
            <a:off x="827585" y="1131590"/>
            <a:ext cx="7344816" cy="3672408"/>
          </a:xfrm>
          <a:prstGeom prst="rect">
            <a:avLst/>
          </a:prstGeom>
        </p:spPr>
      </p:pic>
    </p:spTree>
    <p:extLst>
      <p:ext uri="{BB962C8B-B14F-4D97-AF65-F5344CB8AC3E}">
        <p14:creationId xmlns:p14="http://schemas.microsoft.com/office/powerpoint/2010/main" val="3970240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latin typeface="Andalus" panose="02020603050405020304" pitchFamily="18" charset="-78"/>
                <a:cs typeface="Andalus" panose="02020603050405020304" pitchFamily="18" charset="-78"/>
              </a:rPr>
              <a:t>None monotone F-rule: Théorème </a:t>
            </a:r>
            <a:r>
              <a:rPr lang="fr-FR" sz="2800" dirty="0" smtClean="0">
                <a:latin typeface="Andalus" panose="02020603050405020304" pitchFamily="18" charset="-78"/>
                <a:cs typeface="Andalus" panose="02020603050405020304" pitchFamily="18" charset="-78"/>
              </a:rPr>
              <a:t>2 </a:t>
            </a:r>
            <a:r>
              <a:rPr lang="fr-FR" sz="2800" dirty="0">
                <a:latin typeface="Andalus" panose="02020603050405020304" pitchFamily="18" charset="-78"/>
                <a:cs typeface="Andalus" panose="02020603050405020304" pitchFamily="18" charset="-78"/>
              </a:rPr>
              <a:t>et </a:t>
            </a:r>
            <a:r>
              <a:rPr lang="fr-FR" sz="2800" dirty="0" smtClean="0">
                <a:latin typeface="Andalus" panose="02020603050405020304" pitchFamily="18" charset="-78"/>
                <a:cs typeface="Andalus" panose="02020603050405020304" pitchFamily="18" charset="-78"/>
              </a:rPr>
              <a:t>Lemme 2</a:t>
            </a:r>
            <a:endParaRPr lang="fr-FR" sz="2800" dirty="0"/>
          </a:p>
        </p:txBody>
      </p:sp>
      <p:pic>
        <p:nvPicPr>
          <p:cNvPr id="4" name="Espace réservé du contenu 3"/>
          <p:cNvPicPr>
            <a:picLocks noGrp="1" noChangeAspect="1"/>
          </p:cNvPicPr>
          <p:nvPr>
            <p:ph idx="1"/>
          </p:nvPr>
        </p:nvPicPr>
        <p:blipFill>
          <a:blip r:embed="rId2"/>
          <a:stretch>
            <a:fillRect/>
          </a:stretch>
        </p:blipFill>
        <p:spPr>
          <a:xfrm>
            <a:off x="179512" y="1200150"/>
            <a:ext cx="8856984" cy="3747864"/>
          </a:xfrm>
          <a:prstGeom prst="rect">
            <a:avLst/>
          </a:prstGeom>
        </p:spPr>
      </p:pic>
    </p:spTree>
    <p:extLst>
      <p:ext uri="{BB962C8B-B14F-4D97-AF65-F5344CB8AC3E}">
        <p14:creationId xmlns:p14="http://schemas.microsoft.com/office/powerpoint/2010/main" val="4165090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latin typeface="Andalus" panose="02020603050405020304" pitchFamily="18" charset="-78"/>
                <a:cs typeface="Andalus" panose="02020603050405020304" pitchFamily="18" charset="-78"/>
              </a:rPr>
              <a:t>Tests </a:t>
            </a:r>
            <a:r>
              <a:rPr lang="fr-FR" sz="2800" dirty="0" smtClean="0">
                <a:latin typeface="Andalus" panose="02020603050405020304" pitchFamily="18" charset="-78"/>
                <a:cs typeface="Andalus" panose="02020603050405020304" pitchFamily="18" charset="-78"/>
              </a:rPr>
              <a:t>Numériques : Cas convexe (Régression)</a:t>
            </a:r>
            <a:endParaRPr lang="fr-FR" sz="2800" dirty="0">
              <a:latin typeface="Andalus" panose="02020603050405020304" pitchFamily="18" charset="-78"/>
              <a:cs typeface="Andalus" panose="02020603050405020304" pitchFamily="18" charset="-78"/>
            </a:endParaRPr>
          </a:p>
        </p:txBody>
      </p:sp>
      <p:pic>
        <p:nvPicPr>
          <p:cNvPr id="4" name="Espace réservé du contenu 3"/>
          <p:cNvPicPr>
            <a:picLocks noGrp="1" noChangeAspect="1"/>
          </p:cNvPicPr>
          <p:nvPr>
            <p:ph idx="1"/>
          </p:nvPr>
        </p:nvPicPr>
        <p:blipFill>
          <a:blip r:embed="rId2"/>
          <a:stretch>
            <a:fillRect/>
          </a:stretch>
        </p:blipFill>
        <p:spPr>
          <a:xfrm>
            <a:off x="323528" y="1347614"/>
            <a:ext cx="8496944" cy="3384376"/>
          </a:xfrm>
          <a:prstGeom prst="rect">
            <a:avLst/>
          </a:prstGeom>
        </p:spPr>
      </p:pic>
    </p:spTree>
    <p:extLst>
      <p:ext uri="{BB962C8B-B14F-4D97-AF65-F5344CB8AC3E}">
        <p14:creationId xmlns:p14="http://schemas.microsoft.com/office/powerpoint/2010/main" val="687497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solidFill>
                  <a:schemeClr val="tx1">
                    <a:lumMod val="65000"/>
                    <a:lumOff val="35000"/>
                  </a:schemeClr>
                </a:solidFill>
                <a:latin typeface="Andalus" panose="02020603050405020304" pitchFamily="18" charset="-78"/>
                <a:cs typeface="Andalus" panose="02020603050405020304" pitchFamily="18" charset="-78"/>
              </a:rPr>
              <a:t>Tests Numériques : </a:t>
            </a:r>
            <a:r>
              <a:rPr lang="fr-FR" sz="2800" dirty="0" smtClean="0">
                <a:solidFill>
                  <a:schemeClr val="tx1">
                    <a:lumMod val="65000"/>
                    <a:lumOff val="35000"/>
                  </a:schemeClr>
                </a:solidFill>
                <a:latin typeface="Andalus" panose="02020603050405020304" pitchFamily="18" charset="-78"/>
                <a:cs typeface="Andalus" panose="02020603050405020304" pitchFamily="18" charset="-78"/>
              </a:rPr>
              <a:t>Résultat 1</a:t>
            </a:r>
            <a:endParaRPr lang="fr-FR" sz="2800" dirty="0">
              <a:solidFill>
                <a:schemeClr val="tx1">
                  <a:lumMod val="65000"/>
                  <a:lumOff val="35000"/>
                </a:schemeClr>
              </a:solidFill>
            </a:endParaRPr>
          </a:p>
        </p:txBody>
      </p:sp>
      <p:pic>
        <p:nvPicPr>
          <p:cNvPr id="4" name="Espace réservé du contenu 3"/>
          <p:cNvPicPr>
            <a:picLocks noGrp="1"/>
          </p:cNvPicPr>
          <p:nvPr>
            <p:ph idx="1"/>
          </p:nvPr>
        </p:nvPicPr>
        <p:blipFill>
          <a:blip r:embed="rId3"/>
          <a:stretch>
            <a:fillRect/>
          </a:stretch>
        </p:blipFill>
        <p:spPr>
          <a:xfrm>
            <a:off x="1043608" y="1216025"/>
            <a:ext cx="6912768" cy="3659981"/>
          </a:xfrm>
          <a:prstGeom prst="rect">
            <a:avLst/>
          </a:prstGeom>
        </p:spPr>
      </p:pic>
    </p:spTree>
    <p:extLst>
      <p:ext uri="{BB962C8B-B14F-4D97-AF65-F5344CB8AC3E}">
        <p14:creationId xmlns:p14="http://schemas.microsoft.com/office/powerpoint/2010/main" val="2779103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solidFill>
                  <a:schemeClr val="tx1">
                    <a:lumMod val="65000"/>
                    <a:lumOff val="35000"/>
                  </a:schemeClr>
                </a:solidFill>
                <a:latin typeface="Andalus" panose="02020603050405020304" pitchFamily="18" charset="-78"/>
                <a:cs typeface="Andalus" panose="02020603050405020304" pitchFamily="18" charset="-78"/>
              </a:rPr>
              <a:t>Tests Numériques : Résultat </a:t>
            </a:r>
            <a:r>
              <a:rPr lang="fr-FR" sz="2800" dirty="0" smtClean="0">
                <a:solidFill>
                  <a:schemeClr val="tx1">
                    <a:lumMod val="65000"/>
                    <a:lumOff val="35000"/>
                  </a:schemeClr>
                </a:solidFill>
                <a:latin typeface="Andalus" panose="02020603050405020304" pitchFamily="18" charset="-78"/>
                <a:cs typeface="Andalus" panose="02020603050405020304" pitchFamily="18" charset="-78"/>
              </a:rPr>
              <a:t>2</a:t>
            </a:r>
            <a:endParaRPr lang="fr-FR" sz="2800" dirty="0">
              <a:solidFill>
                <a:schemeClr val="tx1">
                  <a:lumMod val="65000"/>
                  <a:lumOff val="35000"/>
                </a:schemeClr>
              </a:solidFill>
            </a:endParaRPr>
          </a:p>
        </p:txBody>
      </p:sp>
      <p:pic>
        <p:nvPicPr>
          <p:cNvPr id="4" name="Espace réservé du contenu 3"/>
          <p:cNvPicPr>
            <a:picLocks noGrp="1"/>
          </p:cNvPicPr>
          <p:nvPr>
            <p:ph idx="1"/>
          </p:nvPr>
        </p:nvPicPr>
        <p:blipFill>
          <a:blip r:embed="rId3"/>
          <a:stretch>
            <a:fillRect/>
          </a:stretch>
        </p:blipFill>
        <p:spPr>
          <a:xfrm>
            <a:off x="24064" y="1275606"/>
            <a:ext cx="9131605" cy="3564161"/>
          </a:xfrm>
          <a:prstGeom prst="rect">
            <a:avLst/>
          </a:prstGeom>
        </p:spPr>
      </p:pic>
    </p:spTree>
    <p:extLst>
      <p:ext uri="{BB962C8B-B14F-4D97-AF65-F5344CB8AC3E}">
        <p14:creationId xmlns:p14="http://schemas.microsoft.com/office/powerpoint/2010/main" val="1650313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Test Numérique : (</a:t>
                </a:r>
                <a14:m>
                  <m:oMath xmlns:m="http://schemas.openxmlformats.org/officeDocument/2006/math">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𝑓</m:t>
                        </m:r>
                      </m:e>
                      <m:sub>
                        <m:r>
                          <a:rPr lang="fr-FR" sz="2800" i="1">
                            <a:solidFill>
                              <a:schemeClr val="tx1">
                                <a:lumMod val="65000"/>
                                <a:lumOff val="35000"/>
                              </a:schemeClr>
                            </a:solidFill>
                            <a:latin typeface="Cambria Math" panose="02040503050406030204" pitchFamily="18" charset="0"/>
                          </a:rPr>
                          <m:t>𝛼</m:t>
                        </m:r>
                        <m:r>
                          <a:rPr lang="fr-FR" sz="2800">
                            <a:solidFill>
                              <a:schemeClr val="tx1">
                                <a:lumMod val="65000"/>
                                <a:lumOff val="35000"/>
                              </a:schemeClr>
                            </a:solidFill>
                            <a:latin typeface="Cambria Math" panose="02040503050406030204" pitchFamily="18" charset="0"/>
                          </a:rPr>
                          <m:t>,</m:t>
                        </m:r>
                        <m:r>
                          <a:rPr lang="fr-FR" sz="2800" i="1">
                            <a:solidFill>
                              <a:schemeClr val="tx1">
                                <a:lumMod val="65000"/>
                                <a:lumOff val="35000"/>
                              </a:schemeClr>
                            </a:solidFill>
                            <a:latin typeface="Cambria Math" panose="02040503050406030204" pitchFamily="18" charset="0"/>
                          </a:rPr>
                          <m:t>𝛽</m:t>
                        </m:r>
                      </m:sub>
                    </m:sSub>
                    <m:d>
                      <m:dPr>
                        <m:ctrlPr>
                          <a:rPr lang="fr-FR" sz="2800" i="1">
                            <a:solidFill>
                              <a:schemeClr val="tx1">
                                <a:lumMod val="65000"/>
                                <a:lumOff val="35000"/>
                              </a:schemeClr>
                            </a:solidFill>
                            <a:latin typeface="Cambria Math" panose="02040503050406030204" pitchFamily="18" charset="0"/>
                          </a:rPr>
                        </m:ctrlPr>
                      </m:dPr>
                      <m:e>
                        <m:r>
                          <a:rPr lang="fr-FR" sz="2800" i="1">
                            <a:solidFill>
                              <a:schemeClr val="tx1">
                                <a:lumMod val="65000"/>
                                <a:lumOff val="35000"/>
                              </a:schemeClr>
                            </a:solidFill>
                            <a:latin typeface="Cambria Math" panose="02040503050406030204" pitchFamily="18" charset="0"/>
                          </a:rPr>
                          <m:t>𝑥</m:t>
                        </m:r>
                      </m:e>
                    </m:d>
                    <m:r>
                      <a:rPr lang="fr-FR" sz="2800">
                        <a:solidFill>
                          <a:schemeClr val="tx1">
                            <a:lumMod val="65000"/>
                            <a:lumOff val="35000"/>
                          </a:schemeClr>
                        </a:solidFill>
                        <a:latin typeface="Cambria Math" panose="02040503050406030204" pitchFamily="18" charset="0"/>
                      </a:rPr>
                      <m:t>= </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𝛼</m:t>
                        </m:r>
                      </m:e>
                      <m:sub>
                        <m:r>
                          <a:rPr lang="fr-FR" sz="2800" i="1">
                            <a:solidFill>
                              <a:schemeClr val="tx1">
                                <a:lumMod val="65000"/>
                                <a:lumOff val="35000"/>
                              </a:schemeClr>
                            </a:solidFill>
                            <a:latin typeface="Cambria Math" panose="02040503050406030204" pitchFamily="18" charset="0"/>
                          </a:rPr>
                          <m:t>𝑡</m:t>
                        </m:r>
                      </m:sub>
                    </m:sSub>
                    <m:sSup>
                      <m:sSupPr>
                        <m:ctrlPr>
                          <a:rPr lang="fr-FR" sz="2800" i="1">
                            <a:solidFill>
                              <a:schemeClr val="tx1">
                                <a:lumMod val="65000"/>
                                <a:lumOff val="35000"/>
                              </a:schemeClr>
                            </a:solidFill>
                            <a:latin typeface="Cambria Math" panose="02040503050406030204" pitchFamily="18" charset="0"/>
                          </a:rPr>
                        </m:ctrlPr>
                      </m:sSupPr>
                      <m:e>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1</m:t>
                            </m:r>
                          </m:sub>
                        </m:sSub>
                      </m:e>
                      <m:sup>
                        <m:r>
                          <a:rPr lang="fr-FR" sz="2800">
                            <a:solidFill>
                              <a:schemeClr val="tx1">
                                <a:lumMod val="65000"/>
                                <a:lumOff val="35000"/>
                              </a:schemeClr>
                            </a:solidFill>
                            <a:latin typeface="Cambria Math" panose="02040503050406030204" pitchFamily="18" charset="0"/>
                          </a:rPr>
                          <m:t>2</m:t>
                        </m:r>
                      </m:sup>
                    </m:sSup>
                    <m:r>
                      <a:rPr lang="fr-FR" sz="2800">
                        <a:solidFill>
                          <a:schemeClr val="tx1">
                            <a:lumMod val="65000"/>
                            <a:lumOff val="35000"/>
                          </a:schemeClr>
                        </a:solidFill>
                        <a:latin typeface="Cambria Math" panose="02040503050406030204" pitchFamily="18" charset="0"/>
                      </a:rPr>
                      <m:t>+</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𝛽</m:t>
                        </m:r>
                      </m:e>
                      <m:sub>
                        <m:r>
                          <a:rPr lang="fr-FR" sz="2800" i="1">
                            <a:solidFill>
                              <a:schemeClr val="tx1">
                                <a:lumMod val="65000"/>
                                <a:lumOff val="35000"/>
                              </a:schemeClr>
                            </a:solidFill>
                            <a:latin typeface="Cambria Math" panose="02040503050406030204" pitchFamily="18" charset="0"/>
                          </a:rPr>
                          <m:t>𝑡</m:t>
                        </m:r>
                      </m:sub>
                    </m:sSub>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2</m:t>
                        </m:r>
                      </m:sub>
                    </m:sSub>
                    <m:r>
                      <a:rPr lang="fr-FR" sz="2800">
                        <a:solidFill>
                          <a:schemeClr val="tx1">
                            <a:lumMod val="65000"/>
                            <a:lumOff val="35000"/>
                          </a:schemeClr>
                        </a:solidFill>
                        <a:latin typeface="Cambria Math" panose="02040503050406030204" pitchFamily="18" charset="0"/>
                      </a:rPr>
                      <m:t>²</m:t>
                    </m:r>
                  </m:oMath>
                </a14:m>
                <a:r>
                  <a:rPr lang="fr-FR" sz="2800" dirty="0" smtClean="0">
                    <a:solidFill>
                      <a:schemeClr val="tx1">
                        <a:lumMod val="65000"/>
                        <a:lumOff val="35000"/>
                      </a:schemeClr>
                    </a:solidFill>
                    <a:latin typeface="Andalus" panose="02020603050405020304" pitchFamily="18" charset="-78"/>
                    <a:cs typeface="Andalus" panose="02020603050405020304" pitchFamily="18" charset="-78"/>
                  </a:rPr>
                  <a:t>)</a:t>
                </a:r>
                <a:endParaRPr lang="fr-FR" sz="2800" dirty="0">
                  <a:solidFill>
                    <a:schemeClr val="tx1">
                      <a:lumMod val="65000"/>
                      <a:lumOff val="35000"/>
                    </a:schemeClr>
                  </a:solidFill>
                  <a:latin typeface="Andalus" panose="02020603050405020304" pitchFamily="18" charset="-78"/>
                  <a:cs typeface="Andalus" panose="02020603050405020304" pitchFamily="18" charset="-78"/>
                </a:endParaRPr>
              </a:p>
            </p:txBody>
          </p:sp>
        </mc:Choice>
        <mc:Fallback xmlns="">
          <p:sp>
            <p:nvSpPr>
              <p:cNvPr id="2" name="Titre 1"/>
              <p:cNvSpPr>
                <a:spLocks noGrp="1" noRot="1" noChangeAspect="1" noMove="1" noResize="1" noEditPoints="1" noAdjustHandles="1" noChangeArrowheads="1" noChangeShapeType="1" noTextEdit="1"/>
              </p:cNvSpPr>
              <p:nvPr>
                <p:ph type="title"/>
              </p:nvPr>
            </p:nvSpPr>
            <p:spPr>
              <a:blipFill rotWithShape="0">
                <a:blip r:embed="rId3"/>
                <a:stretch>
                  <a:fillRect l="-1333"/>
                </a:stretch>
              </a:blipFill>
            </p:spPr>
            <p:txBody>
              <a:bodyPr/>
              <a:lstStyle/>
              <a:p>
                <a:r>
                  <a:rPr lang="fr-FR">
                    <a:noFill/>
                  </a:rPr>
                  <a:t> </a:t>
                </a:r>
              </a:p>
            </p:txBody>
          </p:sp>
        </mc:Fallback>
      </mc:AlternateContent>
      <p:pic>
        <p:nvPicPr>
          <p:cNvPr id="4" name="Espace réservé du contenu 3"/>
          <p:cNvPicPr>
            <a:picLocks noGrp="1" noChangeAspect="1"/>
          </p:cNvPicPr>
          <p:nvPr>
            <p:ph idx="1"/>
          </p:nvPr>
        </p:nvPicPr>
        <p:blipFill>
          <a:blip r:embed="rId4"/>
          <a:stretch>
            <a:fillRect/>
          </a:stretch>
        </p:blipFill>
        <p:spPr>
          <a:xfrm>
            <a:off x="323528" y="1419622"/>
            <a:ext cx="8568952" cy="3384376"/>
          </a:xfrm>
          <a:prstGeom prst="rect">
            <a:avLst/>
          </a:prstGeom>
        </p:spPr>
      </p:pic>
    </p:spTree>
    <p:extLst>
      <p:ext uri="{BB962C8B-B14F-4D97-AF65-F5344CB8AC3E}">
        <p14:creationId xmlns:p14="http://schemas.microsoft.com/office/powerpoint/2010/main" val="736327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Test Numérique : (</a:t>
                </a:r>
                <a14:m>
                  <m:oMath xmlns:m="http://schemas.openxmlformats.org/officeDocument/2006/math">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𝑓</m:t>
                        </m:r>
                      </m:e>
                      <m:sub>
                        <m:r>
                          <a:rPr lang="fr-FR" sz="2800" i="1">
                            <a:solidFill>
                              <a:schemeClr val="tx1">
                                <a:lumMod val="65000"/>
                                <a:lumOff val="35000"/>
                              </a:schemeClr>
                            </a:solidFill>
                            <a:latin typeface="Cambria Math" panose="02040503050406030204" pitchFamily="18" charset="0"/>
                          </a:rPr>
                          <m:t>𝛼</m:t>
                        </m:r>
                        <m:r>
                          <a:rPr lang="fr-FR" sz="2800">
                            <a:solidFill>
                              <a:schemeClr val="tx1">
                                <a:lumMod val="65000"/>
                                <a:lumOff val="35000"/>
                              </a:schemeClr>
                            </a:solidFill>
                            <a:latin typeface="Cambria Math" panose="02040503050406030204" pitchFamily="18" charset="0"/>
                          </a:rPr>
                          <m:t>,</m:t>
                        </m:r>
                        <m:r>
                          <a:rPr lang="fr-FR" sz="2800" i="1">
                            <a:solidFill>
                              <a:schemeClr val="tx1">
                                <a:lumMod val="65000"/>
                                <a:lumOff val="35000"/>
                              </a:schemeClr>
                            </a:solidFill>
                            <a:latin typeface="Cambria Math" panose="02040503050406030204" pitchFamily="18" charset="0"/>
                          </a:rPr>
                          <m:t>𝛽</m:t>
                        </m:r>
                      </m:sub>
                    </m:sSub>
                    <m:d>
                      <m:dPr>
                        <m:ctrlPr>
                          <a:rPr lang="fr-FR" sz="2800" i="1">
                            <a:solidFill>
                              <a:schemeClr val="tx1">
                                <a:lumMod val="65000"/>
                                <a:lumOff val="35000"/>
                              </a:schemeClr>
                            </a:solidFill>
                            <a:latin typeface="Cambria Math" panose="02040503050406030204" pitchFamily="18" charset="0"/>
                          </a:rPr>
                        </m:ctrlPr>
                      </m:dPr>
                      <m:e>
                        <m:r>
                          <a:rPr lang="fr-FR" sz="2800" i="1">
                            <a:solidFill>
                              <a:schemeClr val="tx1">
                                <a:lumMod val="65000"/>
                                <a:lumOff val="35000"/>
                              </a:schemeClr>
                            </a:solidFill>
                            <a:latin typeface="Cambria Math" panose="02040503050406030204" pitchFamily="18" charset="0"/>
                          </a:rPr>
                          <m:t>𝑥</m:t>
                        </m:r>
                      </m:e>
                    </m:d>
                    <m:r>
                      <a:rPr lang="fr-FR" sz="2800">
                        <a:solidFill>
                          <a:schemeClr val="tx1">
                            <a:lumMod val="65000"/>
                            <a:lumOff val="35000"/>
                          </a:schemeClr>
                        </a:solidFill>
                        <a:latin typeface="Cambria Math" panose="02040503050406030204" pitchFamily="18" charset="0"/>
                      </a:rPr>
                      <m:t>= </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𝛼</m:t>
                        </m:r>
                      </m:e>
                      <m:sub>
                        <m:r>
                          <a:rPr lang="fr-FR" sz="2800" i="1">
                            <a:solidFill>
                              <a:schemeClr val="tx1">
                                <a:lumMod val="65000"/>
                                <a:lumOff val="35000"/>
                              </a:schemeClr>
                            </a:solidFill>
                            <a:latin typeface="Cambria Math" panose="02040503050406030204" pitchFamily="18" charset="0"/>
                          </a:rPr>
                          <m:t>𝑡</m:t>
                        </m:r>
                      </m:sub>
                    </m:sSub>
                    <m:sSup>
                      <m:sSupPr>
                        <m:ctrlPr>
                          <a:rPr lang="fr-FR" sz="2800" i="1">
                            <a:solidFill>
                              <a:schemeClr val="tx1">
                                <a:lumMod val="65000"/>
                                <a:lumOff val="35000"/>
                              </a:schemeClr>
                            </a:solidFill>
                            <a:latin typeface="Cambria Math" panose="02040503050406030204" pitchFamily="18" charset="0"/>
                          </a:rPr>
                        </m:ctrlPr>
                      </m:sSupPr>
                      <m:e>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1</m:t>
                            </m:r>
                          </m:sub>
                        </m:sSub>
                      </m:e>
                      <m:sup>
                        <m:r>
                          <a:rPr lang="fr-FR" sz="2800">
                            <a:solidFill>
                              <a:schemeClr val="tx1">
                                <a:lumMod val="65000"/>
                                <a:lumOff val="35000"/>
                              </a:schemeClr>
                            </a:solidFill>
                            <a:latin typeface="Cambria Math" panose="02040503050406030204" pitchFamily="18" charset="0"/>
                          </a:rPr>
                          <m:t>2</m:t>
                        </m:r>
                      </m:sup>
                    </m:sSup>
                    <m:r>
                      <a:rPr lang="fr-FR" sz="2800">
                        <a:solidFill>
                          <a:schemeClr val="tx1">
                            <a:lumMod val="65000"/>
                            <a:lumOff val="35000"/>
                          </a:schemeClr>
                        </a:solidFill>
                        <a:latin typeface="Cambria Math" panose="02040503050406030204" pitchFamily="18" charset="0"/>
                      </a:rPr>
                      <m:t>+</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𝛽</m:t>
                        </m:r>
                      </m:e>
                      <m:sub>
                        <m:r>
                          <a:rPr lang="fr-FR" sz="2800" i="1">
                            <a:solidFill>
                              <a:schemeClr val="tx1">
                                <a:lumMod val="65000"/>
                                <a:lumOff val="35000"/>
                              </a:schemeClr>
                            </a:solidFill>
                            <a:latin typeface="Cambria Math" panose="02040503050406030204" pitchFamily="18" charset="0"/>
                          </a:rPr>
                          <m:t>𝑡</m:t>
                        </m:r>
                      </m:sub>
                    </m:sSub>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2</m:t>
                        </m:r>
                      </m:sub>
                    </m:sSub>
                    <m:r>
                      <a:rPr lang="fr-FR" sz="2800">
                        <a:solidFill>
                          <a:schemeClr val="tx1">
                            <a:lumMod val="65000"/>
                            <a:lumOff val="35000"/>
                          </a:schemeClr>
                        </a:solidFill>
                        <a:latin typeface="Cambria Math" panose="02040503050406030204" pitchFamily="18" charset="0"/>
                      </a:rPr>
                      <m:t>²</m:t>
                    </m:r>
                  </m:oMath>
                </a14:m>
                <a:r>
                  <a:rPr lang="fr-FR" sz="2800" dirty="0">
                    <a:solidFill>
                      <a:schemeClr val="tx1">
                        <a:lumMod val="65000"/>
                        <a:lumOff val="35000"/>
                      </a:schemeClr>
                    </a:solidFill>
                    <a:latin typeface="Andalus" panose="02020603050405020304" pitchFamily="18" charset="-78"/>
                    <a:cs typeface="Andalus" panose="02020603050405020304" pitchFamily="18" charset="-78"/>
                  </a:rPr>
                  <a:t>)</a:t>
                </a:r>
              </a:p>
            </p:txBody>
          </p:sp>
        </mc:Choice>
        <mc:Fallback xmlns="">
          <p:sp>
            <p:nvSpPr>
              <p:cNvPr id="2" name="Titre 1"/>
              <p:cNvSpPr>
                <a:spLocks noGrp="1" noRot="1" noChangeAspect="1" noMove="1" noResize="1" noEditPoints="1" noAdjustHandles="1" noChangeArrowheads="1" noChangeShapeType="1" noTextEdit="1"/>
              </p:cNvSpPr>
              <p:nvPr>
                <p:ph type="title"/>
              </p:nvPr>
            </p:nvSpPr>
            <p:spPr>
              <a:blipFill rotWithShape="0">
                <a:blip r:embed="rId2"/>
                <a:stretch>
                  <a:fillRect l="-1333" b="-1418"/>
                </a:stretch>
              </a:blipFill>
            </p:spPr>
            <p:txBody>
              <a:bodyPr/>
              <a:lstStyle/>
              <a:p>
                <a:r>
                  <a:rPr lang="fr-FR">
                    <a:noFill/>
                  </a:rPr>
                  <a:t> </a:t>
                </a:r>
              </a:p>
            </p:txBody>
          </p:sp>
        </mc:Fallback>
      </mc:AlternateContent>
      <p:pic>
        <p:nvPicPr>
          <p:cNvPr id="4" name="Espace réservé du contenu 3"/>
          <p:cNvPicPr>
            <a:picLocks noGrp="1"/>
          </p:cNvPicPr>
          <p:nvPr>
            <p:ph idx="1"/>
          </p:nvPr>
        </p:nvPicPr>
        <p:blipFill>
          <a:blip r:embed="rId3"/>
          <a:stretch>
            <a:fillRect/>
          </a:stretch>
        </p:blipFill>
        <p:spPr>
          <a:xfrm>
            <a:off x="611560" y="1200150"/>
            <a:ext cx="7920880" cy="3819872"/>
          </a:xfrm>
          <a:prstGeom prst="rect">
            <a:avLst/>
          </a:prstGeom>
        </p:spPr>
      </p:pic>
    </p:spTree>
    <p:extLst>
      <p:ext uri="{BB962C8B-B14F-4D97-AF65-F5344CB8AC3E}">
        <p14:creationId xmlns:p14="http://schemas.microsoft.com/office/powerpoint/2010/main" val="336544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Test Numérique : (</a:t>
                </a:r>
                <a14:m>
                  <m:oMath xmlns:m="http://schemas.openxmlformats.org/officeDocument/2006/math">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𝑓</m:t>
                        </m:r>
                      </m:e>
                      <m:sub>
                        <m:r>
                          <a:rPr lang="fr-FR" sz="2800" i="1">
                            <a:solidFill>
                              <a:schemeClr val="tx1">
                                <a:lumMod val="65000"/>
                                <a:lumOff val="35000"/>
                              </a:schemeClr>
                            </a:solidFill>
                            <a:latin typeface="Cambria Math" panose="02040503050406030204" pitchFamily="18" charset="0"/>
                          </a:rPr>
                          <m:t>𝛼</m:t>
                        </m:r>
                        <m:r>
                          <a:rPr lang="fr-FR" sz="2800">
                            <a:solidFill>
                              <a:schemeClr val="tx1">
                                <a:lumMod val="65000"/>
                                <a:lumOff val="35000"/>
                              </a:schemeClr>
                            </a:solidFill>
                            <a:latin typeface="Cambria Math" panose="02040503050406030204" pitchFamily="18" charset="0"/>
                          </a:rPr>
                          <m:t>,</m:t>
                        </m:r>
                        <m:r>
                          <a:rPr lang="fr-FR" sz="2800" i="1">
                            <a:solidFill>
                              <a:schemeClr val="tx1">
                                <a:lumMod val="65000"/>
                                <a:lumOff val="35000"/>
                              </a:schemeClr>
                            </a:solidFill>
                            <a:latin typeface="Cambria Math" panose="02040503050406030204" pitchFamily="18" charset="0"/>
                          </a:rPr>
                          <m:t>𝛽</m:t>
                        </m:r>
                      </m:sub>
                    </m:sSub>
                    <m:d>
                      <m:dPr>
                        <m:ctrlPr>
                          <a:rPr lang="fr-FR" sz="2800" i="1">
                            <a:solidFill>
                              <a:schemeClr val="tx1">
                                <a:lumMod val="65000"/>
                                <a:lumOff val="35000"/>
                              </a:schemeClr>
                            </a:solidFill>
                            <a:latin typeface="Cambria Math" panose="02040503050406030204" pitchFamily="18" charset="0"/>
                          </a:rPr>
                        </m:ctrlPr>
                      </m:dPr>
                      <m:e>
                        <m:r>
                          <a:rPr lang="fr-FR" sz="2800" i="1">
                            <a:solidFill>
                              <a:schemeClr val="tx1">
                                <a:lumMod val="65000"/>
                                <a:lumOff val="35000"/>
                              </a:schemeClr>
                            </a:solidFill>
                            <a:latin typeface="Cambria Math" panose="02040503050406030204" pitchFamily="18" charset="0"/>
                          </a:rPr>
                          <m:t>𝑥</m:t>
                        </m:r>
                      </m:e>
                    </m:d>
                    <m:r>
                      <a:rPr lang="fr-FR" sz="2800">
                        <a:solidFill>
                          <a:schemeClr val="tx1">
                            <a:lumMod val="65000"/>
                            <a:lumOff val="35000"/>
                          </a:schemeClr>
                        </a:solidFill>
                        <a:latin typeface="Cambria Math" panose="02040503050406030204" pitchFamily="18" charset="0"/>
                      </a:rPr>
                      <m:t>= </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𝛼</m:t>
                        </m:r>
                      </m:e>
                      <m:sub>
                        <m:r>
                          <a:rPr lang="fr-FR" sz="2800" i="1">
                            <a:solidFill>
                              <a:schemeClr val="tx1">
                                <a:lumMod val="65000"/>
                                <a:lumOff val="35000"/>
                              </a:schemeClr>
                            </a:solidFill>
                            <a:latin typeface="Cambria Math" panose="02040503050406030204" pitchFamily="18" charset="0"/>
                          </a:rPr>
                          <m:t>𝑡</m:t>
                        </m:r>
                      </m:sub>
                    </m:sSub>
                    <m:sSup>
                      <m:sSupPr>
                        <m:ctrlPr>
                          <a:rPr lang="fr-FR" sz="2800" i="1">
                            <a:solidFill>
                              <a:schemeClr val="tx1">
                                <a:lumMod val="65000"/>
                                <a:lumOff val="35000"/>
                              </a:schemeClr>
                            </a:solidFill>
                            <a:latin typeface="Cambria Math" panose="02040503050406030204" pitchFamily="18" charset="0"/>
                          </a:rPr>
                        </m:ctrlPr>
                      </m:sSupPr>
                      <m:e>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1</m:t>
                            </m:r>
                          </m:sub>
                        </m:sSub>
                      </m:e>
                      <m:sup>
                        <m:r>
                          <a:rPr lang="fr-FR" sz="2800">
                            <a:solidFill>
                              <a:schemeClr val="tx1">
                                <a:lumMod val="65000"/>
                                <a:lumOff val="35000"/>
                              </a:schemeClr>
                            </a:solidFill>
                            <a:latin typeface="Cambria Math" panose="02040503050406030204" pitchFamily="18" charset="0"/>
                          </a:rPr>
                          <m:t>2</m:t>
                        </m:r>
                      </m:sup>
                    </m:sSup>
                    <m:r>
                      <a:rPr lang="fr-FR" sz="2800">
                        <a:solidFill>
                          <a:schemeClr val="tx1">
                            <a:lumMod val="65000"/>
                            <a:lumOff val="35000"/>
                          </a:schemeClr>
                        </a:solidFill>
                        <a:latin typeface="Cambria Math" panose="02040503050406030204" pitchFamily="18" charset="0"/>
                      </a:rPr>
                      <m:t>+</m:t>
                    </m:r>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𝛽</m:t>
                        </m:r>
                      </m:e>
                      <m:sub>
                        <m:r>
                          <a:rPr lang="fr-FR" sz="2800" i="1">
                            <a:solidFill>
                              <a:schemeClr val="tx1">
                                <a:lumMod val="65000"/>
                                <a:lumOff val="35000"/>
                              </a:schemeClr>
                            </a:solidFill>
                            <a:latin typeface="Cambria Math" panose="02040503050406030204" pitchFamily="18" charset="0"/>
                          </a:rPr>
                          <m:t>𝑡</m:t>
                        </m:r>
                      </m:sub>
                    </m:sSub>
                    <m:sSub>
                      <m:sSubPr>
                        <m:ctrlPr>
                          <a:rPr lang="fr-FR" sz="2800" i="1">
                            <a:solidFill>
                              <a:schemeClr val="tx1">
                                <a:lumMod val="65000"/>
                                <a:lumOff val="35000"/>
                              </a:schemeClr>
                            </a:solidFill>
                            <a:latin typeface="Cambria Math" panose="02040503050406030204" pitchFamily="18" charset="0"/>
                          </a:rPr>
                        </m:ctrlPr>
                      </m:sSubPr>
                      <m:e>
                        <m:r>
                          <a:rPr lang="fr-FR" sz="2800" i="1">
                            <a:solidFill>
                              <a:schemeClr val="tx1">
                                <a:lumMod val="65000"/>
                                <a:lumOff val="35000"/>
                              </a:schemeClr>
                            </a:solidFill>
                            <a:latin typeface="Cambria Math" panose="02040503050406030204" pitchFamily="18" charset="0"/>
                          </a:rPr>
                          <m:t>𝑥</m:t>
                        </m:r>
                      </m:e>
                      <m:sub>
                        <m:r>
                          <a:rPr lang="fr-FR" sz="2800">
                            <a:solidFill>
                              <a:schemeClr val="tx1">
                                <a:lumMod val="65000"/>
                                <a:lumOff val="35000"/>
                              </a:schemeClr>
                            </a:solidFill>
                            <a:latin typeface="Cambria Math" panose="02040503050406030204" pitchFamily="18" charset="0"/>
                          </a:rPr>
                          <m:t>2</m:t>
                        </m:r>
                      </m:sub>
                    </m:sSub>
                    <m:r>
                      <a:rPr lang="fr-FR" sz="2800">
                        <a:solidFill>
                          <a:schemeClr val="tx1">
                            <a:lumMod val="65000"/>
                            <a:lumOff val="35000"/>
                          </a:schemeClr>
                        </a:solidFill>
                        <a:latin typeface="Cambria Math" panose="02040503050406030204" pitchFamily="18" charset="0"/>
                      </a:rPr>
                      <m:t>²</m:t>
                    </m:r>
                  </m:oMath>
                </a14:m>
                <a:r>
                  <a:rPr lang="fr-FR" sz="2800" dirty="0">
                    <a:solidFill>
                      <a:schemeClr val="tx1">
                        <a:lumMod val="65000"/>
                        <a:lumOff val="35000"/>
                      </a:schemeClr>
                    </a:solidFill>
                    <a:latin typeface="Andalus" panose="02020603050405020304" pitchFamily="18" charset="-78"/>
                    <a:cs typeface="Andalus" panose="02020603050405020304" pitchFamily="18" charset="-78"/>
                  </a:rPr>
                  <a:t>)</a:t>
                </a:r>
              </a:p>
            </p:txBody>
          </p:sp>
        </mc:Choice>
        <mc:Fallback xmlns="">
          <p:sp>
            <p:nvSpPr>
              <p:cNvPr id="2" name="Titre 1"/>
              <p:cNvSpPr>
                <a:spLocks noGrp="1" noRot="1" noChangeAspect="1" noMove="1" noResize="1" noEditPoints="1" noAdjustHandles="1" noChangeArrowheads="1" noChangeShapeType="1" noTextEdit="1"/>
              </p:cNvSpPr>
              <p:nvPr>
                <p:ph type="title"/>
              </p:nvPr>
            </p:nvSpPr>
            <p:spPr>
              <a:blipFill rotWithShape="0">
                <a:blip r:embed="rId3"/>
                <a:stretch>
                  <a:fillRect l="-1333" b="-1418"/>
                </a:stretch>
              </a:blipFill>
            </p:spPr>
            <p:txBody>
              <a:bodyPr/>
              <a:lstStyle/>
              <a:p>
                <a:r>
                  <a:rPr lang="fr-FR">
                    <a:noFill/>
                  </a:rPr>
                  <a:t> </a:t>
                </a:r>
              </a:p>
            </p:txBody>
          </p:sp>
        </mc:Fallback>
      </mc:AlternateContent>
      <p:pic>
        <p:nvPicPr>
          <p:cNvPr id="4" name="Espace réservé du contenu 3"/>
          <p:cNvPicPr>
            <a:picLocks noGrp="1"/>
          </p:cNvPicPr>
          <p:nvPr>
            <p:ph idx="1"/>
          </p:nvPr>
        </p:nvPicPr>
        <p:blipFill>
          <a:blip r:embed="rId4"/>
          <a:stretch>
            <a:fillRect/>
          </a:stretch>
        </p:blipFill>
        <p:spPr>
          <a:xfrm>
            <a:off x="539552" y="1200150"/>
            <a:ext cx="8064896" cy="3819872"/>
          </a:xfrm>
          <a:prstGeom prst="rect">
            <a:avLst/>
          </a:prstGeom>
        </p:spPr>
      </p:pic>
    </p:spTree>
    <p:extLst>
      <p:ext uri="{BB962C8B-B14F-4D97-AF65-F5344CB8AC3E}">
        <p14:creationId xmlns:p14="http://schemas.microsoft.com/office/powerpoint/2010/main" val="354901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Test Numérique : Cas non convexe (</a:t>
            </a:r>
            <a:r>
              <a:rPr lang="fr-FR" sz="2800" dirty="0" err="1" smtClean="0">
                <a:solidFill>
                  <a:schemeClr val="tx1">
                    <a:lumMod val="65000"/>
                    <a:lumOff val="35000"/>
                  </a:schemeClr>
                </a:solidFill>
                <a:latin typeface="Andalus" panose="02020603050405020304" pitchFamily="18" charset="-78"/>
                <a:cs typeface="Andalus" panose="02020603050405020304" pitchFamily="18" charset="-78"/>
              </a:rPr>
              <a:t>Beale</a:t>
            </a:r>
            <a:r>
              <a:rPr lang="fr-FR" sz="2800" dirty="0" smtClean="0">
                <a:solidFill>
                  <a:schemeClr val="tx1">
                    <a:lumMod val="65000"/>
                    <a:lumOff val="35000"/>
                  </a:schemeClr>
                </a:solidFill>
                <a:latin typeface="Andalus" panose="02020603050405020304" pitchFamily="18" charset="-78"/>
                <a:cs typeface="Andalus" panose="02020603050405020304" pitchFamily="18" charset="-78"/>
              </a:rPr>
              <a:t> </a:t>
            </a:r>
            <a:r>
              <a:rPr lang="fr-FR" sz="2800" dirty="0" err="1" smtClean="0">
                <a:solidFill>
                  <a:schemeClr val="tx1">
                    <a:lumMod val="65000"/>
                    <a:lumOff val="35000"/>
                  </a:schemeClr>
                </a:solidFill>
                <a:latin typeface="Andalus" panose="02020603050405020304" pitchFamily="18" charset="-78"/>
                <a:cs typeface="Andalus" panose="02020603050405020304" pitchFamily="18" charset="-78"/>
              </a:rPr>
              <a:t>Function</a:t>
            </a:r>
            <a:r>
              <a:rPr lang="fr-FR" sz="2800" dirty="0" smtClean="0">
                <a:solidFill>
                  <a:schemeClr val="tx1">
                    <a:lumMod val="65000"/>
                    <a:lumOff val="35000"/>
                  </a:schemeClr>
                </a:solidFill>
                <a:latin typeface="Andalus" panose="02020603050405020304" pitchFamily="18" charset="-78"/>
                <a:cs typeface="Andalus" panose="02020603050405020304" pitchFamily="18" charset="-78"/>
              </a:rPr>
              <a:t>)</a:t>
            </a:r>
            <a:endParaRPr lang="fr-FR" sz="2800" dirty="0">
              <a:solidFill>
                <a:schemeClr val="tx1">
                  <a:lumMod val="65000"/>
                  <a:lumOff val="35000"/>
                </a:schemeClr>
              </a:solidFill>
              <a:latin typeface="Andalus" panose="02020603050405020304" pitchFamily="18" charset="-78"/>
              <a:cs typeface="Andalus" panose="02020603050405020304" pitchFamily="18" charset="-78"/>
            </a:endParaRPr>
          </a:p>
        </p:txBody>
      </p:sp>
      <p:pic>
        <p:nvPicPr>
          <p:cNvPr id="6" name="Espace réservé du contenu 5"/>
          <p:cNvPicPr>
            <a:picLocks noGrp="1" noChangeAspect="1"/>
          </p:cNvPicPr>
          <p:nvPr>
            <p:ph idx="1"/>
          </p:nvPr>
        </p:nvPicPr>
        <p:blipFill>
          <a:blip r:embed="rId3"/>
          <a:stretch>
            <a:fillRect/>
          </a:stretch>
        </p:blipFill>
        <p:spPr>
          <a:xfrm>
            <a:off x="179512" y="1254125"/>
            <a:ext cx="8712968" cy="3549873"/>
          </a:xfrm>
          <a:prstGeom prst="rect">
            <a:avLst/>
          </a:prstGeom>
        </p:spPr>
      </p:pic>
    </p:spTree>
    <p:extLst>
      <p:ext uri="{BB962C8B-B14F-4D97-AF65-F5344CB8AC3E}">
        <p14:creationId xmlns:p14="http://schemas.microsoft.com/office/powerpoint/2010/main" val="683482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solidFill>
                  <a:schemeClr val="tx1">
                    <a:lumMod val="65000"/>
                    <a:lumOff val="35000"/>
                  </a:schemeClr>
                </a:solidFill>
                <a:latin typeface="Andalus" panose="02020603050405020304" pitchFamily="18" charset="-78"/>
                <a:cs typeface="Andalus" panose="02020603050405020304" pitchFamily="18" charset="-78"/>
              </a:rPr>
              <a:t>Test Numérique : Cas non convexe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Beale</a:t>
            </a:r>
            <a:r>
              <a:rPr lang="fr-FR" sz="2800" dirty="0">
                <a:solidFill>
                  <a:schemeClr val="tx1">
                    <a:lumMod val="65000"/>
                    <a:lumOff val="35000"/>
                  </a:schemeClr>
                </a:solidFill>
                <a:latin typeface="Andalus" panose="02020603050405020304" pitchFamily="18" charset="-78"/>
                <a:cs typeface="Andalus" panose="02020603050405020304" pitchFamily="18" charset="-78"/>
              </a:rPr>
              <a:t>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Function</a:t>
            </a:r>
            <a:r>
              <a:rPr lang="fr-FR" sz="2800" dirty="0">
                <a:solidFill>
                  <a:schemeClr val="tx1">
                    <a:lumMod val="65000"/>
                    <a:lumOff val="35000"/>
                  </a:schemeClr>
                </a:solidFill>
                <a:latin typeface="Andalus" panose="02020603050405020304" pitchFamily="18" charset="-78"/>
                <a:cs typeface="Andalus" panose="02020603050405020304" pitchFamily="18" charset="-78"/>
              </a:rPr>
              <a:t>)</a:t>
            </a:r>
            <a:endParaRPr lang="fr-FR" sz="2800" dirty="0">
              <a:solidFill>
                <a:schemeClr val="tx1">
                  <a:lumMod val="65000"/>
                  <a:lumOff val="35000"/>
                </a:schemeClr>
              </a:solidFill>
            </a:endParaRPr>
          </a:p>
        </p:txBody>
      </p:sp>
      <p:pic>
        <p:nvPicPr>
          <p:cNvPr id="4" name="Espace réservé du contenu 3"/>
          <p:cNvPicPr>
            <a:picLocks noGrp="1" noChangeAspect="1"/>
          </p:cNvPicPr>
          <p:nvPr>
            <p:ph idx="1"/>
          </p:nvPr>
        </p:nvPicPr>
        <p:blipFill>
          <a:blip r:embed="rId2"/>
          <a:stretch>
            <a:fillRect/>
          </a:stretch>
        </p:blipFill>
        <p:spPr>
          <a:xfrm>
            <a:off x="179512" y="1059582"/>
            <a:ext cx="8784976" cy="3888432"/>
          </a:xfrm>
          <a:prstGeom prst="rect">
            <a:avLst/>
          </a:prstGeom>
        </p:spPr>
      </p:pic>
    </p:spTree>
    <p:extLst>
      <p:ext uri="{BB962C8B-B14F-4D97-AF65-F5344CB8AC3E}">
        <p14:creationId xmlns:p14="http://schemas.microsoft.com/office/powerpoint/2010/main" val="404826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latin typeface="Andalus" panose="02020603050405020304" pitchFamily="18" charset="-78"/>
                <a:cs typeface="Andalus" panose="02020603050405020304" pitchFamily="18" charset="-78"/>
              </a:rPr>
              <a:t>Concepts fondamentales</a:t>
            </a:r>
            <a:endParaRPr lang="fr-FR" sz="2800" dirty="0">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p:txBody>
          <a:bodyPr/>
          <a:lstStyle/>
          <a:p>
            <a:pPr>
              <a:buFont typeface="Wingdings" panose="05000000000000000000" pitchFamily="2" charset="2"/>
              <a:buChar char="ü"/>
            </a:pPr>
            <a:r>
              <a:rPr lang="fr-FR" dirty="0"/>
              <a:t>Gradient Stochastique</a:t>
            </a:r>
          </a:p>
          <a:p>
            <a:pPr>
              <a:buFont typeface="Wingdings" panose="05000000000000000000" pitchFamily="2" charset="2"/>
              <a:buChar char="ü"/>
            </a:pPr>
            <a:r>
              <a:rPr lang="fr-FR" dirty="0"/>
              <a:t>Les moments</a:t>
            </a:r>
          </a:p>
          <a:p>
            <a:pPr>
              <a:buFont typeface="Wingdings" panose="05000000000000000000" pitchFamily="2" charset="2"/>
              <a:buChar char="ü"/>
            </a:pPr>
            <a:r>
              <a:rPr lang="fr-FR" dirty="0"/>
              <a:t>Les </a:t>
            </a:r>
            <a:r>
              <a:rPr lang="fr-FR" dirty="0" smtClean="0"/>
              <a:t>moments avec correction de biais</a:t>
            </a:r>
            <a:endParaRPr lang="fr-FR" dirty="0"/>
          </a:p>
          <a:p>
            <a:pPr marL="0" indent="0">
              <a:buNone/>
            </a:pPr>
            <a:endParaRPr lang="fr-FR" dirty="0"/>
          </a:p>
        </p:txBody>
      </p:sp>
    </p:spTree>
    <p:extLst>
      <p:ext uri="{BB962C8B-B14F-4D97-AF65-F5344CB8AC3E}">
        <p14:creationId xmlns:p14="http://schemas.microsoft.com/office/powerpoint/2010/main" val="3359066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solidFill>
                  <a:schemeClr val="tx1">
                    <a:lumMod val="65000"/>
                    <a:lumOff val="35000"/>
                  </a:schemeClr>
                </a:solidFill>
                <a:latin typeface="Andalus" panose="02020603050405020304" pitchFamily="18" charset="-78"/>
                <a:cs typeface="Andalus" panose="02020603050405020304" pitchFamily="18" charset="-78"/>
              </a:rPr>
              <a:t>Test Numérique : Cas non convexe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Beale</a:t>
            </a:r>
            <a:r>
              <a:rPr lang="fr-FR" sz="2800" dirty="0">
                <a:solidFill>
                  <a:schemeClr val="tx1">
                    <a:lumMod val="65000"/>
                    <a:lumOff val="35000"/>
                  </a:schemeClr>
                </a:solidFill>
                <a:latin typeface="Andalus" panose="02020603050405020304" pitchFamily="18" charset="-78"/>
                <a:cs typeface="Andalus" panose="02020603050405020304" pitchFamily="18" charset="-78"/>
              </a:rPr>
              <a:t>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Function</a:t>
            </a:r>
            <a:r>
              <a:rPr lang="fr-FR" sz="2800" dirty="0">
                <a:solidFill>
                  <a:schemeClr val="tx1">
                    <a:lumMod val="65000"/>
                    <a:lumOff val="35000"/>
                  </a:schemeClr>
                </a:solidFill>
                <a:latin typeface="Andalus" panose="02020603050405020304" pitchFamily="18" charset="-78"/>
                <a:cs typeface="Andalus" panose="02020603050405020304" pitchFamily="18" charset="-78"/>
              </a:rPr>
              <a:t>)</a:t>
            </a:r>
            <a:endParaRPr lang="fr-FR" sz="2800" dirty="0">
              <a:solidFill>
                <a:schemeClr val="tx1">
                  <a:lumMod val="65000"/>
                  <a:lumOff val="35000"/>
                </a:schemeClr>
              </a:solidFill>
            </a:endParaRPr>
          </a:p>
        </p:txBody>
      </p:sp>
      <p:pic>
        <p:nvPicPr>
          <p:cNvPr id="4" name="Espace réservé du contenu 3"/>
          <p:cNvPicPr>
            <a:picLocks noGrp="1"/>
          </p:cNvPicPr>
          <p:nvPr>
            <p:ph idx="1"/>
          </p:nvPr>
        </p:nvPicPr>
        <p:blipFill>
          <a:blip r:embed="rId2"/>
          <a:stretch>
            <a:fillRect/>
          </a:stretch>
        </p:blipFill>
        <p:spPr>
          <a:xfrm>
            <a:off x="0" y="987574"/>
            <a:ext cx="9144000" cy="3960440"/>
          </a:xfrm>
          <a:prstGeom prst="rect">
            <a:avLst/>
          </a:prstGeom>
        </p:spPr>
      </p:pic>
    </p:spTree>
    <p:extLst>
      <p:ext uri="{BB962C8B-B14F-4D97-AF65-F5344CB8AC3E}">
        <p14:creationId xmlns:p14="http://schemas.microsoft.com/office/powerpoint/2010/main" val="1371567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solidFill>
                  <a:schemeClr val="tx1">
                    <a:lumMod val="65000"/>
                    <a:lumOff val="35000"/>
                  </a:schemeClr>
                </a:solidFill>
                <a:latin typeface="Andalus" panose="02020603050405020304" pitchFamily="18" charset="-78"/>
                <a:cs typeface="Andalus" panose="02020603050405020304" pitchFamily="18" charset="-78"/>
              </a:rPr>
              <a:t>Test Numérique : Cas non convexe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Beale</a:t>
            </a:r>
            <a:r>
              <a:rPr lang="fr-FR" sz="2800" dirty="0">
                <a:solidFill>
                  <a:schemeClr val="tx1">
                    <a:lumMod val="65000"/>
                    <a:lumOff val="35000"/>
                  </a:schemeClr>
                </a:solidFill>
                <a:latin typeface="Andalus" panose="02020603050405020304" pitchFamily="18" charset="-78"/>
                <a:cs typeface="Andalus" panose="02020603050405020304" pitchFamily="18" charset="-78"/>
              </a:rPr>
              <a:t> </a:t>
            </a:r>
            <a:r>
              <a:rPr lang="fr-FR" sz="2800" dirty="0" err="1">
                <a:solidFill>
                  <a:schemeClr val="tx1">
                    <a:lumMod val="65000"/>
                    <a:lumOff val="35000"/>
                  </a:schemeClr>
                </a:solidFill>
                <a:latin typeface="Andalus" panose="02020603050405020304" pitchFamily="18" charset="-78"/>
                <a:cs typeface="Andalus" panose="02020603050405020304" pitchFamily="18" charset="-78"/>
              </a:rPr>
              <a:t>Function</a:t>
            </a:r>
            <a:r>
              <a:rPr lang="fr-FR" sz="2800" dirty="0">
                <a:solidFill>
                  <a:schemeClr val="tx1">
                    <a:lumMod val="65000"/>
                    <a:lumOff val="35000"/>
                  </a:schemeClr>
                </a:solidFill>
                <a:latin typeface="Andalus" panose="02020603050405020304" pitchFamily="18" charset="-78"/>
                <a:cs typeface="Andalus" panose="02020603050405020304" pitchFamily="18" charset="-78"/>
              </a:rPr>
              <a:t>)</a:t>
            </a:r>
            <a:endParaRPr lang="fr-FR" sz="2800" dirty="0">
              <a:solidFill>
                <a:schemeClr val="tx1">
                  <a:lumMod val="65000"/>
                  <a:lumOff val="35000"/>
                </a:schemeClr>
              </a:solidFill>
            </a:endParaRPr>
          </a:p>
        </p:txBody>
      </p:sp>
      <p:pic>
        <p:nvPicPr>
          <p:cNvPr id="4" name="Espace réservé du contenu 3"/>
          <p:cNvPicPr>
            <a:picLocks noGrp="1"/>
          </p:cNvPicPr>
          <p:nvPr>
            <p:ph idx="1"/>
          </p:nvPr>
        </p:nvPicPr>
        <p:blipFill>
          <a:blip r:embed="rId3"/>
          <a:stretch>
            <a:fillRect/>
          </a:stretch>
        </p:blipFill>
        <p:spPr>
          <a:xfrm>
            <a:off x="0" y="884466"/>
            <a:ext cx="9143999" cy="4259034"/>
          </a:xfrm>
          <a:prstGeom prst="rect">
            <a:avLst/>
          </a:prstGeom>
        </p:spPr>
      </p:pic>
    </p:spTree>
    <p:extLst>
      <p:ext uri="{BB962C8B-B14F-4D97-AF65-F5344CB8AC3E}">
        <p14:creationId xmlns:p14="http://schemas.microsoft.com/office/powerpoint/2010/main" val="4274366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Conclusion : </a:t>
            </a:r>
            <a:endParaRPr lang="fr-FR" sz="2800" dirty="0">
              <a:solidFill>
                <a:schemeClr val="tx1">
                  <a:lumMod val="65000"/>
                  <a:lumOff val="35000"/>
                </a:schemeClr>
              </a:solidFill>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a:xfrm>
            <a:off x="457200" y="1200150"/>
            <a:ext cx="8686800" cy="3819872"/>
          </a:xfrm>
        </p:spPr>
        <p:txBody>
          <a:bodyPr>
            <a:noAutofit/>
          </a:bodyPr>
          <a:lstStyle/>
          <a:p>
            <a:pPr marL="0" indent="0">
              <a:buNone/>
            </a:pPr>
            <a:r>
              <a:rPr lang="fr-FR" sz="2000" dirty="0">
                <a:solidFill>
                  <a:schemeClr val="tx1">
                    <a:lumMod val="65000"/>
                    <a:lumOff val="35000"/>
                  </a:schemeClr>
                </a:solidFill>
                <a:latin typeface="Andalus" panose="02020603050405020304" pitchFamily="18" charset="-78"/>
                <a:cs typeface="Andalus" panose="02020603050405020304" pitchFamily="18" charset="-78"/>
              </a:rPr>
              <a:t>Dans ce rapport on a pu à étudier quatre algorithmes d’optimisation qui sont </a:t>
            </a:r>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les </a:t>
            </a:r>
            <a:r>
              <a:rPr lang="fr-FR" sz="2000" dirty="0">
                <a:solidFill>
                  <a:schemeClr val="tx1">
                    <a:lumMod val="65000"/>
                    <a:lumOff val="35000"/>
                  </a:schemeClr>
                </a:solidFill>
                <a:latin typeface="Andalus" panose="02020603050405020304" pitchFamily="18" charset="-78"/>
                <a:cs typeface="Andalus" panose="02020603050405020304" pitchFamily="18" charset="-78"/>
              </a:rPr>
              <a:t>plus utiliser dans les problèmes de machine/</a:t>
            </a:r>
            <a:r>
              <a:rPr lang="fr-FR" sz="2000" dirty="0" err="1">
                <a:solidFill>
                  <a:schemeClr val="tx1">
                    <a:lumMod val="65000"/>
                    <a:lumOff val="35000"/>
                  </a:schemeClr>
                </a:solidFill>
                <a:latin typeface="Andalus" panose="02020603050405020304" pitchFamily="18" charset="-78"/>
                <a:cs typeface="Andalus" panose="02020603050405020304" pitchFamily="18" charset="-78"/>
              </a:rPr>
              <a:t>deep</a:t>
            </a:r>
            <a:r>
              <a:rPr lang="fr-FR" sz="2000" dirty="0">
                <a:solidFill>
                  <a:schemeClr val="tx1">
                    <a:lumMod val="65000"/>
                    <a:lumOff val="35000"/>
                  </a:schemeClr>
                </a:solidFill>
                <a:latin typeface="Andalus" panose="02020603050405020304" pitchFamily="18" charset="-78"/>
                <a:cs typeface="Andalus" panose="02020603050405020304" pitchFamily="18" charset="-78"/>
              </a:rPr>
              <a:t> Learning avec des données de grands dimensions.</a:t>
            </a:r>
          </a:p>
          <a:p>
            <a:pPr marL="0" indent="0">
              <a:buNone/>
            </a:pPr>
            <a:r>
              <a:rPr lang="fr-FR" sz="2000" dirty="0">
                <a:solidFill>
                  <a:schemeClr val="tx1">
                    <a:lumMod val="65000"/>
                    <a:lumOff val="35000"/>
                  </a:schemeClr>
                </a:solidFill>
                <a:latin typeface="Andalus" panose="02020603050405020304" pitchFamily="18" charset="-78"/>
                <a:cs typeface="Andalus" panose="02020603050405020304" pitchFamily="18" charset="-78"/>
              </a:rPr>
              <a:t>Pour récapituler, on a dit que Adam et AdaMax combine entre les avantages de deux méthodes populaires, </a:t>
            </a:r>
            <a:r>
              <a:rPr lang="fr-FR" sz="2000" dirty="0" err="1">
                <a:solidFill>
                  <a:schemeClr val="tx1">
                    <a:lumMod val="65000"/>
                    <a:lumOff val="35000"/>
                  </a:schemeClr>
                </a:solidFill>
                <a:latin typeface="Andalus" panose="02020603050405020304" pitchFamily="18" charset="-78"/>
                <a:cs typeface="Andalus" panose="02020603050405020304" pitchFamily="18" charset="-78"/>
              </a:rPr>
              <a:t>AdaGrad</a:t>
            </a:r>
            <a:r>
              <a:rPr lang="fr-FR" sz="2000" dirty="0">
                <a:solidFill>
                  <a:schemeClr val="tx1">
                    <a:lumMod val="65000"/>
                    <a:lumOff val="35000"/>
                  </a:schemeClr>
                </a:solidFill>
                <a:latin typeface="Andalus" panose="02020603050405020304" pitchFamily="18" charset="-78"/>
                <a:cs typeface="Andalus" panose="02020603050405020304" pitchFamily="18" charset="-78"/>
              </a:rPr>
              <a:t> pour les gradients ‘sparse’ et </a:t>
            </a:r>
            <a:r>
              <a:rPr lang="fr-FR" sz="2000" dirty="0" err="1">
                <a:solidFill>
                  <a:schemeClr val="tx1">
                    <a:lumMod val="65000"/>
                    <a:lumOff val="35000"/>
                  </a:schemeClr>
                </a:solidFill>
                <a:latin typeface="Andalus" panose="02020603050405020304" pitchFamily="18" charset="-78"/>
                <a:cs typeface="Andalus" panose="02020603050405020304" pitchFamily="18" charset="-78"/>
              </a:rPr>
              <a:t>RMSProp</a:t>
            </a:r>
            <a:r>
              <a:rPr lang="fr-FR" sz="2000" dirty="0">
                <a:solidFill>
                  <a:schemeClr val="tx1">
                    <a:lumMod val="65000"/>
                    <a:lumOff val="35000"/>
                  </a:schemeClr>
                </a:solidFill>
                <a:latin typeface="Andalus" panose="02020603050405020304" pitchFamily="18" charset="-78"/>
                <a:cs typeface="Andalus" panose="02020603050405020304" pitchFamily="18" charset="-78"/>
              </a:rPr>
              <a:t> pour les fonctions objectives non stationnaires.</a:t>
            </a:r>
          </a:p>
          <a:p>
            <a:pPr marL="0" indent="0">
              <a:buNone/>
            </a:pPr>
            <a:r>
              <a:rPr lang="fr-FR" sz="2000" dirty="0">
                <a:solidFill>
                  <a:schemeClr val="tx1">
                    <a:lumMod val="65000"/>
                    <a:lumOff val="35000"/>
                  </a:schemeClr>
                </a:solidFill>
                <a:latin typeface="Andalus" panose="02020603050405020304" pitchFamily="18" charset="-78"/>
                <a:cs typeface="Andalus" panose="02020603050405020304" pitchFamily="18" charset="-78"/>
              </a:rPr>
              <a:t>Nadam est une méthode plus robuste, car c’est une amélioration de Adam utilisant le moment de Nesterov.</a:t>
            </a:r>
          </a:p>
          <a:p>
            <a:pPr marL="0" indent="0">
              <a:buNone/>
            </a:pPr>
            <a:r>
              <a:rPr lang="fr-FR" sz="2000" dirty="0">
                <a:solidFill>
                  <a:schemeClr val="tx1">
                    <a:lumMod val="65000"/>
                    <a:lumOff val="35000"/>
                  </a:schemeClr>
                </a:solidFill>
                <a:latin typeface="Andalus" panose="02020603050405020304" pitchFamily="18" charset="-78"/>
                <a:cs typeface="Andalus" panose="02020603050405020304" pitchFamily="18" charset="-78"/>
              </a:rPr>
              <a:t>Comme ces méthodes sont très bonnes pour la résolution des problèmes convexes, ces algorithmes sont aussi bons pour la résolution de beaucoup de problèmes non convexe qu’on peut rencontrer en Machine/</a:t>
            </a:r>
            <a:r>
              <a:rPr lang="fr-FR" sz="2000" dirty="0" err="1">
                <a:solidFill>
                  <a:schemeClr val="tx1">
                    <a:lumMod val="65000"/>
                    <a:lumOff val="35000"/>
                  </a:schemeClr>
                </a:solidFill>
                <a:latin typeface="Andalus" panose="02020603050405020304" pitchFamily="18" charset="-78"/>
                <a:cs typeface="Andalus" panose="02020603050405020304" pitchFamily="18" charset="-78"/>
              </a:rPr>
              <a:t>Deep</a:t>
            </a:r>
            <a:r>
              <a:rPr lang="fr-FR" sz="2000" dirty="0">
                <a:solidFill>
                  <a:schemeClr val="tx1">
                    <a:lumMod val="65000"/>
                    <a:lumOff val="35000"/>
                  </a:schemeClr>
                </a:solidFill>
                <a:latin typeface="Andalus" panose="02020603050405020304" pitchFamily="18" charset="-78"/>
                <a:cs typeface="Andalus" panose="02020603050405020304" pitchFamily="18" charset="-78"/>
              </a:rPr>
              <a:t> Learning.</a:t>
            </a:r>
          </a:p>
          <a:p>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71019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solidFill>
                  <a:schemeClr val="tx1">
                    <a:lumMod val="65000"/>
                    <a:lumOff val="35000"/>
                  </a:schemeClr>
                </a:solidFill>
                <a:latin typeface="Andalus" panose="02020603050405020304" pitchFamily="18" charset="-78"/>
                <a:cs typeface="Andalus" panose="02020603050405020304" pitchFamily="18" charset="-78"/>
              </a:rPr>
              <a:t>Références : </a:t>
            </a:r>
            <a:endParaRPr lang="fr-FR" sz="2800" dirty="0">
              <a:solidFill>
                <a:schemeClr val="tx1">
                  <a:lumMod val="65000"/>
                  <a:lumOff val="35000"/>
                </a:schemeClr>
              </a:solidFill>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p:txBody>
          <a:bodyPr>
            <a:normAutofit fontScale="62500" lnSpcReduction="20000"/>
          </a:bodyPr>
          <a:lstStyle/>
          <a:p>
            <a:pPr>
              <a:buFont typeface="Wingdings" panose="05000000000000000000" pitchFamily="2" charset="2"/>
              <a:buChar char="ü"/>
            </a:pPr>
            <a:r>
              <a:rPr lang="fr-FR" b="1" dirty="0" smtClean="0">
                <a:solidFill>
                  <a:schemeClr val="tx1">
                    <a:lumMod val="65000"/>
                    <a:lumOff val="35000"/>
                  </a:schemeClr>
                </a:solidFill>
                <a:latin typeface="Andalus" panose="02020603050405020304" pitchFamily="18" charset="-78"/>
                <a:cs typeface="Andalus" panose="02020603050405020304" pitchFamily="18" charset="-78"/>
              </a:rPr>
              <a:t>Références</a:t>
            </a:r>
            <a:endParaRPr lang="fr-FR"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en-US" b="1" u="sng" dirty="0" smtClean="0">
                <a:solidFill>
                  <a:schemeClr val="tx1">
                    <a:lumMod val="65000"/>
                    <a:lumOff val="35000"/>
                  </a:schemeClr>
                </a:solidFill>
                <a:latin typeface="Andalus" panose="02020603050405020304" pitchFamily="18" charset="-78"/>
                <a:cs typeface="Andalus" panose="02020603050405020304" pitchFamily="18" charset="-78"/>
              </a:rPr>
              <a:t>[</a:t>
            </a:r>
            <a:r>
              <a:rPr lang="en-US" b="1" u="sng" dirty="0">
                <a:solidFill>
                  <a:schemeClr val="tx1">
                    <a:lumMod val="65000"/>
                    <a:lumOff val="35000"/>
                  </a:schemeClr>
                </a:solidFill>
                <a:latin typeface="Andalus" panose="02020603050405020304" pitchFamily="18" charset="-78"/>
                <a:cs typeface="Andalus" panose="02020603050405020304" pitchFamily="18" charset="-78"/>
              </a:rPr>
              <a:t>1]</a:t>
            </a:r>
            <a:r>
              <a:rPr lang="en-US" b="1" dirty="0">
                <a:solidFill>
                  <a:schemeClr val="tx1">
                    <a:lumMod val="65000"/>
                    <a:lumOff val="35000"/>
                  </a:schemeClr>
                </a:solidFill>
                <a:latin typeface="Andalus" panose="02020603050405020304" pitchFamily="18" charset="-78"/>
                <a:cs typeface="Andalus" panose="02020603050405020304" pitchFamily="18" charset="-78"/>
              </a:rPr>
              <a:t> - </a:t>
            </a:r>
            <a:r>
              <a:rPr lang="en-US" dirty="0" err="1">
                <a:solidFill>
                  <a:schemeClr val="tx1">
                    <a:lumMod val="65000"/>
                    <a:lumOff val="35000"/>
                  </a:schemeClr>
                </a:solidFill>
                <a:latin typeface="Andalus" panose="02020603050405020304" pitchFamily="18" charset="-78"/>
                <a:cs typeface="Andalus" panose="02020603050405020304" pitchFamily="18" charset="-78"/>
              </a:rPr>
              <a:t>Diederik</a:t>
            </a:r>
            <a:r>
              <a:rPr lang="en-US" dirty="0">
                <a:solidFill>
                  <a:schemeClr val="tx1">
                    <a:lumMod val="65000"/>
                    <a:lumOff val="35000"/>
                  </a:schemeClr>
                </a:solidFill>
                <a:latin typeface="Andalus" panose="02020603050405020304" pitchFamily="18" charset="-78"/>
                <a:cs typeface="Andalus" panose="02020603050405020304" pitchFamily="18" charset="-78"/>
              </a:rPr>
              <a:t> P. </a:t>
            </a:r>
            <a:r>
              <a:rPr lang="en-US" dirty="0" err="1">
                <a:solidFill>
                  <a:schemeClr val="tx1">
                    <a:lumMod val="65000"/>
                    <a:lumOff val="35000"/>
                  </a:schemeClr>
                </a:solidFill>
                <a:latin typeface="Andalus" panose="02020603050405020304" pitchFamily="18" charset="-78"/>
                <a:cs typeface="Andalus" panose="02020603050405020304" pitchFamily="18" charset="-78"/>
              </a:rPr>
              <a:t>Kingma</a:t>
            </a:r>
            <a:r>
              <a:rPr lang="en-US" dirty="0">
                <a:solidFill>
                  <a:schemeClr val="tx1">
                    <a:lumMod val="65000"/>
                    <a:lumOff val="35000"/>
                  </a:schemeClr>
                </a:solidFill>
                <a:latin typeface="Andalus" panose="02020603050405020304" pitchFamily="18" charset="-78"/>
                <a:cs typeface="Andalus" panose="02020603050405020304" pitchFamily="18" charset="-78"/>
              </a:rPr>
              <a:t> and Jimmy Lei Ba.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2"/>
              </a:rPr>
              <a:t>Adam : A method for stochastic optimization</a:t>
            </a:r>
            <a:r>
              <a:rPr lang="en-US" dirty="0">
                <a:solidFill>
                  <a:schemeClr val="tx1">
                    <a:lumMod val="65000"/>
                    <a:lumOff val="35000"/>
                  </a:schemeClr>
                </a:solidFill>
                <a:latin typeface="Andalus" panose="02020603050405020304" pitchFamily="18" charset="-78"/>
                <a:cs typeface="Andalus" panose="02020603050405020304" pitchFamily="18" charset="-78"/>
              </a:rPr>
              <a:t>. 2014. arXiv:1412.6980v9</a:t>
            </a:r>
            <a:endParaRPr lang="fr-FR" dirty="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en-US" b="1" u="sng" dirty="0" smtClean="0">
                <a:solidFill>
                  <a:schemeClr val="tx1">
                    <a:lumMod val="65000"/>
                    <a:lumOff val="35000"/>
                  </a:schemeClr>
                </a:solidFill>
                <a:latin typeface="Andalus" panose="02020603050405020304" pitchFamily="18" charset="-78"/>
                <a:cs typeface="Andalus" panose="02020603050405020304" pitchFamily="18" charset="-78"/>
              </a:rPr>
              <a:t>[</a:t>
            </a:r>
            <a:r>
              <a:rPr lang="en-US" b="1" u="sng" dirty="0">
                <a:solidFill>
                  <a:schemeClr val="tx1">
                    <a:lumMod val="65000"/>
                    <a:lumOff val="35000"/>
                  </a:schemeClr>
                </a:solidFill>
                <a:latin typeface="Andalus" panose="02020603050405020304" pitchFamily="18" charset="-78"/>
                <a:cs typeface="Andalus" panose="02020603050405020304" pitchFamily="18" charset="-78"/>
              </a:rPr>
              <a:t>2] </a:t>
            </a:r>
            <a:r>
              <a:rPr lang="en-US" b="1" dirty="0">
                <a:solidFill>
                  <a:schemeClr val="tx1">
                    <a:lumMod val="65000"/>
                    <a:lumOff val="35000"/>
                  </a:schemeClr>
                </a:solidFill>
                <a:latin typeface="Andalus" panose="02020603050405020304" pitchFamily="18" charset="-78"/>
                <a:cs typeface="Andalus" panose="02020603050405020304" pitchFamily="18" charset="-78"/>
              </a:rPr>
              <a:t>-</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3"/>
              </a:rPr>
              <a:t>Sebastian Bock</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4"/>
              </a:rPr>
              <a:t>Josef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4"/>
              </a:rPr>
              <a:t>Goppold</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5"/>
              </a:rPr>
              <a:t>Martin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5"/>
              </a:rPr>
              <a:t>Weiß</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6"/>
              </a:rPr>
              <a:t>An improvement of the convergence proof of the ADAM-Optimizer</a:t>
            </a:r>
            <a:r>
              <a:rPr lang="en-US" dirty="0">
                <a:solidFill>
                  <a:schemeClr val="tx1">
                    <a:lumMod val="65000"/>
                    <a:lumOff val="35000"/>
                  </a:schemeClr>
                </a:solidFill>
                <a:latin typeface="Andalus" panose="02020603050405020304" pitchFamily="18" charset="-78"/>
                <a:cs typeface="Andalus" panose="02020603050405020304" pitchFamily="18" charset="-78"/>
              </a:rPr>
              <a:t>. 2018. arXiv:1804.10587v1</a:t>
            </a:r>
            <a:endParaRPr lang="fr-FR" dirty="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en-US" b="1" u="sng" dirty="0">
                <a:solidFill>
                  <a:schemeClr val="tx1">
                    <a:lumMod val="65000"/>
                    <a:lumOff val="35000"/>
                  </a:schemeClr>
                </a:solidFill>
                <a:latin typeface="Andalus" panose="02020603050405020304" pitchFamily="18" charset="-78"/>
                <a:cs typeface="Andalus" panose="02020603050405020304" pitchFamily="18" charset="-78"/>
              </a:rPr>
              <a:t>[3] </a:t>
            </a:r>
            <a:r>
              <a:rPr lang="en-US" b="1" dirty="0">
                <a:solidFill>
                  <a:schemeClr val="tx1">
                    <a:lumMod val="65000"/>
                    <a:lumOff val="35000"/>
                  </a:schemeClr>
                </a:solidFill>
                <a:latin typeface="Andalus" panose="02020603050405020304" pitchFamily="18" charset="-78"/>
                <a:cs typeface="Andalus" panose="02020603050405020304" pitchFamily="18" charset="-78"/>
              </a:rPr>
              <a:t>-</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7"/>
              </a:rPr>
              <a:t>Sashank</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7"/>
              </a:rPr>
              <a:t> J.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7"/>
              </a:rPr>
              <a:t>Reddi</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8"/>
              </a:rPr>
              <a:t>Satyen</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8"/>
              </a:rPr>
              <a:t> Kale</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err="1">
                <a:solidFill>
                  <a:schemeClr val="tx1">
                    <a:lumMod val="65000"/>
                    <a:lumOff val="35000"/>
                  </a:schemeClr>
                </a:solidFill>
                <a:latin typeface="Andalus" panose="02020603050405020304" pitchFamily="18" charset="-78"/>
                <a:cs typeface="Andalus" panose="02020603050405020304" pitchFamily="18" charset="-78"/>
                <a:hlinkClick r:id="rId9"/>
              </a:rPr>
              <a:t>Sanjiv</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9"/>
              </a:rPr>
              <a:t> Kumar</a:t>
            </a:r>
            <a:r>
              <a:rPr lang="en-US" dirty="0">
                <a:solidFill>
                  <a:schemeClr val="tx1">
                    <a:lumMod val="65000"/>
                    <a:lumOff val="35000"/>
                  </a:schemeClr>
                </a:solidFill>
                <a:latin typeface="Andalus" panose="02020603050405020304" pitchFamily="18" charset="-78"/>
                <a:cs typeface="Andalus" panose="02020603050405020304" pitchFamily="18" charset="-78"/>
              </a:rPr>
              <a:t>. </a:t>
            </a:r>
            <a:r>
              <a:rPr lang="en-US" u="sng" dirty="0">
                <a:solidFill>
                  <a:schemeClr val="tx1">
                    <a:lumMod val="65000"/>
                    <a:lumOff val="35000"/>
                  </a:schemeClr>
                </a:solidFill>
                <a:latin typeface="Andalus" panose="02020603050405020304" pitchFamily="18" charset="-78"/>
                <a:cs typeface="Andalus" panose="02020603050405020304" pitchFamily="18" charset="-78"/>
                <a:hlinkClick r:id="rId10"/>
              </a:rPr>
              <a:t>On the Convergence of Adam and Beyond</a:t>
            </a:r>
            <a:r>
              <a:rPr lang="en-US" dirty="0">
                <a:solidFill>
                  <a:schemeClr val="tx1">
                    <a:lumMod val="65000"/>
                    <a:lumOff val="35000"/>
                  </a:schemeClr>
                </a:solidFill>
                <a:latin typeface="Andalus" panose="02020603050405020304" pitchFamily="18" charset="-78"/>
                <a:cs typeface="Andalus" panose="02020603050405020304" pitchFamily="18" charset="-78"/>
              </a:rPr>
              <a:t>. 2018.</a:t>
            </a:r>
            <a:endParaRPr lang="fr-FR" dirty="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en-US" b="1" u="sng" dirty="0">
                <a:solidFill>
                  <a:schemeClr val="tx1">
                    <a:lumMod val="65000"/>
                    <a:lumOff val="35000"/>
                  </a:schemeClr>
                </a:solidFill>
                <a:latin typeface="Andalus" panose="02020603050405020304" pitchFamily="18" charset="-78"/>
                <a:cs typeface="Andalus" panose="02020603050405020304" pitchFamily="18" charset="-78"/>
              </a:rPr>
              <a:t>[4]</a:t>
            </a:r>
            <a:r>
              <a:rPr lang="en-US" dirty="0">
                <a:solidFill>
                  <a:schemeClr val="tx1">
                    <a:lumMod val="65000"/>
                    <a:lumOff val="35000"/>
                  </a:schemeClr>
                </a:solidFill>
                <a:latin typeface="Andalus" panose="02020603050405020304" pitchFamily="18" charset="-78"/>
                <a:cs typeface="Andalus" panose="02020603050405020304" pitchFamily="18" charset="-78"/>
              </a:rPr>
              <a:t> - </a:t>
            </a:r>
            <a:r>
              <a:rPr lang="en-US" dirty="0" err="1">
                <a:solidFill>
                  <a:schemeClr val="tx1">
                    <a:lumMod val="65000"/>
                    <a:lumOff val="35000"/>
                  </a:schemeClr>
                </a:solidFill>
                <a:latin typeface="Andalus" panose="02020603050405020304" pitchFamily="18" charset="-78"/>
                <a:cs typeface="Andalus" panose="02020603050405020304" pitchFamily="18" charset="-78"/>
              </a:rPr>
              <a:t>Dozat</a:t>
            </a:r>
            <a:r>
              <a:rPr lang="en-US" dirty="0">
                <a:solidFill>
                  <a:schemeClr val="tx1">
                    <a:lumMod val="65000"/>
                    <a:lumOff val="35000"/>
                  </a:schemeClr>
                </a:solidFill>
                <a:latin typeface="Andalus" panose="02020603050405020304" pitchFamily="18" charset="-78"/>
                <a:cs typeface="Andalus" panose="02020603050405020304" pitchFamily="18" charset="-78"/>
              </a:rPr>
              <a:t>, T. (2016). Incorporating Nesterov Momentum into Adam. ICLR Workshop, (1), 2013–2016.</a:t>
            </a:r>
            <a:endParaRPr lang="fr-FR" dirty="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en-US" b="1" u="sng" dirty="0">
                <a:solidFill>
                  <a:schemeClr val="tx1">
                    <a:lumMod val="65000"/>
                    <a:lumOff val="35000"/>
                  </a:schemeClr>
                </a:solidFill>
                <a:latin typeface="Andalus" panose="02020603050405020304" pitchFamily="18" charset="-78"/>
                <a:cs typeface="Andalus" panose="02020603050405020304" pitchFamily="18" charset="-78"/>
              </a:rPr>
              <a:t>[5]</a:t>
            </a:r>
            <a:r>
              <a:rPr lang="en-US" dirty="0">
                <a:solidFill>
                  <a:schemeClr val="tx1">
                    <a:lumMod val="65000"/>
                    <a:lumOff val="35000"/>
                  </a:schemeClr>
                </a:solidFill>
                <a:latin typeface="Andalus" panose="02020603050405020304" pitchFamily="18" charset="-78"/>
                <a:cs typeface="Andalus" panose="02020603050405020304" pitchFamily="18" charset="-78"/>
              </a:rPr>
              <a:t> - </a:t>
            </a:r>
            <a:r>
              <a:rPr lang="en-US" dirty="0">
                <a:solidFill>
                  <a:schemeClr val="tx1">
                    <a:lumMod val="65000"/>
                    <a:lumOff val="35000"/>
                  </a:schemeClr>
                </a:solidFill>
                <a:latin typeface="Andalus" panose="02020603050405020304" pitchFamily="18" charset="-78"/>
                <a:cs typeface="Andalus" panose="02020603050405020304" pitchFamily="18" charset="-78"/>
                <a:hlinkClick r:id="rId11"/>
              </a:rPr>
              <a:t>S. Ruder, “An overview of gradient descent optimization</a:t>
            </a:r>
            <a:br>
              <a:rPr lang="en-US" dirty="0">
                <a:solidFill>
                  <a:schemeClr val="tx1">
                    <a:lumMod val="65000"/>
                    <a:lumOff val="35000"/>
                  </a:schemeClr>
                </a:solidFill>
                <a:latin typeface="Andalus" panose="02020603050405020304" pitchFamily="18" charset="-78"/>
                <a:cs typeface="Andalus" panose="02020603050405020304" pitchFamily="18" charset="-78"/>
                <a:hlinkClick r:id="rId11"/>
              </a:rPr>
            </a:br>
            <a:r>
              <a:rPr lang="en-US" dirty="0">
                <a:solidFill>
                  <a:schemeClr val="tx1">
                    <a:lumMod val="65000"/>
                    <a:lumOff val="35000"/>
                  </a:schemeClr>
                </a:solidFill>
                <a:latin typeface="Andalus" panose="02020603050405020304" pitchFamily="18" charset="-78"/>
                <a:cs typeface="Andalus" panose="02020603050405020304" pitchFamily="18" charset="-78"/>
                <a:hlinkClick r:id="rId11"/>
              </a:rPr>
              <a:t>algorithms,” cite arxiv:1609.04747Comment: 12 pages, 6 figures.</a:t>
            </a:r>
            <a:br>
              <a:rPr lang="en-US" dirty="0">
                <a:solidFill>
                  <a:schemeClr val="tx1">
                    <a:lumMod val="65000"/>
                    <a:lumOff val="35000"/>
                  </a:schemeClr>
                </a:solidFill>
                <a:latin typeface="Andalus" panose="02020603050405020304" pitchFamily="18" charset="-78"/>
                <a:cs typeface="Andalus" panose="02020603050405020304" pitchFamily="18" charset="-78"/>
                <a:hlinkClick r:id="rId11"/>
              </a:rPr>
            </a:br>
            <a:r>
              <a:rPr lang="en-US" dirty="0">
                <a:solidFill>
                  <a:schemeClr val="tx1">
                    <a:lumMod val="65000"/>
                    <a:lumOff val="35000"/>
                  </a:schemeClr>
                </a:solidFill>
                <a:latin typeface="Andalus" panose="02020603050405020304" pitchFamily="18" charset="-78"/>
                <a:cs typeface="Andalus" panose="02020603050405020304" pitchFamily="18" charset="-78"/>
                <a:hlinkClick r:id="rId11"/>
              </a:rPr>
              <a:t>[Online].</a:t>
            </a:r>
            <a:r>
              <a:rPr lang="en-US" dirty="0">
                <a:solidFill>
                  <a:schemeClr val="tx1">
                    <a:lumMod val="65000"/>
                    <a:lumOff val="35000"/>
                  </a:schemeClr>
                </a:solidFill>
                <a:latin typeface="Andalus" panose="02020603050405020304" pitchFamily="18" charset="-78"/>
                <a:cs typeface="Andalus" panose="02020603050405020304" pitchFamily="18" charset="-78"/>
              </a:rPr>
              <a:t> Available: http://arxiv.org/abs/1609.04747</a:t>
            </a:r>
            <a:endParaRPr lang="fr-FR" dirty="0">
              <a:solidFill>
                <a:schemeClr val="tx1">
                  <a:lumMod val="65000"/>
                  <a:lumOff val="35000"/>
                </a:schemeClr>
              </a:solidFill>
              <a:latin typeface="Andalus" panose="02020603050405020304" pitchFamily="18" charset="-78"/>
              <a:cs typeface="Andalus" panose="02020603050405020304" pitchFamily="18" charset="-78"/>
            </a:endParaRPr>
          </a:p>
          <a:p>
            <a:endParaRPr lang="fr-FR" dirty="0"/>
          </a:p>
        </p:txBody>
      </p:sp>
    </p:spTree>
    <p:extLst>
      <p:ext uri="{BB962C8B-B14F-4D97-AF65-F5344CB8AC3E}">
        <p14:creationId xmlns:p14="http://schemas.microsoft.com/office/powerpoint/2010/main" val="671814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a:t>
            </a:r>
            <a:endParaRPr lang="fr-FR" dirty="0"/>
          </a:p>
        </p:txBody>
      </p:sp>
      <p:sp>
        <p:nvSpPr>
          <p:cNvPr id="3" name="Espace réservé du contenu 2"/>
          <p:cNvSpPr>
            <a:spLocks noGrp="1"/>
          </p:cNvSpPr>
          <p:nvPr>
            <p:ph idx="1"/>
          </p:nvPr>
        </p:nvSpPr>
        <p:spPr>
          <a:xfrm>
            <a:off x="457200" y="3291830"/>
            <a:ext cx="8229600" cy="936104"/>
          </a:xfrm>
        </p:spPr>
        <p:txBody>
          <a:bodyPr/>
          <a:lstStyle/>
          <a:p>
            <a:pPr marL="0" indent="0" algn="ctr">
              <a:buNone/>
            </a:pPr>
            <a:r>
              <a:rPr lang="fr-FR" b="1" dirty="0" smtClean="0">
                <a:solidFill>
                  <a:schemeClr val="tx1">
                    <a:lumMod val="65000"/>
                    <a:lumOff val="35000"/>
                  </a:schemeClr>
                </a:solidFill>
                <a:latin typeface="Andalus" panose="02020603050405020304" pitchFamily="18" charset="-78"/>
                <a:cs typeface="Andalus" panose="02020603050405020304" pitchFamily="18" charset="-78"/>
              </a:rPr>
              <a:t>Merci .</a:t>
            </a:r>
            <a:endParaRPr lang="fr-FR" b="1" dirty="0">
              <a:solidFill>
                <a:schemeClr val="tx1">
                  <a:lumMod val="65000"/>
                  <a:lumOff val="3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806927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ko-KR" sz="2800" dirty="0" smtClean="0">
                <a:latin typeface="Andalus" panose="02020603050405020304" pitchFamily="18" charset="-78"/>
                <a:cs typeface="Andalus" panose="02020603050405020304" pitchFamily="18" charset="-78"/>
              </a:rPr>
              <a:t> Gradient </a:t>
            </a:r>
            <a:r>
              <a:rPr lang="fr-FR" altLang="ko-KR" sz="2800" dirty="0" smtClean="0">
                <a:latin typeface="Andalus" panose="02020603050405020304" pitchFamily="18" charset="-78"/>
                <a:cs typeface="Andalus" panose="02020603050405020304" pitchFamily="18" charset="-78"/>
              </a:rPr>
              <a:t>Stochastique</a:t>
            </a:r>
            <a:r>
              <a:rPr lang="en-US" altLang="ko-KR" sz="2800" dirty="0" smtClean="0">
                <a:latin typeface="Andalus" panose="02020603050405020304" pitchFamily="18" charset="-78"/>
                <a:cs typeface="Andalus" panose="02020603050405020304" pitchFamily="18" charset="-78"/>
              </a:rPr>
              <a:t>:</a:t>
            </a:r>
            <a:endParaRPr lang="ko-KR" altLang="en-US" sz="2800"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131590"/>
                <a:ext cx="8229600" cy="3394472"/>
              </a:xfrm>
            </p:spPr>
            <p:txBody>
              <a:bodyPr>
                <a:normAutofit/>
              </a:bodyPr>
              <a:lstStyle/>
              <a:p>
                <a:endParaRPr lang="en-US" altLang="ko-KR" sz="2000" dirty="0" smtClean="0">
                  <a:solidFill>
                    <a:schemeClr val="tx1">
                      <a:lumMod val="75000"/>
                      <a:lumOff val="25000"/>
                    </a:schemeClr>
                  </a:solidFill>
                  <a:latin typeface="Andalus" panose="02020603050405020304" pitchFamily="18" charset="-78"/>
                  <a:cs typeface="Andalus" panose="02020603050405020304" pitchFamily="18" charset="-78"/>
                </a:endParaRPr>
              </a:p>
              <a:p>
                <a:pPr>
                  <a:buFont typeface="Wingdings" pitchFamily="2" charset="2"/>
                  <a:buChar char="ü"/>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Soit P le problème de minimisation suivant : </a:t>
                </a:r>
              </a:p>
              <a:p>
                <a:pPr marL="0" indent="0">
                  <a:buNone/>
                </a:pPr>
                <a14:m>
                  <m:oMathPara xmlns:m="http://schemas.openxmlformats.org/officeDocument/2006/math">
                    <m:oMathParaPr>
                      <m:jc m:val="centerGroup"/>
                    </m:oMathParaPr>
                    <m:oMath xmlns:m="http://schemas.openxmlformats.org/officeDocument/2006/math">
                      <m:func>
                        <m:funcPr>
                          <m:ctrlPr>
                            <a:rPr lang="fr-FR" sz="2000" i="1">
                              <a:solidFill>
                                <a:schemeClr val="tx1">
                                  <a:lumMod val="65000"/>
                                  <a:lumOff val="35000"/>
                                </a:schemeClr>
                              </a:solidFill>
                              <a:latin typeface="Cambria Math" panose="02040503050406030204" pitchFamily="18" charset="0"/>
                            </a:rPr>
                          </m:ctrlPr>
                        </m:funcPr>
                        <m:fName>
                          <m:limLow>
                            <m:limLowPr>
                              <m:ctrlPr>
                                <a:rPr lang="fr-FR" sz="2000" i="1">
                                  <a:solidFill>
                                    <a:schemeClr val="tx1">
                                      <a:lumMod val="65000"/>
                                      <a:lumOff val="35000"/>
                                    </a:schemeClr>
                                  </a:solidFill>
                                  <a:latin typeface="Cambria Math" panose="02040503050406030204" pitchFamily="18" charset="0"/>
                                </a:rPr>
                              </m:ctrlPr>
                            </m:limLowPr>
                            <m:e>
                              <m:r>
                                <m:rPr>
                                  <m:sty m:val="p"/>
                                </m:rPr>
                                <a:rPr lang="fr-FR" sz="2000">
                                  <a:solidFill>
                                    <a:schemeClr val="tx1">
                                      <a:lumMod val="65000"/>
                                      <a:lumOff val="35000"/>
                                    </a:schemeClr>
                                  </a:solidFill>
                                  <a:latin typeface="Cambria Math" panose="02040503050406030204" pitchFamily="18" charset="0"/>
                                </a:rPr>
                                <m:t>min</m:t>
                              </m:r>
                            </m:e>
                            <m:lim>
                              <m:r>
                                <a:rPr lang="fr-FR" sz="2000" i="1">
                                  <a:solidFill>
                                    <a:schemeClr val="tx1">
                                      <a:lumMod val="65000"/>
                                      <a:lumOff val="35000"/>
                                    </a:schemeClr>
                                  </a:solidFill>
                                  <a:latin typeface="Cambria Math" panose="02040503050406030204" pitchFamily="18" charset="0"/>
                                </a:rPr>
                                <m:t>𝑥</m:t>
                              </m:r>
                            </m:lim>
                          </m:limLow>
                        </m:fName>
                        <m:e>
                          <m:r>
                            <a:rPr lang="fr-FR" sz="2000" i="1">
                              <a:solidFill>
                                <a:schemeClr val="tx1">
                                  <a:lumMod val="65000"/>
                                  <a:lumOff val="35000"/>
                                </a:schemeClr>
                              </a:solidFill>
                              <a:latin typeface="Cambria Math" panose="02040503050406030204" pitchFamily="18" charset="0"/>
                            </a:rPr>
                            <m:t>𝑓</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e>
                      </m:func>
                    </m:oMath>
                  </m:oMathPara>
                </a14:m>
                <a:endParaRPr lang="fr-FR" sz="2000" i="1"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				</a:t>
                </a:r>
                <a14:m>
                  <m:oMath xmlns:m="http://schemas.openxmlformats.org/officeDocument/2006/math">
                    <m:r>
                      <m:rPr>
                        <m:sty m:val="p"/>
                      </m:rPr>
                      <a:rPr lang="fr-FR" sz="2000">
                        <a:solidFill>
                          <a:schemeClr val="tx1">
                            <a:lumMod val="65000"/>
                            <a:lumOff val="35000"/>
                          </a:schemeClr>
                        </a:solidFill>
                        <a:latin typeface="Cambria Math" panose="02040503050406030204" pitchFamily="18" charset="0"/>
                      </a:rPr>
                      <m:t>s</m:t>
                    </m:r>
                    <m:r>
                      <a:rPr lang="fr-FR" sz="2000">
                        <a:solidFill>
                          <a:schemeClr val="tx1">
                            <a:lumMod val="65000"/>
                            <a:lumOff val="35000"/>
                          </a:schemeClr>
                        </a:solidFill>
                        <a:latin typeface="Cambria Math" panose="02040503050406030204" pitchFamily="18" charset="0"/>
                      </a:rPr>
                      <m:t>.à. </m:t>
                    </m:r>
                    <m:r>
                      <a:rPr lang="fr-FR" sz="2000" b="0" i="1" smtClean="0">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𝑥</m:t>
                    </m:r>
                    <m:r>
                      <a:rPr lang="fr-FR" sz="2000" i="1">
                        <a:solidFill>
                          <a:schemeClr val="tx1">
                            <a:lumMod val="65000"/>
                            <a:lumOff val="35000"/>
                          </a:schemeClr>
                        </a:solidFill>
                        <a:latin typeface="Cambria Math" panose="02040503050406030204" pitchFamily="18" charset="0"/>
                      </a:rPr>
                      <m:t>∈</m:t>
                    </m:r>
                    <m:sSup>
                      <m:sSupPr>
                        <m:ctrlPr>
                          <a:rPr lang="fr-FR" sz="2000" i="1">
                            <a:solidFill>
                              <a:schemeClr val="tx1">
                                <a:lumMod val="65000"/>
                                <a:lumOff val="35000"/>
                              </a:schemeClr>
                            </a:solidFill>
                            <a:latin typeface="Cambria Math" panose="02040503050406030204" pitchFamily="18" charset="0"/>
                          </a:rPr>
                        </m:ctrlPr>
                      </m:sSupPr>
                      <m:e>
                        <m:r>
                          <m:rPr>
                            <m:sty m:val="p"/>
                          </m:rPr>
                          <a:rPr lang="fr-FR" sz="2000">
                            <a:solidFill>
                              <a:schemeClr val="tx1">
                                <a:lumMod val="65000"/>
                                <a:lumOff val="35000"/>
                              </a:schemeClr>
                            </a:solidFill>
                            <a:latin typeface="Cambria Math" panose="02040503050406030204" pitchFamily="18" charset="0"/>
                          </a:rPr>
                          <m:t>R</m:t>
                        </m:r>
                      </m:e>
                      <m:sup>
                        <m:r>
                          <a:rPr lang="fr-FR" sz="2000" i="1">
                            <a:solidFill>
                              <a:schemeClr val="tx1">
                                <a:lumMod val="65000"/>
                                <a:lumOff val="35000"/>
                              </a:schemeClr>
                            </a:solidFill>
                            <a:latin typeface="Cambria Math" panose="02040503050406030204" pitchFamily="18" charset="0"/>
                          </a:rPr>
                          <m:t>𝑑</m:t>
                        </m:r>
                      </m:sup>
                    </m:sSup>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𝑑</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𝑁</m:t>
                    </m:r>
                    <m:r>
                      <a:rPr lang="fr-FR" sz="2000" b="0" i="0" smtClean="0">
                        <a:solidFill>
                          <a:schemeClr val="tx1">
                            <a:lumMod val="65000"/>
                            <a:lumOff val="35000"/>
                          </a:schemeClr>
                        </a:solidFill>
                        <a:latin typeface="Cambria Math" panose="02040503050406030204" pitchFamily="18" charset="0"/>
                      </a:rPr>
                      <m:t> </m:t>
                    </m:r>
                  </m:oMath>
                </a14:m>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a:p>
                <a:pPr marL="0" indent="0">
                  <a:buNone/>
                </a:pPr>
                <a:r>
                  <a:rPr lang="fr-FR" sz="2000" dirty="0">
                    <a:solidFill>
                      <a:schemeClr val="tx1">
                        <a:lumMod val="65000"/>
                        <a:lumOff val="35000"/>
                      </a:schemeClr>
                    </a:solidFill>
                    <a:latin typeface="Andalus" panose="02020603050405020304" pitchFamily="18" charset="-78"/>
                    <a:cs typeface="Andalus" panose="02020603050405020304" pitchFamily="18" charset="-78"/>
                  </a:rPr>
                  <a:t>Où</a:t>
                </a:r>
                <a14:m>
                  <m:oMath xmlns:m="http://schemas.openxmlformats.org/officeDocument/2006/math">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𝑓</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r>
                      <a:rPr lang="fr-FR" sz="2000" i="1">
                        <a:solidFill>
                          <a:schemeClr val="tx1">
                            <a:lumMod val="65000"/>
                            <a:lumOff val="35000"/>
                          </a:schemeClr>
                        </a:solidFill>
                        <a:latin typeface="Cambria Math" panose="02040503050406030204" pitchFamily="18" charset="0"/>
                      </a:rPr>
                      <m:t>= </m:t>
                    </m:r>
                    <m:f>
                      <m:fPr>
                        <m:ctrlPr>
                          <a:rPr lang="fr-FR" sz="2000" i="1">
                            <a:solidFill>
                              <a:schemeClr val="tx1">
                                <a:lumMod val="65000"/>
                                <a:lumOff val="35000"/>
                              </a:schemeClr>
                            </a:solidFill>
                            <a:latin typeface="Cambria Math" panose="02040503050406030204" pitchFamily="18" charset="0"/>
                          </a:rPr>
                        </m:ctrlPr>
                      </m:fPr>
                      <m:num>
                        <m:r>
                          <a:rPr lang="fr-FR" sz="2000" i="1">
                            <a:solidFill>
                              <a:schemeClr val="tx1">
                                <a:lumMod val="65000"/>
                                <a:lumOff val="35000"/>
                              </a:schemeClr>
                            </a:solidFill>
                            <a:latin typeface="Cambria Math" panose="02040503050406030204" pitchFamily="18" charset="0"/>
                          </a:rPr>
                          <m:t>1</m:t>
                        </m:r>
                      </m:num>
                      <m:den>
                        <m:r>
                          <a:rPr lang="fr-FR" sz="2000" i="1">
                            <a:solidFill>
                              <a:schemeClr val="tx1">
                                <a:lumMod val="65000"/>
                                <a:lumOff val="35000"/>
                              </a:schemeClr>
                            </a:solidFill>
                            <a:latin typeface="Cambria Math" panose="02040503050406030204" pitchFamily="18" charset="0"/>
                          </a:rPr>
                          <m:t>𝑛</m:t>
                        </m:r>
                      </m:den>
                    </m:f>
                    <m:nary>
                      <m:naryPr>
                        <m:chr m:val="∑"/>
                        <m:limLoc m:val="undOvr"/>
                        <m:ctrlPr>
                          <a:rPr lang="fr-FR" sz="2000" i="1">
                            <a:solidFill>
                              <a:schemeClr val="tx1">
                                <a:lumMod val="65000"/>
                                <a:lumOff val="35000"/>
                              </a:schemeClr>
                            </a:solidFill>
                            <a:latin typeface="Cambria Math" panose="02040503050406030204" pitchFamily="18" charset="0"/>
                          </a:rPr>
                        </m:ctrlPr>
                      </m:naryPr>
                      <m:sub>
                        <m:r>
                          <a:rPr lang="fr-FR" sz="2000" i="1">
                            <a:solidFill>
                              <a:schemeClr val="tx1">
                                <a:lumMod val="65000"/>
                                <a:lumOff val="35000"/>
                              </a:schemeClr>
                            </a:solidFill>
                            <a:latin typeface="Cambria Math" panose="02040503050406030204" pitchFamily="18" charset="0"/>
                          </a:rPr>
                          <m:t>𝑖</m:t>
                        </m:r>
                        <m:r>
                          <a:rPr lang="fr-FR" sz="2000" i="1">
                            <a:solidFill>
                              <a:schemeClr val="tx1">
                                <a:lumMod val="65000"/>
                                <a:lumOff val="35000"/>
                              </a:schemeClr>
                            </a:solidFill>
                            <a:latin typeface="Cambria Math" panose="02040503050406030204" pitchFamily="18" charset="0"/>
                          </a:rPr>
                          <m:t>=1</m:t>
                        </m:r>
                      </m:sub>
                      <m:sup>
                        <m:r>
                          <a:rPr lang="fr-FR" sz="2000" i="1">
                            <a:solidFill>
                              <a:schemeClr val="tx1">
                                <a:lumMod val="65000"/>
                                <a:lumOff val="35000"/>
                              </a:schemeClr>
                            </a:solidFill>
                            <a:latin typeface="Cambria Math" panose="02040503050406030204" pitchFamily="18" charset="0"/>
                          </a:rPr>
                          <m:t>𝑛</m:t>
                        </m:r>
                      </m:sup>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𝑓</m:t>
                            </m:r>
                          </m:e>
                          <m:sub>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𝑥</m:t>
                        </m:r>
                        <m:r>
                          <a:rPr lang="fr-FR" sz="2000" i="1">
                            <a:solidFill>
                              <a:schemeClr val="tx1">
                                <a:lumMod val="65000"/>
                                <a:lumOff val="35000"/>
                              </a:schemeClr>
                            </a:solidFill>
                            <a:latin typeface="Cambria Math" panose="02040503050406030204" pitchFamily="18" charset="0"/>
                          </a:rPr>
                          <m:t>)</m:t>
                        </m:r>
                      </m:e>
                    </m:nary>
                    <m:r>
                      <a:rPr lang="fr-FR" sz="2000" i="1">
                        <a:solidFill>
                          <a:schemeClr val="tx1">
                            <a:lumMod val="65000"/>
                            <a:lumOff val="35000"/>
                          </a:schemeClr>
                        </a:solidFill>
                        <a:latin typeface="Cambria Math" panose="02040503050406030204" pitchFamily="18" charset="0"/>
                      </a:rPr>
                      <m:t> </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  </a:t>
                </a:r>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𝑓</m:t>
                        </m:r>
                      </m:e>
                      <m:sub>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  </m:t>
                    </m:r>
                    <m:r>
                      <m:rPr>
                        <m:sty m:val="p"/>
                      </m:rPr>
                      <a:rPr lang="fr-FR" sz="2000">
                        <a:solidFill>
                          <a:schemeClr val="tx1">
                            <a:lumMod val="65000"/>
                            <a:lumOff val="35000"/>
                          </a:schemeClr>
                        </a:solidFill>
                        <a:latin typeface="Cambria Math" panose="02040503050406030204" pitchFamily="18" charset="0"/>
                      </a:rPr>
                      <m:t>i</m:t>
                    </m:r>
                    <m:r>
                      <a:rPr lang="fr-FR" sz="2000">
                        <a:solidFill>
                          <a:schemeClr val="tx1">
                            <a:lumMod val="65000"/>
                            <a:lumOff val="35000"/>
                          </a:schemeClr>
                        </a:solidFill>
                        <a:latin typeface="Cambria Math" panose="02040503050406030204" pitchFamily="18" charset="0"/>
                      </a:rPr>
                      <m:t>= 1, 2, … </m:t>
                    </m:r>
                    <m:r>
                      <m:rPr>
                        <m:sty m:val="p"/>
                      </m:rPr>
                      <a:rPr lang="fr-FR" sz="2000">
                        <a:solidFill>
                          <a:schemeClr val="tx1">
                            <a:lumMod val="65000"/>
                            <a:lumOff val="35000"/>
                          </a:schemeClr>
                        </a:solidFill>
                        <a:latin typeface="Cambria Math" panose="02040503050406030204" pitchFamily="18" charset="0"/>
                      </a:rPr>
                      <m:t>n</m:t>
                    </m:r>
                    <m:r>
                      <a:rPr lang="fr-FR" sz="2000">
                        <a:solidFill>
                          <a:schemeClr val="tx1">
                            <a:lumMod val="65000"/>
                            <a:lumOff val="35000"/>
                          </a:schemeClr>
                        </a:solidFill>
                        <a:latin typeface="Cambria Math" panose="02040503050406030204" pitchFamily="18" charset="0"/>
                      </a:rPr>
                      <m:t> </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  sont des fonctions différentiables.</a:t>
                </a:r>
              </a:p>
              <a:p>
                <a:pPr>
                  <a:buFont typeface="Wingdings" pitchFamily="2" charset="2"/>
                  <a:buChar char="ü"/>
                </a:pPr>
                <a14:m>
                  <m:oMath xmlns:m="http://schemas.openxmlformats.org/officeDocument/2006/math">
                    <m:r>
                      <m:rPr>
                        <m:sty m:val="p"/>
                      </m:rPr>
                      <a:rPr lang="fr-FR" sz="2000" smtClean="0">
                        <a:solidFill>
                          <a:schemeClr val="tx1">
                            <a:lumMod val="65000"/>
                            <a:lumOff val="35000"/>
                          </a:schemeClr>
                        </a:solidFill>
                        <a:latin typeface="Cambria Math" panose="02040503050406030204" pitchFamily="18" charset="0"/>
                      </a:rPr>
                      <m:t>E</m:t>
                    </m:r>
                    <m:d>
                      <m:dPr>
                        <m:ctrlPr>
                          <a:rPr lang="fr-FR" sz="2000" i="1">
                            <a:solidFill>
                              <a:schemeClr val="tx1">
                                <a:lumMod val="65000"/>
                                <a:lumOff val="35000"/>
                              </a:schemeClr>
                            </a:solidFill>
                            <a:latin typeface="Cambria Math" panose="02040503050406030204" pitchFamily="18" charset="0"/>
                          </a:rPr>
                        </m:ctrlPr>
                      </m:dPr>
                      <m:e>
                        <m:r>
                          <a:rPr lang="fr-FR" sz="200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𝑓</m:t>
                            </m:r>
                          </m:e>
                          <m:sub>
                            <m:r>
                              <a:rPr lang="fr-FR" sz="2000" i="1">
                                <a:solidFill>
                                  <a:schemeClr val="tx1">
                                    <a:lumMod val="65000"/>
                                    <a:lumOff val="35000"/>
                                  </a:schemeClr>
                                </a:solidFill>
                                <a:latin typeface="Cambria Math" panose="02040503050406030204" pitchFamily="18" charset="0"/>
                              </a:rPr>
                              <m:t>𝑖</m:t>
                            </m:r>
                          </m:sub>
                        </m:sSub>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e>
                    </m:d>
                    <m:r>
                      <a:rPr lang="fr-FR" sz="2000" i="1">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r>
                          <a:rPr lang="fr-FR" sz="2000" i="1">
                            <a:solidFill>
                              <a:schemeClr val="tx1">
                                <a:lumMod val="65000"/>
                                <a:lumOff val="35000"/>
                              </a:schemeClr>
                            </a:solidFill>
                            <a:latin typeface="Cambria Math" panose="02040503050406030204" pitchFamily="18" charset="0"/>
                          </a:rPr>
                          <m:t>1</m:t>
                        </m:r>
                      </m:num>
                      <m:den>
                        <m:r>
                          <a:rPr lang="fr-FR" sz="2000" i="1">
                            <a:solidFill>
                              <a:schemeClr val="tx1">
                                <a:lumMod val="65000"/>
                                <a:lumOff val="35000"/>
                              </a:schemeClr>
                            </a:solidFill>
                            <a:latin typeface="Cambria Math" panose="02040503050406030204" pitchFamily="18" charset="0"/>
                          </a:rPr>
                          <m:t>𝑛</m:t>
                        </m:r>
                      </m:den>
                    </m:f>
                    <m:nary>
                      <m:naryPr>
                        <m:chr m:val="∑"/>
                        <m:limLoc m:val="undOvr"/>
                        <m:ctrlPr>
                          <a:rPr lang="fr-FR" sz="2000" i="1">
                            <a:solidFill>
                              <a:schemeClr val="tx1">
                                <a:lumMod val="65000"/>
                                <a:lumOff val="35000"/>
                              </a:schemeClr>
                            </a:solidFill>
                            <a:latin typeface="Cambria Math" panose="02040503050406030204" pitchFamily="18" charset="0"/>
                          </a:rPr>
                        </m:ctrlPr>
                      </m:naryPr>
                      <m:sub>
                        <m:r>
                          <a:rPr lang="fr-FR" sz="2000" i="1">
                            <a:solidFill>
                              <a:schemeClr val="tx1">
                                <a:lumMod val="65000"/>
                                <a:lumOff val="35000"/>
                              </a:schemeClr>
                            </a:solidFill>
                            <a:latin typeface="Cambria Math" panose="02040503050406030204" pitchFamily="18" charset="0"/>
                          </a:rPr>
                          <m:t>𝑖</m:t>
                        </m:r>
                        <m:r>
                          <a:rPr lang="fr-FR" sz="2000" i="1">
                            <a:solidFill>
                              <a:schemeClr val="tx1">
                                <a:lumMod val="65000"/>
                                <a:lumOff val="35000"/>
                              </a:schemeClr>
                            </a:solidFill>
                            <a:latin typeface="Cambria Math" panose="02040503050406030204" pitchFamily="18" charset="0"/>
                          </a:rPr>
                          <m:t>=1</m:t>
                        </m:r>
                      </m:sub>
                      <m:sup>
                        <m:r>
                          <a:rPr lang="fr-FR" sz="2000" i="1">
                            <a:solidFill>
                              <a:schemeClr val="tx1">
                                <a:lumMod val="65000"/>
                                <a:lumOff val="35000"/>
                              </a:schemeClr>
                            </a:solidFill>
                            <a:latin typeface="Cambria Math" panose="02040503050406030204" pitchFamily="18" charset="0"/>
                          </a:rPr>
                          <m:t>𝑛</m:t>
                        </m:r>
                      </m:sup>
                      <m:e>
                        <m:sSub>
                          <m:sSubPr>
                            <m:ctrlPr>
                              <a:rPr lang="fr-FR" sz="2000" i="1">
                                <a:solidFill>
                                  <a:schemeClr val="tx1">
                                    <a:lumMod val="65000"/>
                                    <a:lumOff val="35000"/>
                                  </a:schemeClr>
                                </a:solidFill>
                                <a:latin typeface="Cambria Math" panose="02040503050406030204" pitchFamily="18" charset="0"/>
                              </a:rPr>
                            </m:ctrlPr>
                          </m:sSubPr>
                          <m:e>
                            <m:r>
                              <a:rPr lang="fr-FR" sz="2000">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𝑓</m:t>
                            </m:r>
                          </m:e>
                          <m:sub>
                            <m:r>
                              <a:rPr lang="fr-FR" sz="2000" i="1">
                                <a:solidFill>
                                  <a:schemeClr val="tx1">
                                    <a:lumMod val="65000"/>
                                    <a:lumOff val="35000"/>
                                  </a:schemeClr>
                                </a:solidFill>
                                <a:latin typeface="Cambria Math" panose="02040503050406030204" pitchFamily="18" charset="0"/>
                              </a:rPr>
                              <m:t>𝑖</m:t>
                            </m:r>
                          </m:sub>
                        </m:sSub>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r>
                          <a:rPr lang="fr-FR" sz="2000" i="1">
                            <a:solidFill>
                              <a:schemeClr val="tx1">
                                <a:lumMod val="65000"/>
                                <a:lumOff val="35000"/>
                              </a:schemeClr>
                            </a:solidFill>
                            <a:latin typeface="Cambria Math" panose="02040503050406030204" pitchFamily="18" charset="0"/>
                          </a:rPr>
                          <m:t>= </m:t>
                        </m:r>
                        <m:r>
                          <a:rPr lang="fr-FR" sz="2000">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𝑓</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r>
                          <a:rPr lang="fr-FR" sz="2000" i="1">
                            <a:solidFill>
                              <a:schemeClr val="tx1">
                                <a:lumMod val="65000"/>
                                <a:lumOff val="35000"/>
                              </a:schemeClr>
                            </a:solidFill>
                            <a:latin typeface="Cambria Math" panose="02040503050406030204" pitchFamily="18" charset="0"/>
                          </a:rPr>
                          <m:t> </m:t>
                        </m:r>
                      </m:e>
                    </m:nary>
                  </m:oMath>
                </a14:m>
                <a:endParaRPr lang="fr-FR" sz="2000" dirty="0" smtClean="0">
                  <a:latin typeface="Andalus" panose="02020603050405020304" pitchFamily="18" charset="-78"/>
                  <a:cs typeface="Andalus" panose="02020603050405020304" pitchFamily="18" charset="-78"/>
                </a:endParaRPr>
              </a:p>
              <a:p>
                <a:pPr>
                  <a:buFont typeface="Wingdings" pitchFamily="2" charset="2"/>
                  <a:buChar char="ü"/>
                </a:pPr>
                <a:r>
                  <a:rPr lang="fr-FR" sz="2000" dirty="0">
                    <a:solidFill>
                      <a:schemeClr val="tx1">
                        <a:lumMod val="65000"/>
                        <a:lumOff val="35000"/>
                      </a:schemeClr>
                    </a:solidFill>
                    <a:latin typeface="Andalus" panose="02020603050405020304" pitchFamily="18" charset="-78"/>
                    <a:cs typeface="Andalus" panose="02020603050405020304" pitchFamily="18" charset="-78"/>
                  </a:rPr>
                  <a:t>Dans la pratique c’est préférable d’utiliser un échantillon de taille N, à la place d’utiliser 1 </a:t>
                </a: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seule.</a:t>
                </a:r>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itchFamily="2" charset="2"/>
                  <a:buChar char="ü"/>
                </a:pPr>
                <a:endParaRPr lang="fr-FR" sz="2000" dirty="0" smtClean="0"/>
              </a:p>
              <a:p>
                <a:pPr>
                  <a:buFont typeface="Wingdings" pitchFamily="2" charset="2"/>
                  <a:buChar char="ü"/>
                </a:pPr>
                <a:endParaRPr lang="fr-FR" sz="2000" dirty="0"/>
              </a:p>
              <a:p>
                <a:pPr>
                  <a:buFont typeface="Wingdings" pitchFamily="2" charset="2"/>
                  <a:buChar char="ü"/>
                </a:pPr>
                <a:endParaRPr lang="en-US" altLang="ko-KR" sz="2000" dirty="0">
                  <a:solidFill>
                    <a:schemeClr val="tx1">
                      <a:lumMod val="50000"/>
                      <a:lumOff val="50000"/>
                    </a:schemeClr>
                  </a:solidFill>
                  <a:latin typeface="Arial" pitchFamily="34" charset="0"/>
                  <a:cs typeface="Arial" pitchFamily="34" charset="0"/>
                </a:endParaRPr>
              </a:p>
              <a:p>
                <a:pPr marL="0" indent="0">
                  <a:buNone/>
                </a:pPr>
                <a:endParaRPr lang="ko-KR" altLang="en-US" sz="2000" dirty="0">
                  <a:solidFill>
                    <a:schemeClr val="tx1">
                      <a:lumMod val="50000"/>
                      <a:lumOff val="50000"/>
                    </a:schemeClr>
                  </a:solidFill>
                  <a:latin typeface="Arial" pitchFamily="34" charset="0"/>
                  <a:cs typeface="Arial" pitchFamily="34" charset="0"/>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131590"/>
                <a:ext cx="8229600" cy="3394472"/>
              </a:xfrm>
              <a:blipFill rotWithShape="0">
                <a:blip r:embed="rId3"/>
                <a:stretch>
                  <a:fillRect l="-741" r="-593" b="-899"/>
                </a:stretch>
              </a:blipFill>
            </p:spPr>
            <p:txBody>
              <a:bodyPr/>
              <a:lstStyle/>
              <a:p>
                <a:r>
                  <a:rPr lang="fr-FR">
                    <a:noFill/>
                  </a:rPr>
                  <a:t> </a:t>
                </a:r>
              </a:p>
            </p:txBody>
          </p:sp>
        </mc:Fallback>
      </mc:AlternateContent>
    </p:spTree>
    <p:extLst>
      <p:ext uri="{BB962C8B-B14F-4D97-AF65-F5344CB8AC3E}">
        <p14:creationId xmlns:p14="http://schemas.microsoft.com/office/powerpoint/2010/main" val="20905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additive="base">
                                        <p:cTn id="3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ndalus" panose="02020603050405020304" pitchFamily="18" charset="-78"/>
                <a:cs typeface="Andalus" panose="02020603050405020304" pitchFamily="18" charset="-78"/>
              </a:rPr>
              <a:t>Les moyennes </a:t>
            </a:r>
            <a:r>
              <a:rPr lang="fr-FR" dirty="0" smtClean="0">
                <a:latin typeface="Andalus" panose="02020603050405020304" pitchFamily="18" charset="-78"/>
                <a:cs typeface="Andalus" panose="02020603050405020304" pitchFamily="18" charset="-78"/>
              </a:rPr>
              <a:t>mobiles :</a:t>
            </a:r>
            <a:endParaRPr lang="fr-FR"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5" name="Content Placeholder 3"/>
              <p:cNvSpPr>
                <a:spLocks noGrp="1"/>
              </p:cNvSpPr>
              <p:nvPr>
                <p:ph idx="1"/>
              </p:nvPr>
            </p:nvSpPr>
            <p:spPr>
              <a:xfrm>
                <a:off x="457200" y="1131590"/>
                <a:ext cx="8229600" cy="3394472"/>
              </a:xfrm>
            </p:spPr>
            <p:txBody>
              <a:bodyPr>
                <a:normAutofit/>
              </a:bodyPr>
              <a:lstStyle/>
              <a:p>
                <a:pPr>
                  <a:buFont typeface="Wingdings" panose="05000000000000000000" pitchFamily="2" charset="2"/>
                  <a:buChar char="ü"/>
                </a:pPr>
                <a14:m>
                  <m:oMath xmlns:m="http://schemas.openxmlformats.org/officeDocument/2006/math">
                    <m:sSub>
                      <m:sSubPr>
                        <m:ctrlPr>
                          <a:rPr lang="fr-FR" sz="2000" i="1" smtClean="0">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𝑉</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𝜇</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𝑉</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−1</m:t>
                        </m:r>
                      </m:sub>
                    </m:sSub>
                    <m:r>
                      <a:rPr lang="fr-FR" sz="2000" i="1">
                        <a:solidFill>
                          <a:schemeClr val="tx1">
                            <a:lumMod val="65000"/>
                            <a:lumOff val="35000"/>
                          </a:schemeClr>
                        </a:solidFill>
                        <a:latin typeface="Cambria Math" panose="02040503050406030204" pitchFamily="18" charset="0"/>
                      </a:rPr>
                      <m:t>+</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𝜇</m:t>
                        </m:r>
                      </m:e>
                    </m:d>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𝑆</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  , </m:t>
                    </m:r>
                    <m:r>
                      <a:rPr lang="fr-FR" sz="2000" i="1">
                        <a:solidFill>
                          <a:schemeClr val="tx1">
                            <a:lumMod val="65000"/>
                            <a:lumOff val="35000"/>
                          </a:schemeClr>
                        </a:solidFill>
                        <a:latin typeface="Cambria Math" panose="02040503050406030204" pitchFamily="18" charset="0"/>
                      </a:rPr>
                      <m:t>𝜇</m:t>
                    </m:r>
                    <m:r>
                      <a:rPr lang="fr-FR" sz="2000" i="1">
                        <a:solidFill>
                          <a:schemeClr val="tx1">
                            <a:lumMod val="65000"/>
                            <a:lumOff val="35000"/>
                          </a:schemeClr>
                        </a:solidFill>
                        <a:latin typeface="Cambria Math" panose="02040503050406030204" pitchFamily="18" charset="0"/>
                      </a:rPr>
                      <m:t>∈[0,1] </m:t>
                    </m:r>
                  </m:oMath>
                </a14:m>
                <a:endParaRPr lang="en-US" altLang="ko-KR" sz="2800" dirty="0" smtClean="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anose="05000000000000000000" pitchFamily="2" charset="2"/>
                  <a:buChar char="ü"/>
                </a:pPr>
                <a14:m>
                  <m:oMath xmlns:m="http://schemas.openxmlformats.org/officeDocument/2006/math">
                    <m:sSub>
                      <m:sSubPr>
                        <m:ctrlPr>
                          <a:rPr lang="fr-FR" sz="2000" i="1" smtClean="0">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𝑉</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 =</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𝜇</m:t>
                        </m:r>
                      </m:e>
                    </m:d>
                    <m:nary>
                      <m:naryPr>
                        <m:chr m:val="∑"/>
                        <m:limLoc m:val="undOvr"/>
                        <m:ctrlPr>
                          <a:rPr lang="fr-FR" sz="2000" i="1">
                            <a:solidFill>
                              <a:schemeClr val="tx1">
                                <a:lumMod val="65000"/>
                                <a:lumOff val="35000"/>
                              </a:schemeClr>
                            </a:solidFill>
                            <a:latin typeface="Cambria Math" panose="02040503050406030204" pitchFamily="18" charset="0"/>
                          </a:rPr>
                        </m:ctrlPr>
                      </m:naryPr>
                      <m:sub>
                        <m:r>
                          <a:rPr lang="fr-FR" sz="2000" i="1">
                            <a:solidFill>
                              <a:schemeClr val="tx1">
                                <a:lumMod val="65000"/>
                                <a:lumOff val="35000"/>
                              </a:schemeClr>
                            </a:solidFill>
                            <a:latin typeface="Cambria Math" panose="02040503050406030204" pitchFamily="18" charset="0"/>
                          </a:rPr>
                          <m:t>𝑖</m:t>
                        </m:r>
                        <m:r>
                          <a:rPr lang="fr-FR" sz="2000" i="1">
                            <a:solidFill>
                              <a:schemeClr val="tx1">
                                <a:lumMod val="65000"/>
                                <a:lumOff val="35000"/>
                              </a:schemeClr>
                            </a:solidFill>
                            <a:latin typeface="Cambria Math" panose="02040503050406030204" pitchFamily="18" charset="0"/>
                          </a:rPr>
                          <m:t>=1</m:t>
                        </m:r>
                      </m:sub>
                      <m:sup>
                        <m:r>
                          <a:rPr lang="fr-FR" sz="2000" i="1">
                            <a:solidFill>
                              <a:schemeClr val="tx1">
                                <a:lumMod val="65000"/>
                                <a:lumOff val="35000"/>
                              </a:schemeClr>
                            </a:solidFill>
                            <a:latin typeface="Cambria Math" panose="02040503050406030204" pitchFamily="18" charset="0"/>
                          </a:rPr>
                          <m:t>𝑡</m:t>
                        </m:r>
                      </m:sup>
                      <m:e>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𝜇</m:t>
                            </m:r>
                          </m:e>
                          <m:sup>
                            <m:r>
                              <a:rPr lang="fr-FR" sz="2000" i="1">
                                <a:solidFill>
                                  <a:schemeClr val="tx1">
                                    <a:lumMod val="65000"/>
                                    <a:lumOff val="35000"/>
                                  </a:schemeClr>
                                </a:solidFill>
                                <a:latin typeface="Cambria Math" panose="02040503050406030204" pitchFamily="18" charset="0"/>
                              </a:rPr>
                              <m:t>𝑖</m:t>
                            </m:r>
                          </m:sup>
                        </m:sSup>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𝑆</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r>
                          <a:rPr lang="fr-FR" sz="2000" b="0" i="1" smtClean="0">
                            <a:solidFill>
                              <a:schemeClr val="tx1">
                                <a:lumMod val="65000"/>
                                <a:lumOff val="35000"/>
                              </a:schemeClr>
                            </a:solidFill>
                            <a:latin typeface="Cambria Math" panose="02040503050406030204" pitchFamily="18" charset="0"/>
                          </a:rPr>
                          <m:t>,          </m:t>
                        </m:r>
                        <m:sSub>
                          <m:sSubPr>
                            <m:ctrlPr>
                              <a:rPr lang="fr-FR" sz="2000" b="0" i="1" smtClean="0">
                                <a:solidFill>
                                  <a:schemeClr val="tx1">
                                    <a:lumMod val="65000"/>
                                    <a:lumOff val="35000"/>
                                  </a:schemeClr>
                                </a:solidFill>
                                <a:latin typeface="Cambria Math" panose="02040503050406030204" pitchFamily="18" charset="0"/>
                              </a:rPr>
                            </m:ctrlPr>
                          </m:sSubPr>
                          <m:e>
                            <m:r>
                              <a:rPr lang="fr-FR" sz="2000" b="0" i="1" smtClean="0">
                                <a:solidFill>
                                  <a:schemeClr val="tx1">
                                    <a:lumMod val="65000"/>
                                    <a:lumOff val="35000"/>
                                  </a:schemeClr>
                                </a:solidFill>
                                <a:latin typeface="Cambria Math" panose="02040503050406030204" pitchFamily="18" charset="0"/>
                              </a:rPr>
                              <m:t>𝑉</m:t>
                            </m:r>
                          </m:e>
                          <m:sub>
                            <m:r>
                              <a:rPr lang="fr-FR" sz="2000" b="0" i="1" smtClean="0">
                                <a:solidFill>
                                  <a:schemeClr val="tx1">
                                    <a:lumMod val="65000"/>
                                    <a:lumOff val="35000"/>
                                  </a:schemeClr>
                                </a:solidFill>
                                <a:latin typeface="Cambria Math" panose="02040503050406030204" pitchFamily="18" charset="0"/>
                              </a:rPr>
                              <m:t>0</m:t>
                            </m:r>
                          </m:sub>
                        </m:sSub>
                        <m:r>
                          <a:rPr lang="fr-FR" sz="2000" b="0" i="1" smtClean="0">
                            <a:solidFill>
                              <a:schemeClr val="tx1">
                                <a:lumMod val="65000"/>
                                <a:lumOff val="35000"/>
                              </a:schemeClr>
                            </a:solidFill>
                            <a:latin typeface="Cambria Math" panose="02040503050406030204" pitchFamily="18" charset="0"/>
                          </a:rPr>
                          <m:t>=0.</m:t>
                        </m:r>
                      </m:e>
                    </m:nary>
                  </m:oMath>
                </a14:m>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anose="05000000000000000000" pitchFamily="2" charset="2"/>
                  <a:buChar char="ü"/>
                </a:pPr>
                <a:r>
                  <a:rPr lang="fr-FR" sz="2000" dirty="0">
                    <a:solidFill>
                      <a:schemeClr val="tx1">
                        <a:lumMod val="65000"/>
                        <a:lumOff val="35000"/>
                      </a:schemeClr>
                    </a:solidFill>
                    <a:latin typeface="Andalus" panose="02020603050405020304" pitchFamily="18" charset="-78"/>
                    <a:cs typeface="Andalus" panose="02020603050405020304" pitchFamily="18" charset="-78"/>
                  </a:rPr>
                  <a:t>quand t devient important</a:t>
                </a:r>
                <a14:m>
                  <m:oMath xmlns:m="http://schemas.openxmlformats.org/officeDocument/2006/math">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𝜇</m:t>
                        </m:r>
                      </m:e>
                      <m:sup>
                        <m:r>
                          <a:rPr lang="fr-FR" sz="2000" i="1">
                            <a:solidFill>
                              <a:schemeClr val="tx1">
                                <a:lumMod val="65000"/>
                                <a:lumOff val="35000"/>
                              </a:schemeClr>
                            </a:solidFill>
                            <a:latin typeface="Cambria Math" panose="02040503050406030204" pitchFamily="18" charset="0"/>
                          </a:rPr>
                          <m:t>𝑖</m:t>
                        </m:r>
                      </m:sup>
                    </m:sSup>
                    <m:r>
                      <a:rPr lang="fr-FR" sz="2000" i="1">
                        <a:solidFill>
                          <a:schemeClr val="tx1">
                            <a:lumMod val="65000"/>
                            <a:lumOff val="35000"/>
                          </a:schemeClr>
                        </a:solidFill>
                        <a:latin typeface="Cambria Math" panose="02040503050406030204" pitchFamily="18" charset="0"/>
                      </a:rPr>
                      <m:t>→0 </m:t>
                    </m:r>
                    <m:r>
                      <a:rPr lang="fr-FR" sz="2000" i="1">
                        <a:solidFill>
                          <a:schemeClr val="tx1">
                            <a:lumMod val="65000"/>
                            <a:lumOff val="35000"/>
                          </a:schemeClr>
                        </a:solidFill>
                        <a:latin typeface="Cambria Math" panose="02040503050406030204" pitchFamily="18" charset="0"/>
                      </a:rPr>
                      <m:t>𝑐𝑎𝑟</m:t>
                    </m:r>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𝜇</m:t>
                    </m:r>
                    <m:r>
                      <a:rPr lang="fr-FR" sz="2000" i="1">
                        <a:solidFill>
                          <a:schemeClr val="tx1">
                            <a:lumMod val="65000"/>
                            <a:lumOff val="35000"/>
                          </a:schemeClr>
                        </a:solidFill>
                        <a:latin typeface="Cambria Math" panose="02040503050406030204" pitchFamily="18" charset="0"/>
                      </a:rPr>
                      <m:t>∈[0,1]</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a:t>
                </a:r>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anose="05000000000000000000" pitchFamily="2" charset="2"/>
                  <a:buChar char="ü"/>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S </a:t>
                </a:r>
                <a14:m>
                  <m:oMath xmlns:m="http://schemas.openxmlformats.org/officeDocument/2006/math">
                    <m:r>
                      <a:rPr lang="fr-FR" sz="2000" dirty="0">
                        <a:solidFill>
                          <a:schemeClr val="tx1">
                            <a:lumMod val="65000"/>
                            <a:lumOff val="35000"/>
                          </a:schemeClr>
                        </a:solidFill>
                        <a:latin typeface="Cambria Math" panose="02040503050406030204" pitchFamily="18" charset="0"/>
                      </a:rPr>
                      <m:t>=</m:t>
                    </m:r>
                    <m:r>
                      <a:rPr lang="fr-FR" sz="2000">
                        <a:solidFill>
                          <a:schemeClr val="tx1">
                            <a:lumMod val="65000"/>
                            <a:lumOff val="35000"/>
                          </a:schemeClr>
                        </a:solidFill>
                        <a:latin typeface="Cambria Math" panose="02040503050406030204" pitchFamily="18" charset="0"/>
                      </a:rPr>
                      <m:t>{</m:t>
                    </m:r>
                    <m:r>
                      <m:rPr>
                        <m:sty m:val="p"/>
                      </m:rPr>
                      <a:rPr lang="fr-FR" sz="2000">
                        <a:solidFill>
                          <a:schemeClr val="tx1">
                            <a:lumMod val="65000"/>
                            <a:lumOff val="35000"/>
                          </a:schemeClr>
                        </a:solidFill>
                        <a:latin typeface="Cambria Math" panose="02040503050406030204" pitchFamily="18" charset="0"/>
                      </a:rPr>
                      <m:t>x</m:t>
                    </m:r>
                    <m:r>
                      <a:rPr lang="fr-FR" sz="2000">
                        <a:solidFill>
                          <a:schemeClr val="tx1">
                            <a:lumMod val="65000"/>
                            <a:lumOff val="35000"/>
                          </a:schemeClr>
                        </a:solidFill>
                        <a:latin typeface="Cambria Math" panose="02040503050406030204" pitchFamily="18" charset="0"/>
                      </a:rPr>
                      <m:t>,</m:t>
                    </m:r>
                    <m:r>
                      <m:rPr>
                        <m:sty m:val="p"/>
                      </m:rPr>
                      <a:rPr lang="fr-FR" sz="2000">
                        <a:solidFill>
                          <a:schemeClr val="tx1">
                            <a:lumMod val="65000"/>
                            <a:lumOff val="35000"/>
                          </a:schemeClr>
                        </a:solidFill>
                        <a:latin typeface="Cambria Math" panose="02040503050406030204" pitchFamily="18" charset="0"/>
                      </a:rPr>
                      <m:t>y</m:t>
                    </m:r>
                    <m:r>
                      <a:rPr lang="fr-FR" sz="2000">
                        <a:solidFill>
                          <a:schemeClr val="tx1">
                            <a:lumMod val="65000"/>
                            <a:lumOff val="35000"/>
                          </a:schemeClr>
                        </a:solidFill>
                        <a:latin typeface="Cambria Math" panose="02040503050406030204" pitchFamily="18" charset="0"/>
                      </a:rPr>
                      <m:t>,</m:t>
                    </m:r>
                    <m:r>
                      <m:rPr>
                        <m:sty m:val="p"/>
                      </m:rPr>
                      <a:rPr lang="fr-FR" sz="2000">
                        <a:solidFill>
                          <a:schemeClr val="tx1">
                            <a:lumMod val="65000"/>
                            <a:lumOff val="35000"/>
                          </a:schemeClr>
                        </a:solidFill>
                        <a:latin typeface="Cambria Math" panose="02040503050406030204" pitchFamily="18" charset="0"/>
                      </a:rPr>
                      <m:t>b</m:t>
                    </m:r>
                    <m:r>
                      <a:rPr lang="fr-FR" sz="2000">
                        <a:solidFill>
                          <a:schemeClr val="tx1">
                            <a:lumMod val="65000"/>
                            <a:lumOff val="35000"/>
                          </a:schemeClr>
                        </a:solidFill>
                        <a:latin typeface="Cambria Math" panose="02040503050406030204" pitchFamily="18" charset="0"/>
                      </a:rPr>
                      <m:t>∈</m:t>
                    </m:r>
                    <m:r>
                      <m:rPr>
                        <m:sty m:val="p"/>
                      </m:rPr>
                      <a:rPr lang="fr-FR" sz="2000">
                        <a:solidFill>
                          <a:schemeClr val="tx1">
                            <a:lumMod val="65000"/>
                            <a:lumOff val="35000"/>
                          </a:schemeClr>
                        </a:solidFill>
                        <a:latin typeface="Cambria Math" panose="02040503050406030204" pitchFamily="18" charset="0"/>
                      </a:rPr>
                      <m:t>R</m:t>
                    </m:r>
                    <m:r>
                      <a:rPr lang="fr-FR" sz="2000">
                        <a:solidFill>
                          <a:schemeClr val="tx1">
                            <a:lumMod val="65000"/>
                            <a:lumOff val="35000"/>
                          </a:schemeClr>
                        </a:solidFill>
                        <a:latin typeface="Cambria Math" panose="02040503050406030204" pitchFamily="18" charset="0"/>
                      </a:rPr>
                      <m:t> </m:t>
                    </m:r>
                    <m:r>
                      <m:rPr>
                        <m:lit/>
                      </m:rPr>
                      <a:rPr lang="fr-FR" sz="2000">
                        <a:solidFill>
                          <a:schemeClr val="tx1">
                            <a:lumMod val="65000"/>
                            <a:lumOff val="35000"/>
                          </a:schemeClr>
                        </a:solidFill>
                        <a:latin typeface="Cambria Math" panose="02040503050406030204" pitchFamily="18" charset="0"/>
                      </a:rPr>
                      <m:t>/</m:t>
                    </m:r>
                    <m:r>
                      <a:rPr lang="fr-FR" sz="2000">
                        <a:solidFill>
                          <a:schemeClr val="tx1">
                            <a:lumMod val="65000"/>
                            <a:lumOff val="35000"/>
                          </a:schemeClr>
                        </a:solidFill>
                        <a:latin typeface="Cambria Math" panose="02040503050406030204" pitchFamily="18" charset="0"/>
                      </a:rPr>
                      <m:t> </m:t>
                    </m:r>
                    <m:r>
                      <m:rPr>
                        <m:sty m:val="p"/>
                      </m:rPr>
                      <a:rPr lang="fr-FR" sz="2000">
                        <a:solidFill>
                          <a:schemeClr val="tx1">
                            <a:lumMod val="65000"/>
                            <a:lumOff val="35000"/>
                          </a:schemeClr>
                        </a:solidFill>
                        <a:latin typeface="Cambria Math" panose="02040503050406030204" pitchFamily="18" charset="0"/>
                      </a:rPr>
                      <m:t>y</m:t>
                    </m:r>
                    <m:r>
                      <a:rPr lang="fr-FR" sz="2000" smtClean="0">
                        <a:solidFill>
                          <a:schemeClr val="tx1">
                            <a:lumMod val="65000"/>
                            <a:lumOff val="35000"/>
                          </a:schemeClr>
                        </a:solidFill>
                        <a:latin typeface="Cambria Math" panose="02040503050406030204" pitchFamily="18" charset="0"/>
                      </a:rPr>
                      <m:t>=</m:t>
                    </m:r>
                    <m:func>
                      <m:funcPr>
                        <m:ctrlPr>
                          <a:rPr lang="fr-FR" sz="2000" i="1" smtClean="0">
                            <a:solidFill>
                              <a:schemeClr val="tx1">
                                <a:lumMod val="65000"/>
                                <a:lumOff val="35000"/>
                              </a:schemeClr>
                            </a:solidFill>
                            <a:latin typeface="Cambria Math" panose="02040503050406030204" pitchFamily="18" charset="0"/>
                          </a:rPr>
                        </m:ctrlPr>
                      </m:funcPr>
                      <m:fName>
                        <m:r>
                          <m:rPr>
                            <m:sty m:val="p"/>
                          </m:rPr>
                          <a:rPr lang="fr-FR" sz="2000">
                            <a:solidFill>
                              <a:schemeClr val="tx1">
                                <a:lumMod val="65000"/>
                                <a:lumOff val="35000"/>
                              </a:schemeClr>
                            </a:solidFill>
                            <a:latin typeface="Cambria Math" panose="02040503050406030204" pitchFamily="18" charset="0"/>
                          </a:rPr>
                          <m:t>cos</m:t>
                        </m:r>
                      </m:fName>
                      <m:e>
                        <m:d>
                          <m:dPr>
                            <m:ctrlPr>
                              <a:rPr lang="fr-FR" sz="2000" i="1" smtClean="0">
                                <a:solidFill>
                                  <a:schemeClr val="tx1">
                                    <a:lumMod val="65000"/>
                                    <a:lumOff val="35000"/>
                                  </a:schemeClr>
                                </a:solidFill>
                                <a:latin typeface="Cambria Math" panose="02040503050406030204" pitchFamily="18" charset="0"/>
                              </a:rPr>
                            </m:ctrlPr>
                          </m:dPr>
                          <m:e>
                            <m:r>
                              <m:rPr>
                                <m:sty m:val="p"/>
                              </m:rPr>
                              <a:rPr lang="fr-FR" sz="2000">
                                <a:solidFill>
                                  <a:schemeClr val="tx1">
                                    <a:lumMod val="65000"/>
                                    <a:lumOff val="35000"/>
                                  </a:schemeClr>
                                </a:solidFill>
                                <a:latin typeface="Cambria Math" panose="02040503050406030204" pitchFamily="18" charset="0"/>
                              </a:rPr>
                              <m:t>x</m:t>
                            </m:r>
                          </m:e>
                        </m:d>
                        <m:r>
                          <a:rPr lang="fr-FR" sz="2000" i="1">
                            <a:solidFill>
                              <a:schemeClr val="tx1">
                                <a:lumMod val="65000"/>
                                <a:lumOff val="35000"/>
                              </a:schemeClr>
                            </a:solidFill>
                            <a:latin typeface="Cambria Math" panose="02040503050406030204" pitchFamily="18" charset="0"/>
                          </a:rPr>
                          <m:t>+</m:t>
                        </m:r>
                        <m:r>
                          <a:rPr lang="en-US" sz="2000" i="1">
                            <a:solidFill>
                              <a:schemeClr val="tx1">
                                <a:lumMod val="65000"/>
                                <a:lumOff val="35000"/>
                              </a:schemeClr>
                            </a:solidFill>
                            <a:latin typeface="Cambria Math" panose="02040503050406030204" pitchFamily="18" charset="0"/>
                          </a:rPr>
                          <m:t>𝑏</m:t>
                        </m:r>
                      </m:e>
                    </m:func>
                    <m:r>
                      <a:rPr lang="fr-FR" sz="2000">
                        <a:solidFill>
                          <a:schemeClr val="tx1">
                            <a:lumMod val="65000"/>
                            <a:lumOff val="35000"/>
                          </a:schemeClr>
                        </a:solidFill>
                        <a:latin typeface="Cambria Math" panose="02040503050406030204" pitchFamily="18" charset="0"/>
                      </a:rPr>
                      <m:t>}</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 </a:t>
                </a:r>
                <a:endParaRPr lang="fr-FR" sz="2000" dirty="0" smtClean="0">
                  <a:solidFill>
                    <a:schemeClr val="tx1">
                      <a:lumMod val="65000"/>
                      <a:lumOff val="35000"/>
                    </a:schemeClr>
                  </a:solidFill>
                  <a:latin typeface="Andalus" panose="02020603050405020304" pitchFamily="18" charset="-78"/>
                  <a:cs typeface="Andalus" panose="02020603050405020304" pitchFamily="18" charset="-78"/>
                </a:endParaRPr>
              </a:p>
              <a:p>
                <a:pPr>
                  <a:buFont typeface="Wingdings" panose="05000000000000000000" pitchFamily="2" charset="2"/>
                  <a:buChar char="ü"/>
                </a:pP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Où b </a:t>
                </a:r>
                <a:r>
                  <a:rPr lang="fr-FR" sz="2000" dirty="0">
                    <a:solidFill>
                      <a:schemeClr val="tx1">
                        <a:lumMod val="65000"/>
                        <a:lumOff val="35000"/>
                      </a:schemeClr>
                    </a:solidFill>
                    <a:latin typeface="Andalus" panose="02020603050405020304" pitchFamily="18" charset="-78"/>
                    <a:cs typeface="Andalus" panose="02020603050405020304" pitchFamily="18" charset="-78"/>
                  </a:rPr>
                  <a:t>est un bruit aléatoire</a:t>
                </a: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a:t>
                </a:r>
              </a:p>
              <a:p>
                <a:pPr>
                  <a:buFont typeface="Wingdings" panose="05000000000000000000" pitchFamily="2" charset="2"/>
                  <a:buChar char="ü"/>
                </a:pPr>
                <a14:m>
                  <m:oMath xmlns:m="http://schemas.openxmlformats.org/officeDocument/2006/math">
                    <m:acc>
                      <m:accPr>
                        <m:chr m:val="̂"/>
                        <m:ctrlPr>
                          <a:rPr lang="fr-FR" sz="2000" i="1">
                            <a:solidFill>
                              <a:schemeClr val="tx1">
                                <a:lumMod val="65000"/>
                                <a:lumOff val="35000"/>
                              </a:schemeClr>
                            </a:solidFill>
                            <a:latin typeface="Cambria Math" panose="02040503050406030204" pitchFamily="18" charset="0"/>
                          </a:rPr>
                        </m:ctrlPr>
                      </m:acc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𝑉</m:t>
                            </m:r>
                          </m:e>
                          <m:sub>
                            <m:r>
                              <a:rPr lang="fr-FR" sz="2000" i="1">
                                <a:solidFill>
                                  <a:schemeClr val="tx1">
                                    <a:lumMod val="65000"/>
                                    <a:lumOff val="35000"/>
                                  </a:schemeClr>
                                </a:solidFill>
                                <a:latin typeface="Cambria Math" panose="02040503050406030204" pitchFamily="18" charset="0"/>
                              </a:rPr>
                              <m:t>𝑡</m:t>
                            </m:r>
                          </m:sub>
                        </m:sSub>
                      </m:e>
                    </m:acc>
                    <m:r>
                      <a:rPr lang="fr-FR" sz="2000" i="1">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𝑉</m:t>
                            </m:r>
                          </m:e>
                          <m:sub>
                            <m:r>
                              <a:rPr lang="fr-FR" sz="2000" i="1">
                                <a:solidFill>
                                  <a:schemeClr val="tx1">
                                    <a:lumMod val="65000"/>
                                    <a:lumOff val="35000"/>
                                  </a:schemeClr>
                                </a:solidFill>
                                <a:latin typeface="Cambria Math" panose="02040503050406030204" pitchFamily="18" charset="0"/>
                              </a:rPr>
                              <m:t>𝑡</m:t>
                            </m:r>
                          </m:sub>
                        </m:sSub>
                      </m:num>
                      <m:den>
                        <m:r>
                          <a:rPr lang="fr-FR" sz="2000" i="1">
                            <a:solidFill>
                              <a:schemeClr val="tx1">
                                <a:lumMod val="65000"/>
                                <a:lumOff val="35000"/>
                              </a:schemeClr>
                            </a:solidFill>
                            <a:latin typeface="Cambria Math" panose="02040503050406030204" pitchFamily="18" charset="0"/>
                          </a:rPr>
                          <m:t>1−</m:t>
                        </m:r>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𝜇</m:t>
                            </m:r>
                          </m:e>
                          <m:sup>
                            <m:r>
                              <a:rPr lang="fr-FR" sz="2000" i="1">
                                <a:solidFill>
                                  <a:schemeClr val="tx1">
                                    <a:lumMod val="65000"/>
                                    <a:lumOff val="35000"/>
                                  </a:schemeClr>
                                </a:solidFill>
                                <a:latin typeface="Cambria Math" panose="02040503050406030204" pitchFamily="18" charset="0"/>
                              </a:rPr>
                              <m:t>𝑡</m:t>
                            </m:r>
                          </m:sup>
                        </m:sSup>
                      </m:den>
                    </m:f>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𝑐𝑜𝑟𝑟𝑒𝑐𝑡𝑖𝑜𝑛</m:t>
                    </m:r>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𝑑𝑒</m:t>
                    </m:r>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𝑏𝑖𝑎𝑖𝑠</m:t>
                    </m:r>
                    <m:r>
                      <a:rPr lang="fr-FR" sz="2000" i="1">
                        <a:solidFill>
                          <a:schemeClr val="tx1">
                            <a:lumMod val="65000"/>
                            <a:lumOff val="35000"/>
                          </a:schemeClr>
                        </a:solidFill>
                        <a:latin typeface="Cambria Math" panose="02040503050406030204" pitchFamily="18" charset="0"/>
                      </a:rPr>
                      <m:t>) </m:t>
                    </m:r>
                  </m:oMath>
                </a14:m>
                <a:endParaRPr lang="en-US" altLang="ko-KR" sz="2000" dirty="0">
                  <a:solidFill>
                    <a:schemeClr val="tx1">
                      <a:lumMod val="65000"/>
                      <a:lumOff val="35000"/>
                    </a:schemeClr>
                  </a:solidFill>
                  <a:latin typeface="Andalus" panose="02020603050405020304" pitchFamily="18" charset="-78"/>
                  <a:cs typeface="Andalus" panose="02020603050405020304" pitchFamily="18" charset="-78"/>
                </a:endParaRPr>
              </a:p>
            </p:txBody>
          </p:sp>
        </mc:Choice>
        <mc:Fallback xmlns="">
          <p:sp>
            <p:nvSpPr>
              <p:cNvPr id="5" name="Content Placeholder 3"/>
              <p:cNvSpPr>
                <a:spLocks noGrp="1" noRot="1" noChangeAspect="1" noMove="1" noResize="1" noEditPoints="1" noAdjustHandles="1" noChangeArrowheads="1" noChangeShapeType="1" noTextEdit="1"/>
              </p:cNvSpPr>
              <p:nvPr>
                <p:ph idx="1"/>
              </p:nvPr>
            </p:nvSpPr>
            <p:spPr>
              <a:xfrm>
                <a:off x="457200" y="1131590"/>
                <a:ext cx="8229600" cy="3394472"/>
              </a:xfrm>
              <a:blipFill rotWithShape="0">
                <a:blip r:embed="rId3"/>
                <a:stretch>
                  <a:fillRect l="-667" t="-3417"/>
                </a:stretch>
              </a:blipFill>
            </p:spPr>
            <p:txBody>
              <a:bodyPr/>
              <a:lstStyle/>
              <a:p>
                <a:r>
                  <a:rPr lang="fr-FR">
                    <a:noFill/>
                  </a:rPr>
                  <a:t> </a:t>
                </a:r>
              </a:p>
            </p:txBody>
          </p:sp>
        </mc:Fallback>
      </mc:AlternateContent>
      <p:pic>
        <p:nvPicPr>
          <p:cNvPr id="4" name="Image 3"/>
          <p:cNvPicPr/>
          <p:nvPr/>
        </p:nvPicPr>
        <p:blipFill>
          <a:blip r:embed="rId4"/>
          <a:stretch>
            <a:fillRect/>
          </a:stretch>
        </p:blipFill>
        <p:spPr>
          <a:xfrm>
            <a:off x="4355976" y="2340014"/>
            <a:ext cx="5544616" cy="2803485"/>
          </a:xfrm>
          <a:prstGeom prst="rect">
            <a:avLst/>
          </a:prstGeom>
        </p:spPr>
      </p:pic>
    </p:spTree>
    <p:extLst>
      <p:ext uri="{BB962C8B-B14F-4D97-AF65-F5344CB8AC3E}">
        <p14:creationId xmlns:p14="http://schemas.microsoft.com/office/powerpoint/2010/main" val="274476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p:cTn id="20"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p:cTn id="47"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Adam :</a:t>
            </a:r>
            <a:endParaRPr lang="fr-FR" dirty="0">
              <a:latin typeface="Andalus" panose="02020603050405020304" pitchFamily="18" charset="-78"/>
              <a:cs typeface="Andalus" panose="02020603050405020304" pitchFamily="18" charset="-78"/>
            </a:endParaRPr>
          </a:p>
        </p:txBody>
      </p:sp>
      <p:sp>
        <p:nvSpPr>
          <p:cNvPr id="3" name="Espace réservé du contenu 2"/>
          <p:cNvSpPr>
            <a:spLocks noGrp="1"/>
          </p:cNvSpPr>
          <p:nvPr>
            <p:ph idx="1"/>
          </p:nvPr>
        </p:nvSpPr>
        <p:spPr/>
        <p:txBody>
          <a:bodyPr/>
          <a:lstStyle/>
          <a:p>
            <a:r>
              <a:rPr lang="fr-FR" sz="2000" dirty="0">
                <a:solidFill>
                  <a:schemeClr val="tx1">
                    <a:lumMod val="65000"/>
                    <a:lumOff val="35000"/>
                  </a:schemeClr>
                </a:solidFill>
                <a:latin typeface="Andalus" panose="02020603050405020304" pitchFamily="18" charset="-78"/>
                <a:cs typeface="Andalus" panose="02020603050405020304" pitchFamily="18" charset="-78"/>
              </a:rPr>
              <a:t>p</a:t>
            </a: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seudo code :</a:t>
            </a:r>
          </a:p>
        </p:txBody>
      </p:sp>
      <p:pic>
        <p:nvPicPr>
          <p:cNvPr id="4" name="Image 3"/>
          <p:cNvPicPr/>
          <p:nvPr/>
        </p:nvPicPr>
        <p:blipFill>
          <a:blip r:embed="rId3"/>
          <a:stretch>
            <a:fillRect/>
          </a:stretch>
        </p:blipFill>
        <p:spPr>
          <a:xfrm>
            <a:off x="2267744" y="1718072"/>
            <a:ext cx="6164957" cy="3192235"/>
          </a:xfrm>
          <a:prstGeom prst="rect">
            <a:avLst/>
          </a:prstGeom>
        </p:spPr>
      </p:pic>
    </p:spTree>
    <p:extLst>
      <p:ext uri="{BB962C8B-B14F-4D97-AF65-F5344CB8AC3E}">
        <p14:creationId xmlns:p14="http://schemas.microsoft.com/office/powerpoint/2010/main" val="70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Convergence de Adam</a:t>
            </a:r>
            <a:endParaRPr lang="fr-FR" dirty="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a:buFont typeface="Wingdings" panose="05000000000000000000" pitchFamily="2" charset="2"/>
                  <a:buChar char="ü"/>
                </a:pPr>
                <a:r>
                  <a:rPr lang="fr-FR" sz="2000" b="1" dirty="0" smtClean="0">
                    <a:solidFill>
                      <a:schemeClr val="tx1">
                        <a:lumMod val="65000"/>
                        <a:lumOff val="35000"/>
                      </a:schemeClr>
                    </a:solidFill>
                    <a:latin typeface="Andalus" panose="02020603050405020304" pitchFamily="18" charset="-78"/>
                    <a:cs typeface="Andalus" panose="02020603050405020304" pitchFamily="18" charset="-78"/>
                  </a:rPr>
                  <a:t>Conjecture 3.2 : malheureusement ce n’est pas encore démontré.</a:t>
                </a:r>
              </a:p>
              <a:p>
                <a:r>
                  <a:rPr lang="fr-FR" sz="2000" dirty="0">
                    <a:solidFill>
                      <a:schemeClr val="tx1">
                        <a:lumMod val="65000"/>
                        <a:lumOff val="35000"/>
                      </a:schemeClr>
                    </a:solidFill>
                    <a:latin typeface="Andalus" panose="02020603050405020304" pitchFamily="18" charset="-78"/>
                    <a:cs typeface="Andalus" panose="02020603050405020304" pitchFamily="18" charset="-78"/>
                  </a:rPr>
                  <a:t>Soit </a:t>
                </a:r>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 </m:t>
                    </m:r>
                    <m:r>
                      <a:rPr lang="fr-FR" sz="2000">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𝑓</m:t>
                        </m:r>
                      </m:e>
                      <m:sub>
                        <m:r>
                          <a:rPr lang="fr-FR" sz="2000" i="1">
                            <a:solidFill>
                              <a:schemeClr val="tx1">
                                <a:lumMod val="65000"/>
                                <a:lumOff val="35000"/>
                              </a:schemeClr>
                            </a:solidFill>
                            <a:latin typeface="Cambria Math" panose="02040503050406030204" pitchFamily="18" charset="0"/>
                          </a:rPr>
                          <m:t>𝑡</m:t>
                        </m:r>
                      </m:sub>
                    </m:sSub>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𝑥</m:t>
                        </m:r>
                      </m:e>
                    </m:d>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 </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le </a:t>
                </a:r>
                <a:r>
                  <a:rPr lang="fr-FR" sz="2000" dirty="0" err="1">
                    <a:solidFill>
                      <a:schemeClr val="tx1">
                        <a:lumMod val="65000"/>
                        <a:lumOff val="35000"/>
                      </a:schemeClr>
                    </a:solidFill>
                    <a:latin typeface="Andalus" panose="02020603050405020304" pitchFamily="18" charset="-78"/>
                    <a:cs typeface="Andalus" panose="02020603050405020304" pitchFamily="18" charset="-78"/>
                  </a:rPr>
                  <a:t>ième</a:t>
                </a:r>
                <a:r>
                  <a:rPr lang="fr-FR" sz="2000" dirty="0">
                    <a:solidFill>
                      <a:schemeClr val="tx1">
                        <a:lumMod val="65000"/>
                        <a:lumOff val="35000"/>
                      </a:schemeClr>
                    </a:solidFill>
                    <a:latin typeface="Andalus" panose="02020603050405020304" pitchFamily="18" charset="-78"/>
                    <a:cs typeface="Andalus" panose="02020603050405020304" pitchFamily="18" charset="-78"/>
                  </a:rPr>
                  <a:t> élément de </a:t>
                </a:r>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r>
                      <a:rPr lang="fr-FR" sz="2000" i="1">
                        <a:solidFill>
                          <a:schemeClr val="tx1">
                            <a:lumMod val="65000"/>
                            <a:lumOff val="35000"/>
                          </a:schemeClr>
                        </a:solidFill>
                        <a:latin typeface="Cambria Math" panose="02040503050406030204" pitchFamily="18" charset="0"/>
                      </a:rPr>
                      <m:t> </m:t>
                    </m:r>
                  </m:oMath>
                </a14:m>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2,</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3,</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r>
                      <a:rPr lang="fr-FR" sz="2000" i="1">
                        <a:solidFill>
                          <a:schemeClr val="tx1">
                            <a:lumMod val="65000"/>
                            <a:lumOff val="35000"/>
                          </a:schemeClr>
                        </a:solidFill>
                        <a:latin typeface="Cambria Math" panose="02040503050406030204" pitchFamily="18" charset="0"/>
                      </a:rPr>
                      <m:t> </m:t>
                    </m:r>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m:t>
                        </m:r>
                      </m:e>
                      <m:sup>
                        <m:r>
                          <a:rPr lang="fr-FR" sz="2000" i="1">
                            <a:solidFill>
                              <a:schemeClr val="tx1">
                                <a:lumMod val="65000"/>
                                <a:lumOff val="35000"/>
                              </a:schemeClr>
                            </a:solidFill>
                            <a:latin typeface="Cambria Math" panose="02040503050406030204" pitchFamily="18" charset="0"/>
                          </a:rPr>
                          <m:t>𝑇</m:t>
                        </m:r>
                      </m:sup>
                    </m:sSup>
                    <m:r>
                      <a:rPr lang="fr-FR" sz="2000" i="1">
                        <a:solidFill>
                          <a:schemeClr val="tx1">
                            <a:lumMod val="65000"/>
                            <a:lumOff val="35000"/>
                          </a:schemeClr>
                        </a:solidFill>
                        <a:latin typeface="Cambria Math" panose="02040503050406030204" pitchFamily="18" charset="0"/>
                      </a:rPr>
                      <m:t>𝜖</m:t>
                    </m:r>
                    <m:sSup>
                      <m:sSupPr>
                        <m:ctrlPr>
                          <a:rPr lang="fr-FR" sz="2000" i="1">
                            <a:solidFill>
                              <a:schemeClr val="tx1">
                                <a:lumMod val="65000"/>
                                <a:lumOff val="35000"/>
                              </a:schemeClr>
                            </a:solidFill>
                            <a:latin typeface="Cambria Math" panose="02040503050406030204" pitchFamily="18" charset="0"/>
                          </a:rPr>
                        </m:ctrlPr>
                      </m:sSupPr>
                      <m:e>
                        <m:r>
                          <a:rPr lang="fr-FR" sz="2000" i="1">
                            <a:solidFill>
                              <a:schemeClr val="tx1">
                                <a:lumMod val="65000"/>
                                <a:lumOff val="35000"/>
                              </a:schemeClr>
                            </a:solidFill>
                            <a:latin typeface="Cambria Math" panose="02040503050406030204" pitchFamily="18" charset="0"/>
                          </a:rPr>
                          <m:t>𝑅</m:t>
                        </m:r>
                      </m:e>
                      <m:sup>
                        <m:r>
                          <a:rPr lang="fr-FR" sz="2000" i="1">
                            <a:solidFill>
                              <a:schemeClr val="tx1">
                                <a:lumMod val="65000"/>
                                <a:lumOff val="35000"/>
                              </a:schemeClr>
                            </a:solidFill>
                            <a:latin typeface="Cambria Math" panose="02040503050406030204" pitchFamily="18" charset="0"/>
                          </a:rPr>
                          <m:t>𝑡</m:t>
                        </m:r>
                      </m:sup>
                    </m:sSup>
                  </m:oMath>
                </a14:m>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a:p>
                <a14:m>
                  <m:oMath xmlns:m="http://schemas.openxmlformats.org/officeDocument/2006/math">
                    <m:r>
                      <a:rPr lang="fr-FR" sz="2000" i="1">
                        <a:solidFill>
                          <a:schemeClr val="tx1">
                            <a:lumMod val="65000"/>
                            <a:lumOff val="35000"/>
                          </a:schemeClr>
                        </a:solidFill>
                        <a:latin typeface="Cambria Math" panose="02040503050406030204" pitchFamily="18" charset="0"/>
                      </a:rPr>
                      <m:t>𝛾</m:t>
                    </m:r>
                    <m:r>
                      <a:rPr lang="fr-FR" sz="2000" i="1">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sSup>
                          <m:sSupPr>
                            <m:ctrlPr>
                              <a:rPr lang="fr-FR" sz="2000" i="1">
                                <a:solidFill>
                                  <a:schemeClr val="tx1">
                                    <a:lumMod val="65000"/>
                                    <a:lumOff val="35000"/>
                                  </a:schemeClr>
                                </a:solidFill>
                                <a:latin typeface="Cambria Math" panose="02040503050406030204" pitchFamily="18" charset="0"/>
                              </a:rPr>
                            </m:ctrlPr>
                          </m:sSup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1</m:t>
                                </m:r>
                              </m:sub>
                            </m:sSub>
                          </m:e>
                          <m:sup>
                            <m:r>
                              <a:rPr lang="fr-FR" sz="2000" i="1">
                                <a:solidFill>
                                  <a:schemeClr val="tx1">
                                    <a:lumMod val="65000"/>
                                    <a:lumOff val="35000"/>
                                  </a:schemeClr>
                                </a:solidFill>
                                <a:latin typeface="Cambria Math" panose="02040503050406030204" pitchFamily="18" charset="0"/>
                              </a:rPr>
                              <m:t>2</m:t>
                            </m:r>
                          </m:sup>
                        </m:sSup>
                      </m:num>
                      <m:den>
                        <m:rad>
                          <m:radPr>
                            <m:degHide m:val="on"/>
                            <m:ctrlPr>
                              <a:rPr lang="fr-FR" sz="2000" i="1">
                                <a:solidFill>
                                  <a:schemeClr val="tx1">
                                    <a:lumMod val="65000"/>
                                    <a:lumOff val="35000"/>
                                  </a:schemeClr>
                                </a:solidFill>
                                <a:latin typeface="Cambria Math" panose="02040503050406030204" pitchFamily="18" charset="0"/>
                              </a:rPr>
                            </m:ctrlPr>
                          </m:radPr>
                          <m:deg/>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rad>
                      </m:den>
                    </m:f>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1</m:t>
                        </m:r>
                      </m:sub>
                    </m:sSub>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r>
                      <a:rPr lang="fr-FR" sz="2000" i="1">
                        <a:solidFill>
                          <a:schemeClr val="tx1">
                            <a:lumMod val="65000"/>
                            <a:lumOff val="35000"/>
                          </a:schemeClr>
                        </a:solidFill>
                        <a:latin typeface="Cambria Math" panose="02040503050406030204" pitchFamily="18" charset="0"/>
                      </a:rPr>
                      <m:t>𝜖</m:t>
                    </m:r>
                    <m:d>
                      <m:dPr>
                        <m:ctrlPr>
                          <a:rPr lang="fr-FR" sz="2000" i="1">
                            <a:solidFill>
                              <a:schemeClr val="tx1">
                                <a:lumMod val="65000"/>
                                <a:lumOff val="35000"/>
                              </a:schemeClr>
                            </a:solidFill>
                            <a:latin typeface="Cambria Math" panose="02040503050406030204" pitchFamily="18" charset="0"/>
                          </a:rPr>
                        </m:ctrlPr>
                      </m:dPr>
                      <m:e>
                        <m:r>
                          <a:rPr lang="fr-FR" sz="2000" i="1">
                            <a:solidFill>
                              <a:schemeClr val="tx1">
                                <a:lumMod val="65000"/>
                                <a:lumOff val="35000"/>
                              </a:schemeClr>
                            </a:solidFill>
                            <a:latin typeface="Cambria Math" panose="02040503050406030204" pitchFamily="18" charset="0"/>
                          </a:rPr>
                          <m:t>0,1</m:t>
                        </m:r>
                      </m:e>
                    </m:d>
                    <m:r>
                      <a:rPr lang="fr-FR" sz="2000" i="1">
                        <a:solidFill>
                          <a:schemeClr val="tx1">
                            <a:lumMod val="65000"/>
                            <a:lumOff val="35000"/>
                          </a:schemeClr>
                        </a:solidFill>
                        <a:latin typeface="Cambria Math" panose="02040503050406030204" pitchFamily="18" charset="0"/>
                      </a:rPr>
                      <m:t>   </m:t>
                    </m:r>
                    <m:r>
                      <a:rPr lang="fr-FR" sz="2000" i="1">
                        <a:solidFill>
                          <a:schemeClr val="tx1">
                            <a:lumMod val="65000"/>
                            <a:lumOff val="35000"/>
                          </a:schemeClr>
                        </a:solidFill>
                        <a:latin typeface="Cambria Math" panose="02040503050406030204" pitchFamily="18" charset="0"/>
                      </a:rPr>
                      <m:t>𝛾</m:t>
                    </m:r>
                    <m:r>
                      <a:rPr lang="fr-FR" sz="2000" i="1">
                        <a:solidFill>
                          <a:schemeClr val="tx1">
                            <a:lumMod val="65000"/>
                            <a:lumOff val="35000"/>
                          </a:schemeClr>
                        </a:solidFill>
                        <a:latin typeface="Cambria Math" panose="02040503050406030204" pitchFamily="18" charset="0"/>
                      </a:rPr>
                      <m:t>&lt;1.</m:t>
                    </m:r>
                  </m:oMath>
                </a14:m>
                <a:endParaRPr lang="fr-FR" sz="2000" dirty="0">
                  <a:solidFill>
                    <a:schemeClr val="tx1">
                      <a:lumMod val="65000"/>
                      <a:lumOff val="35000"/>
                    </a:schemeClr>
                  </a:solidFill>
                  <a:latin typeface="Andalus" panose="02020603050405020304" pitchFamily="18" charset="-78"/>
                  <a:cs typeface="Andalus" panose="02020603050405020304" pitchFamily="18" charset="-78"/>
                </a:endParaRPr>
              </a:p>
              <a:p>
                <a:r>
                  <a:rPr lang="fr-FR" sz="2000" dirty="0">
                    <a:solidFill>
                      <a:schemeClr val="tx1">
                        <a:lumMod val="65000"/>
                        <a:lumOff val="35000"/>
                      </a:schemeClr>
                    </a:solidFill>
                    <a:latin typeface="Andalus" panose="02020603050405020304" pitchFamily="18" charset="-78"/>
                    <a:cs typeface="Andalus" panose="02020603050405020304" pitchFamily="18" charset="-78"/>
                  </a:rPr>
                  <a:t>Et Soit </a:t>
                </a:r>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e>
                        </m:d>
                      </m:e>
                      <m:sub>
                        <m:r>
                          <a:rPr lang="fr-FR" sz="2000" i="1">
                            <a:solidFill>
                              <a:schemeClr val="tx1">
                                <a:lumMod val="65000"/>
                                <a:lumOff val="35000"/>
                              </a:schemeClr>
                            </a:solidFill>
                            <a:latin typeface="Cambria Math" panose="02040503050406030204" pitchFamily="18" charset="0"/>
                          </a:rPr>
                          <m:t>2</m:t>
                        </m:r>
                      </m:sub>
                    </m:sSub>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𝐺</m:t>
                    </m:r>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 et </a:t>
                </a:r>
                <a14:m>
                  <m:oMath xmlns:m="http://schemas.openxmlformats.org/officeDocument/2006/math">
                    <m:sSub>
                      <m:sSubPr>
                        <m:ctrlPr>
                          <a:rPr lang="fr-FR" sz="2000" i="1">
                            <a:solidFill>
                              <a:schemeClr val="tx1">
                                <a:lumMod val="65000"/>
                                <a:lumOff val="35000"/>
                              </a:schemeClr>
                            </a:solidFill>
                            <a:latin typeface="Cambria Math" panose="02040503050406030204" pitchFamily="18" charset="0"/>
                          </a:rPr>
                        </m:ctrlPr>
                      </m:sSubPr>
                      <m:e>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𝑡</m:t>
                                </m:r>
                              </m:sub>
                            </m:sSub>
                          </m:e>
                        </m:d>
                      </m:e>
                      <m:sub>
                        <m:r>
                          <a:rPr lang="fr-FR" sz="2000" i="1">
                            <a:solidFill>
                              <a:schemeClr val="tx1">
                                <a:lumMod val="65000"/>
                                <a:lumOff val="35000"/>
                              </a:schemeClr>
                            </a:solidFill>
                            <a:latin typeface="Cambria Math" panose="02040503050406030204" pitchFamily="18" charset="0"/>
                          </a:rPr>
                          <m:t>∞</m:t>
                        </m:r>
                      </m:sub>
                    </m:sSub>
                    <m:r>
                      <a:rPr lang="fr-FR" sz="2000" i="1">
                        <a:solidFill>
                          <a:schemeClr val="tx1">
                            <a:lumMod val="65000"/>
                            <a:lumOff val="35000"/>
                          </a:schemeClr>
                        </a:solidFill>
                        <a:latin typeface="Cambria Math" panose="02040503050406030204" pitchFamily="18" charset="0"/>
                      </a:rPr>
                      <m:t>≤</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𝐺</m:t>
                        </m:r>
                      </m:e>
                      <m:sub>
                        <m:r>
                          <a:rPr lang="fr-FR" sz="2000" i="1">
                            <a:solidFill>
                              <a:schemeClr val="tx1">
                                <a:lumMod val="65000"/>
                                <a:lumOff val="35000"/>
                              </a:schemeClr>
                            </a:solidFill>
                            <a:latin typeface="Cambria Math" panose="02040503050406030204" pitchFamily="18" charset="0"/>
                          </a:rPr>
                          <m:t>∞</m:t>
                        </m:r>
                      </m:sub>
                    </m:sSub>
                  </m:oMath>
                </a14:m>
                <a:r>
                  <a:rPr lang="fr-FR" sz="2000" dirty="0">
                    <a:solidFill>
                      <a:schemeClr val="tx1">
                        <a:lumMod val="65000"/>
                        <a:lumOff val="35000"/>
                      </a:schemeClr>
                    </a:solidFill>
                    <a:latin typeface="Andalus" panose="02020603050405020304" pitchFamily="18" charset="-78"/>
                    <a:cs typeface="Andalus" panose="02020603050405020304" pitchFamily="18" charset="-78"/>
                  </a:rPr>
                  <a:t> alors </a:t>
                </a:r>
                <a:r>
                  <a:rPr lang="fr-FR" sz="2000" dirty="0" smtClean="0">
                    <a:solidFill>
                      <a:schemeClr val="tx1">
                        <a:lumMod val="65000"/>
                        <a:lumOff val="35000"/>
                      </a:schemeClr>
                    </a:solidFill>
                    <a:latin typeface="Andalus" panose="02020603050405020304" pitchFamily="18" charset="-78"/>
                    <a:cs typeface="Andalus" panose="02020603050405020304" pitchFamily="18" charset="-78"/>
                  </a:rPr>
                  <a:t>:</a:t>
                </a:r>
              </a:p>
              <a:p>
                <a14:m>
                  <m:oMath xmlns:m="http://schemas.openxmlformats.org/officeDocument/2006/math">
                    <m:nary>
                      <m:naryPr>
                        <m:chr m:val="∑"/>
                        <m:limLoc m:val="undOvr"/>
                        <m:ctrlPr>
                          <a:rPr lang="fr-FR" sz="2000" i="1">
                            <a:solidFill>
                              <a:schemeClr val="tx1">
                                <a:lumMod val="65000"/>
                                <a:lumOff val="35000"/>
                              </a:schemeClr>
                            </a:solidFill>
                            <a:latin typeface="Cambria Math" panose="02040503050406030204" pitchFamily="18" charset="0"/>
                          </a:rPr>
                        </m:ctrlPr>
                      </m:naryPr>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=1</m:t>
                        </m:r>
                      </m:sub>
                      <m:sup>
                        <m:r>
                          <a:rPr lang="fr-FR" sz="2000" i="1">
                            <a:solidFill>
                              <a:schemeClr val="tx1">
                                <a:lumMod val="65000"/>
                                <a:lumOff val="35000"/>
                              </a:schemeClr>
                            </a:solidFill>
                            <a:latin typeface="Cambria Math" panose="02040503050406030204" pitchFamily="18" charset="0"/>
                          </a:rPr>
                          <m:t>𝑛</m:t>
                        </m:r>
                      </m:sup>
                      <m:e>
                        <m:f>
                          <m:fPr>
                            <m:ctrlPr>
                              <a:rPr lang="fr-FR" sz="2000" i="1">
                                <a:solidFill>
                                  <a:schemeClr val="tx1">
                                    <a:lumMod val="65000"/>
                                    <a:lumOff val="35000"/>
                                  </a:schemeClr>
                                </a:solidFill>
                                <a:latin typeface="Cambria Math" panose="02040503050406030204" pitchFamily="18" charset="0"/>
                              </a:rPr>
                            </m:ctrlPr>
                          </m:fPr>
                          <m:num>
                            <m:acc>
                              <m:accPr>
                                <m:chr m:val="̂"/>
                                <m:ctrlPr>
                                  <a:rPr lang="fr-FR" sz="2000" i="1">
                                    <a:solidFill>
                                      <a:schemeClr val="tx1">
                                        <a:lumMod val="65000"/>
                                        <a:lumOff val="35000"/>
                                      </a:schemeClr>
                                    </a:solidFill>
                                    <a:latin typeface="Cambria Math" panose="02040503050406030204" pitchFamily="18" charset="0"/>
                                  </a:rPr>
                                </m:ctrlPr>
                              </m:acc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𝑚</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e>
                            </m:acc>
                          </m:num>
                          <m:den>
                            <m:rad>
                              <m:radPr>
                                <m:degHide m:val="on"/>
                                <m:ctrlPr>
                                  <a:rPr lang="fr-FR" sz="2000" i="1">
                                    <a:solidFill>
                                      <a:schemeClr val="tx1">
                                        <a:lumMod val="65000"/>
                                        <a:lumOff val="35000"/>
                                      </a:schemeClr>
                                    </a:solidFill>
                                    <a:latin typeface="Cambria Math" panose="02040503050406030204" pitchFamily="18" charset="0"/>
                                  </a:rPr>
                                </m:ctrlPr>
                              </m:radPr>
                              <m:deg/>
                              <m:e>
                                <m:r>
                                  <a:rPr lang="fr-FR" sz="2000" i="1">
                                    <a:solidFill>
                                      <a:schemeClr val="tx1">
                                        <a:lumMod val="65000"/>
                                        <a:lumOff val="35000"/>
                                      </a:schemeClr>
                                    </a:solidFill>
                                    <a:latin typeface="Cambria Math" panose="02040503050406030204" pitchFamily="18" charset="0"/>
                                  </a:rPr>
                                  <m:t>𝑡</m:t>
                                </m:r>
                                <m:acc>
                                  <m:accPr>
                                    <m:chr m:val="̂"/>
                                    <m:ctrlPr>
                                      <a:rPr lang="fr-FR" sz="2000" i="1">
                                        <a:solidFill>
                                          <a:schemeClr val="tx1">
                                            <a:lumMod val="65000"/>
                                            <a:lumOff val="35000"/>
                                          </a:schemeClr>
                                        </a:solidFill>
                                        <a:latin typeface="Cambria Math" panose="02040503050406030204" pitchFamily="18" charset="0"/>
                                      </a:rPr>
                                    </m:ctrlPr>
                                  </m:acc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𝜗</m:t>
                                        </m:r>
                                      </m:e>
                                      <m:sub>
                                        <m:r>
                                          <a:rPr lang="fr-FR" sz="2000" i="1">
                                            <a:solidFill>
                                              <a:schemeClr val="tx1">
                                                <a:lumMod val="65000"/>
                                                <a:lumOff val="35000"/>
                                              </a:schemeClr>
                                            </a:solidFill>
                                            <a:latin typeface="Cambria Math" panose="02040503050406030204" pitchFamily="18" charset="0"/>
                                          </a:rPr>
                                          <m:t>𝑡</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e>
                                </m:acc>
                              </m:e>
                            </m:rad>
                          </m:den>
                        </m:f>
                        <m:r>
                          <a:rPr lang="fr-FR" sz="2000" i="1">
                            <a:solidFill>
                              <a:schemeClr val="tx1">
                                <a:lumMod val="65000"/>
                                <a:lumOff val="35000"/>
                              </a:schemeClr>
                            </a:solidFill>
                            <a:latin typeface="Cambria Math" panose="02040503050406030204" pitchFamily="18" charset="0"/>
                          </a:rPr>
                          <m:t> ≤</m:t>
                        </m:r>
                        <m:f>
                          <m:fPr>
                            <m:ctrlPr>
                              <a:rPr lang="fr-FR" sz="2000" i="1">
                                <a:solidFill>
                                  <a:schemeClr val="tx1">
                                    <a:lumMod val="65000"/>
                                    <a:lumOff val="35000"/>
                                  </a:schemeClr>
                                </a:solidFill>
                                <a:latin typeface="Cambria Math" panose="02040503050406030204" pitchFamily="18" charset="0"/>
                              </a:rPr>
                            </m:ctrlPr>
                          </m:fPr>
                          <m:num>
                            <m:r>
                              <a:rPr lang="fr-FR" sz="2000" i="1">
                                <a:solidFill>
                                  <a:schemeClr val="tx1">
                                    <a:lumMod val="65000"/>
                                    <a:lumOff val="35000"/>
                                  </a:schemeClr>
                                </a:solidFill>
                                <a:latin typeface="Cambria Math" panose="02040503050406030204" pitchFamily="18" charset="0"/>
                              </a:rPr>
                              <m:t>2</m:t>
                            </m:r>
                          </m:num>
                          <m:den>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𝛾</m:t>
                            </m:r>
                          </m:den>
                        </m:f>
                        <m:r>
                          <a:rPr lang="fr-FR" sz="2000" i="1">
                            <a:solidFill>
                              <a:schemeClr val="tx1">
                                <a:lumMod val="65000"/>
                                <a:lumOff val="35000"/>
                              </a:schemeClr>
                            </a:solidFill>
                            <a:latin typeface="Cambria Math" panose="02040503050406030204" pitchFamily="18" charset="0"/>
                          </a:rPr>
                          <m:t>∗</m:t>
                        </m:r>
                        <m:f>
                          <m:fPr>
                            <m:ctrlPr>
                              <a:rPr lang="fr-FR" sz="2000" i="1">
                                <a:solidFill>
                                  <a:schemeClr val="tx1">
                                    <a:lumMod val="65000"/>
                                    <a:lumOff val="35000"/>
                                  </a:schemeClr>
                                </a:solidFill>
                                <a:latin typeface="Cambria Math" panose="02040503050406030204" pitchFamily="18" charset="0"/>
                              </a:rPr>
                            </m:ctrlPr>
                          </m:fPr>
                          <m:num>
                            <m:r>
                              <a:rPr lang="fr-FR" sz="2000" i="1">
                                <a:solidFill>
                                  <a:schemeClr val="tx1">
                                    <a:lumMod val="65000"/>
                                    <a:lumOff val="35000"/>
                                  </a:schemeClr>
                                </a:solidFill>
                                <a:latin typeface="Cambria Math" panose="02040503050406030204" pitchFamily="18" charset="0"/>
                              </a:rPr>
                              <m:t>1</m:t>
                            </m:r>
                          </m:num>
                          <m:den>
                            <m:rad>
                              <m:radPr>
                                <m:degHide m:val="on"/>
                                <m:ctrlPr>
                                  <a:rPr lang="fr-FR" sz="2000" i="1">
                                    <a:solidFill>
                                      <a:schemeClr val="tx1">
                                        <a:lumMod val="65000"/>
                                        <a:lumOff val="35000"/>
                                      </a:schemeClr>
                                    </a:solidFill>
                                    <a:latin typeface="Cambria Math" panose="02040503050406030204" pitchFamily="18" charset="0"/>
                                  </a:rPr>
                                </m:ctrlPr>
                              </m:radPr>
                              <m:deg/>
                              <m:e>
                                <m:r>
                                  <a:rPr lang="fr-FR" sz="2000" i="1">
                                    <a:solidFill>
                                      <a:schemeClr val="tx1">
                                        <a:lumMod val="65000"/>
                                        <a:lumOff val="35000"/>
                                      </a:schemeClr>
                                    </a:solidFill>
                                    <a:latin typeface="Cambria Math" panose="02040503050406030204" pitchFamily="18" charset="0"/>
                                  </a:rPr>
                                  <m:t>1−</m:t>
                                </m:r>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𝛽</m:t>
                                    </m:r>
                                  </m:e>
                                  <m:sub>
                                    <m:r>
                                      <a:rPr lang="fr-FR" sz="2000" i="1">
                                        <a:solidFill>
                                          <a:schemeClr val="tx1">
                                            <a:lumMod val="65000"/>
                                            <a:lumOff val="35000"/>
                                          </a:schemeClr>
                                        </a:solidFill>
                                        <a:latin typeface="Cambria Math" panose="02040503050406030204" pitchFamily="18" charset="0"/>
                                      </a:rPr>
                                      <m:t>2</m:t>
                                    </m:r>
                                  </m:sub>
                                </m:sSub>
                              </m:e>
                            </m:rad>
                          </m:den>
                        </m:f>
                        <m:r>
                          <a:rPr lang="fr-FR" sz="2000" i="1">
                            <a:solidFill>
                              <a:schemeClr val="tx1">
                                <a:lumMod val="65000"/>
                                <a:lumOff val="35000"/>
                              </a:schemeClr>
                            </a:solidFill>
                            <a:latin typeface="Cambria Math" panose="02040503050406030204" pitchFamily="18" charset="0"/>
                          </a:rPr>
                          <m:t> </m:t>
                        </m:r>
                        <m:sSub>
                          <m:sSubPr>
                            <m:ctrlPr>
                              <a:rPr lang="fr-FR" sz="2000" i="1">
                                <a:solidFill>
                                  <a:schemeClr val="tx1">
                                    <a:lumMod val="65000"/>
                                    <a:lumOff val="35000"/>
                                  </a:schemeClr>
                                </a:solidFill>
                                <a:latin typeface="Cambria Math" panose="02040503050406030204" pitchFamily="18" charset="0"/>
                              </a:rPr>
                            </m:ctrlPr>
                          </m:sSubPr>
                          <m:e>
                            <m:d>
                              <m:dPr>
                                <m:begChr m:val="‖"/>
                                <m:endChr m:val="‖"/>
                                <m:ctrlPr>
                                  <a:rPr lang="fr-FR" sz="2000" i="1">
                                    <a:solidFill>
                                      <a:schemeClr val="tx1">
                                        <a:lumMod val="65000"/>
                                        <a:lumOff val="35000"/>
                                      </a:schemeClr>
                                    </a:solidFill>
                                    <a:latin typeface="Cambria Math" panose="02040503050406030204" pitchFamily="18" charset="0"/>
                                  </a:rPr>
                                </m:ctrlPr>
                              </m:dPr>
                              <m:e>
                                <m:sSub>
                                  <m:sSubPr>
                                    <m:ctrlPr>
                                      <a:rPr lang="fr-FR" sz="2000" i="1">
                                        <a:solidFill>
                                          <a:schemeClr val="tx1">
                                            <a:lumMod val="65000"/>
                                            <a:lumOff val="35000"/>
                                          </a:schemeClr>
                                        </a:solidFill>
                                        <a:latin typeface="Cambria Math" panose="02040503050406030204" pitchFamily="18" charset="0"/>
                                      </a:rPr>
                                    </m:ctrlPr>
                                  </m:sSubPr>
                                  <m:e>
                                    <m:r>
                                      <a:rPr lang="fr-FR" sz="2000" i="1">
                                        <a:solidFill>
                                          <a:schemeClr val="tx1">
                                            <a:lumMod val="65000"/>
                                            <a:lumOff val="35000"/>
                                          </a:schemeClr>
                                        </a:solidFill>
                                        <a:latin typeface="Cambria Math" panose="02040503050406030204" pitchFamily="18" charset="0"/>
                                      </a:rPr>
                                      <m:t>𝑔</m:t>
                                    </m:r>
                                  </m:e>
                                  <m:sub>
                                    <m:r>
                                      <a:rPr lang="fr-FR" sz="2000" i="1">
                                        <a:solidFill>
                                          <a:schemeClr val="tx1">
                                            <a:lumMod val="65000"/>
                                            <a:lumOff val="35000"/>
                                          </a:schemeClr>
                                        </a:solidFill>
                                        <a:latin typeface="Cambria Math" panose="02040503050406030204" pitchFamily="18" charset="0"/>
                                      </a:rPr>
                                      <m:t>1:</m:t>
                                    </m:r>
                                    <m:r>
                                      <a:rPr lang="fr-FR" sz="2000" i="1">
                                        <a:solidFill>
                                          <a:schemeClr val="tx1">
                                            <a:lumMod val="65000"/>
                                            <a:lumOff val="35000"/>
                                          </a:schemeClr>
                                        </a:solidFill>
                                        <a:latin typeface="Cambria Math" panose="02040503050406030204" pitchFamily="18" charset="0"/>
                                      </a:rPr>
                                      <m:t>𝑛</m:t>
                                    </m:r>
                                    <m:r>
                                      <a:rPr lang="fr-FR" sz="2000" i="1">
                                        <a:solidFill>
                                          <a:schemeClr val="tx1">
                                            <a:lumMod val="65000"/>
                                            <a:lumOff val="35000"/>
                                          </a:schemeClr>
                                        </a:solidFill>
                                        <a:latin typeface="Cambria Math" panose="02040503050406030204" pitchFamily="18" charset="0"/>
                                      </a:rPr>
                                      <m:t>,</m:t>
                                    </m:r>
                                    <m:r>
                                      <a:rPr lang="fr-FR" sz="2000" i="1">
                                        <a:solidFill>
                                          <a:schemeClr val="tx1">
                                            <a:lumMod val="65000"/>
                                            <a:lumOff val="35000"/>
                                          </a:schemeClr>
                                        </a:solidFill>
                                        <a:latin typeface="Cambria Math" panose="02040503050406030204" pitchFamily="18" charset="0"/>
                                      </a:rPr>
                                      <m:t>𝑖</m:t>
                                    </m:r>
                                  </m:sub>
                                </m:sSub>
                              </m:e>
                            </m:d>
                          </m:e>
                          <m:sub>
                            <m:r>
                              <a:rPr lang="fr-FR" sz="2000" i="1">
                                <a:solidFill>
                                  <a:schemeClr val="tx1">
                                    <a:lumMod val="65000"/>
                                    <a:lumOff val="35000"/>
                                  </a:schemeClr>
                                </a:solidFill>
                                <a:latin typeface="Cambria Math" panose="02040503050406030204" pitchFamily="18" charset="0"/>
                              </a:rPr>
                              <m:t>2</m:t>
                            </m:r>
                          </m:sub>
                        </m:sSub>
                      </m:e>
                    </m:nary>
                  </m:oMath>
                </a14:m>
                <a:endParaRPr lang="fr-FR" sz="2000" dirty="0">
                  <a:latin typeface="Andalus" panose="02020603050405020304" pitchFamily="18" charset="-78"/>
                  <a:cs typeface="Andalus" panose="02020603050405020304" pitchFamily="18" charset="-78"/>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3"/>
                <a:stretch>
                  <a:fillRect l="-667" t="-1257"/>
                </a:stretch>
              </a:blipFill>
            </p:spPr>
            <p:txBody>
              <a:bodyPr/>
              <a:lstStyle/>
              <a:p>
                <a:r>
                  <a:rPr lang="fr-FR">
                    <a:noFill/>
                  </a:rPr>
                  <a:t> </a:t>
                </a:r>
              </a:p>
            </p:txBody>
          </p:sp>
        </mc:Fallback>
      </mc:AlternateContent>
    </p:spTree>
    <p:extLst>
      <p:ext uri="{BB962C8B-B14F-4D97-AF65-F5344CB8AC3E}">
        <p14:creationId xmlns:p14="http://schemas.microsoft.com/office/powerpoint/2010/main" val="1847194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Andalus" panose="02020603050405020304" pitchFamily="18" charset="-78"/>
                <a:cs typeface="Andalus" panose="02020603050405020304" pitchFamily="18" charset="-78"/>
              </a:rPr>
              <a:t>Convergence de Adam</a:t>
            </a:r>
          </a:p>
        </p:txBody>
      </p:sp>
      <p:pic>
        <p:nvPicPr>
          <p:cNvPr id="9" name="Espace réservé du contenu 8"/>
          <p:cNvPicPr>
            <a:picLocks noGrp="1" noChangeAspect="1"/>
          </p:cNvPicPr>
          <p:nvPr>
            <p:ph idx="1"/>
          </p:nvPr>
        </p:nvPicPr>
        <p:blipFill>
          <a:blip r:embed="rId2"/>
          <a:stretch>
            <a:fillRect/>
          </a:stretch>
        </p:blipFill>
        <p:spPr>
          <a:xfrm>
            <a:off x="755576" y="1200150"/>
            <a:ext cx="7632848" cy="3747864"/>
          </a:xfrm>
          <a:prstGeom prst="rect">
            <a:avLst/>
          </a:prstGeom>
        </p:spPr>
      </p:pic>
    </p:spTree>
    <p:extLst>
      <p:ext uri="{BB962C8B-B14F-4D97-AF65-F5344CB8AC3E}">
        <p14:creationId xmlns:p14="http://schemas.microsoft.com/office/powerpoint/2010/main" val="301498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ndalus" panose="02020603050405020304" pitchFamily="18" charset="-78"/>
                <a:cs typeface="Andalus" panose="02020603050405020304" pitchFamily="18" charset="-78"/>
              </a:rPr>
              <a:t>Convergence de Adam</a:t>
            </a:r>
            <a:endParaRPr lang="fr-FR" dirty="0">
              <a:latin typeface="Andalus" panose="02020603050405020304" pitchFamily="18" charset="-78"/>
              <a:cs typeface="Andalus" panose="02020603050405020304" pitchFamily="18" charset="-78"/>
            </a:endParaRPr>
          </a:p>
        </p:txBody>
      </p:sp>
      <p:pic>
        <p:nvPicPr>
          <p:cNvPr id="4" name="Espace réservé du contenu 3"/>
          <p:cNvPicPr>
            <a:picLocks noGrp="1" noChangeAspect="1"/>
          </p:cNvPicPr>
          <p:nvPr>
            <p:ph idx="1"/>
          </p:nvPr>
        </p:nvPicPr>
        <p:blipFill>
          <a:blip r:embed="rId3"/>
          <a:stretch>
            <a:fillRect/>
          </a:stretch>
        </p:blipFill>
        <p:spPr>
          <a:xfrm>
            <a:off x="359532" y="1059582"/>
            <a:ext cx="8424936" cy="3816424"/>
          </a:xfrm>
          <a:prstGeom prst="rect">
            <a:avLst/>
          </a:prstGeom>
        </p:spPr>
      </p:pic>
    </p:spTree>
    <p:extLst>
      <p:ext uri="{BB962C8B-B14F-4D97-AF65-F5344CB8AC3E}">
        <p14:creationId xmlns:p14="http://schemas.microsoft.com/office/powerpoint/2010/main" val="997668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993</Words>
  <Application>Microsoft Office PowerPoint</Application>
  <PresentationFormat>Affichage à l'écran (16:9)</PresentationFormat>
  <Paragraphs>156</Paragraphs>
  <Slides>34</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34</vt:i4>
      </vt:variant>
    </vt:vector>
  </HeadingPairs>
  <TitlesOfParts>
    <vt:vector size="41" baseType="lpstr">
      <vt:lpstr>맑은 고딕</vt:lpstr>
      <vt:lpstr>Andalus</vt:lpstr>
      <vt:lpstr>Arial</vt:lpstr>
      <vt:lpstr>Calibri</vt:lpstr>
      <vt:lpstr>Cambria Math</vt:lpstr>
      <vt:lpstr>Wingdings</vt:lpstr>
      <vt:lpstr>Office Theme</vt:lpstr>
      <vt:lpstr>Présentation PowerPoint</vt:lpstr>
      <vt:lpstr>Plan</vt:lpstr>
      <vt:lpstr>Concepts fondamentales</vt:lpstr>
      <vt:lpstr> Gradient Stochastique:</vt:lpstr>
      <vt:lpstr>Les moyennes mobiles :</vt:lpstr>
      <vt:lpstr>Adam :</vt:lpstr>
      <vt:lpstr>Convergence de Adam</vt:lpstr>
      <vt:lpstr>Convergence de Adam</vt:lpstr>
      <vt:lpstr>Convergence de Adam</vt:lpstr>
      <vt:lpstr>AdaMax : Adam avec la norme infinie</vt:lpstr>
      <vt:lpstr>AdaMax</vt:lpstr>
      <vt:lpstr>Avantages de AdaMax</vt:lpstr>
      <vt:lpstr>Problème avec AdaMax :</vt:lpstr>
      <vt:lpstr>Nesterov-accelerated Adaptive Moment Estimation (Nadam)      pseudo code</vt:lpstr>
      <vt:lpstr>Nesterov-accelerated Adaptive Moment Estimation (Nadam)      algorithme</vt:lpstr>
      <vt:lpstr>recherche linéaire non monotone (F-rule) : pseudo code</vt:lpstr>
      <vt:lpstr>None monotone F-rule: Notations et Définitions</vt:lpstr>
      <vt:lpstr>None monotone F-rule: Règle de mise à jour</vt:lpstr>
      <vt:lpstr>None monotone F-rule: Lemme 1</vt:lpstr>
      <vt:lpstr>None monotone F-rule: Théorème 1 et Notation 2</vt:lpstr>
      <vt:lpstr>None monotone F-rule: Théorème 2 et Lemme 2</vt:lpstr>
      <vt:lpstr>Tests Numériques : Cas convexe (Régression)</vt:lpstr>
      <vt:lpstr>Tests Numériques : Résultat 1</vt:lpstr>
      <vt:lpstr>Tests Numériques : Résultat 2</vt:lpstr>
      <vt:lpstr>Test Numérique : (f_(α,β) (x)= α_t 〖x_1〗^2+β_t x_2 ²)</vt:lpstr>
      <vt:lpstr>Test Numérique : (f_(α,β) (x)= α_t 〖x_1〗^2+β_t x_2 ²)</vt:lpstr>
      <vt:lpstr>Test Numérique : (f_(α,β) (x)= α_t 〖x_1〗^2+β_t x_2 ²)</vt:lpstr>
      <vt:lpstr>Test Numérique : Cas non convexe (Beale Function)</vt:lpstr>
      <vt:lpstr>Test Numérique : Cas non convexe (Beale Function)</vt:lpstr>
      <vt:lpstr>Test Numérique : Cas non convexe (Beale Function)</vt:lpstr>
      <vt:lpstr>Test Numérique : Cas non convexe (Beale Function)</vt:lpstr>
      <vt:lpstr>Conclusion : </vt:lpstr>
      <vt:lpstr>Références : </vt:lpstr>
      <vt:lpstr>Fin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rashid haffadi</cp:lastModifiedBy>
  <cp:revision>42</cp:revision>
  <dcterms:created xsi:type="dcterms:W3CDTF">2014-04-01T16:27:38Z</dcterms:created>
  <dcterms:modified xsi:type="dcterms:W3CDTF">2019-02-21T08:11:05Z</dcterms:modified>
</cp:coreProperties>
</file>