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3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9" autoAdjust="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27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62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3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5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3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s://www.kaggle.com/datasets/christianvorhemus/industrial-quality-control-of-packag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www.kaggle.com/datasets/ravirajsinh45/real-life-industrial-dataset-of-casting-product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Capstone Topic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Rashidi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1" t="-1" b="-1"/>
          <a:stretch/>
        </p:blipFill>
        <p:spPr>
          <a:xfrm>
            <a:off x="11676528" y="10"/>
            <a:ext cx="5101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000" dirty="0"/>
              <a:t>Capstone Focus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Target Model/Method: Video Analytics/Image Recognition</a:t>
            </a:r>
          </a:p>
          <a:p>
            <a:r>
              <a:rPr lang="en-US" sz="2400" dirty="0"/>
              <a:t>Target Domain: Manufacturing Sector</a:t>
            </a:r>
          </a:p>
          <a:p>
            <a:r>
              <a:rPr lang="en-US" sz="2400" dirty="0"/>
              <a:t>Target Project Scope Possibilities:</a:t>
            </a:r>
          </a:p>
          <a:p>
            <a:pPr marL="907200" lvl="1" indent="-457200">
              <a:buFont typeface="+mj-lt"/>
              <a:buAutoNum type="alphaUcPeriod"/>
            </a:pPr>
            <a:r>
              <a:rPr lang="en-US" sz="2200" dirty="0"/>
              <a:t>Identifying deviations from </a:t>
            </a:r>
            <a:r>
              <a:rPr lang="en-US" sz="2200" dirty="0" err="1"/>
              <a:t>Mfg</a:t>
            </a:r>
            <a:r>
              <a:rPr lang="en-US" sz="2200" dirty="0"/>
              <a:t> Operators’ assembly processes</a:t>
            </a:r>
          </a:p>
          <a:p>
            <a:pPr marL="907200" lvl="1" indent="-457200">
              <a:buFont typeface="+mj-lt"/>
              <a:buAutoNum type="alphaUcPeriod"/>
            </a:pPr>
            <a:r>
              <a:rPr lang="en-US" sz="2200" dirty="0"/>
              <a:t>Identifying non-conforming products from production line</a:t>
            </a:r>
          </a:p>
          <a:p>
            <a:pPr marL="907200" lvl="1" indent="-457200">
              <a:buFont typeface="+mj-lt"/>
              <a:buAutoNum type="alphaUcPeriod"/>
            </a:pPr>
            <a:r>
              <a:rPr lang="en-US" sz="2200" dirty="0"/>
              <a:t>Identifying Safety Hazards in the production line (blocked passageways/stray wires)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1" t="-1" b="-1"/>
          <a:stretch/>
        </p:blipFill>
        <p:spPr>
          <a:xfrm>
            <a:off x="11676528" y="10"/>
            <a:ext cx="5101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000" dirty="0"/>
              <a:t>Project Scope Issues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7500" lnSpcReduction="20000"/>
          </a:bodyPr>
          <a:lstStyle/>
          <a:p>
            <a:pPr marL="72900" indent="0">
              <a:buNone/>
            </a:pPr>
            <a:r>
              <a:rPr lang="en-US" sz="2600" dirty="0"/>
              <a:t>OVERALL: Currently I still do not know how to use CNN for this Target Method</a:t>
            </a:r>
          </a:p>
          <a:p>
            <a:pPr marL="587250" indent="-514350">
              <a:buFont typeface="+mj-lt"/>
              <a:buAutoNum type="alphaUcPeriod"/>
            </a:pPr>
            <a:r>
              <a:rPr lang="en-US" sz="2600" dirty="0"/>
              <a:t>Identifying deviations from </a:t>
            </a:r>
            <a:r>
              <a:rPr lang="en-US" sz="2600" dirty="0" err="1"/>
              <a:t>Mfg</a:t>
            </a:r>
            <a:r>
              <a:rPr lang="en-US" sz="2600" dirty="0"/>
              <a:t> Operators’ assembly processes</a:t>
            </a:r>
          </a:p>
          <a:p>
            <a:pPr marL="907200" lvl="1" indent="-457200">
              <a:buFont typeface="+mj-lt"/>
              <a:buAutoNum type="alphaLcParenR"/>
            </a:pPr>
            <a:r>
              <a:rPr lang="en-US" sz="2400" dirty="0"/>
              <a:t>No publicly available dataset found</a:t>
            </a:r>
          </a:p>
          <a:p>
            <a:pPr marL="587250" indent="-514350">
              <a:buFont typeface="+mj-lt"/>
              <a:buAutoNum type="alphaUcPeriod"/>
            </a:pPr>
            <a:r>
              <a:rPr lang="en-US" sz="2600" dirty="0"/>
              <a:t>Identifying non-conforming products from production line</a:t>
            </a:r>
          </a:p>
          <a:p>
            <a:pPr marL="907200" lvl="1" indent="-457200">
              <a:buFont typeface="+mj-lt"/>
              <a:buAutoNum type="alphaLcParenR"/>
            </a:pPr>
            <a:r>
              <a:rPr lang="en-US" sz="2400" dirty="0"/>
              <a:t>Simple dataset available but with low number of images</a:t>
            </a:r>
          </a:p>
          <a:p>
            <a:pPr marL="907200" lvl="1" indent="-457200">
              <a:buFont typeface="+mj-lt"/>
              <a:buAutoNum type="alphaLcParenR"/>
            </a:pPr>
            <a:r>
              <a:rPr lang="en-US" sz="2400" dirty="0"/>
              <a:t>Extensive dataset available but complicated problem</a:t>
            </a:r>
          </a:p>
          <a:p>
            <a:pPr marL="907200" lvl="1" indent="-457200">
              <a:buFont typeface="+mj-lt"/>
              <a:buAutoNum type="alphaLcParenR"/>
            </a:pPr>
            <a:r>
              <a:rPr lang="en-US" sz="2400" dirty="0"/>
              <a:t>Datasets may be enough to explain the Problem Statement but not personally </a:t>
            </a:r>
          </a:p>
          <a:p>
            <a:pPr marL="587250" indent="-514350">
              <a:buFont typeface="+mj-lt"/>
              <a:buAutoNum type="alphaUcPeriod"/>
            </a:pPr>
            <a:r>
              <a:rPr lang="en-US" sz="2600" dirty="0"/>
              <a:t>Identifying Safety Hazards in the production line (blocked passageways/stray wires)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US" sz="2600" dirty="0"/>
              <a:t>No publicly available dataset found</a:t>
            </a:r>
          </a:p>
          <a:p>
            <a:pPr marL="530100" indent="-457200">
              <a:buFont typeface="+mj-lt"/>
              <a:buAutoNum type="alphaUcPeriod"/>
            </a:pPr>
            <a:endParaRPr lang="en-US" sz="2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8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1" t="-1" b="-1"/>
          <a:stretch/>
        </p:blipFill>
        <p:spPr>
          <a:xfrm>
            <a:off x="11676528" y="10"/>
            <a:ext cx="5101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000" dirty="0"/>
              <a:t>General Problem Statement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As a Manufacturing Quality Data Scientist, I was tasked to investigate on a Customer RMA event relating to a defect in one of our newly released products, together with a task force.</a:t>
            </a:r>
          </a:p>
          <a:p>
            <a:pPr marL="36900" indent="0">
              <a:buNone/>
            </a:pPr>
            <a:r>
              <a:rPr lang="en-US" sz="2400" dirty="0"/>
              <a:t>Upon investigation, we found that there is a (A) random periodical procedure non-conformance/(B) systemic deviation within a certain manufacturing machine.</a:t>
            </a:r>
          </a:p>
          <a:p>
            <a:pPr marL="36900" indent="0">
              <a:buNone/>
            </a:pPr>
            <a:r>
              <a:rPr lang="en-US" sz="2400" dirty="0"/>
              <a:t>For the interim while the Equipment/Process Engineer devise a more permanent solution, I was tasked to produce a (A) video analytic/(B) image recognition model that is effective in screening out (A) deviations in procedure conformance/(B) non-conforming products from the production line in order to prevent Quality escapes.</a:t>
            </a:r>
          </a:p>
        </p:txBody>
      </p:sp>
    </p:spTree>
    <p:extLst>
      <p:ext uri="{BB962C8B-B14F-4D97-AF65-F5344CB8AC3E}">
        <p14:creationId xmlns:p14="http://schemas.microsoft.com/office/powerpoint/2010/main" val="214577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1" t="-1" b="-1"/>
          <a:stretch/>
        </p:blipFill>
        <p:spPr>
          <a:xfrm>
            <a:off x="11676528" y="10"/>
            <a:ext cx="5101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000" dirty="0"/>
              <a:t>Primary Project Scope Exploration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87250" indent="-514350">
              <a:buFont typeface="+mj-lt"/>
              <a:buAutoNum type="alphaUcPeriod"/>
            </a:pPr>
            <a:r>
              <a:rPr lang="en-US" sz="2600" dirty="0"/>
              <a:t>Identifying deviations from </a:t>
            </a:r>
            <a:r>
              <a:rPr lang="en-US" sz="2600" dirty="0" err="1"/>
              <a:t>Mfg</a:t>
            </a:r>
            <a:r>
              <a:rPr lang="en-US" sz="2600" dirty="0"/>
              <a:t> Operators’ assembly processes</a:t>
            </a:r>
          </a:p>
          <a:p>
            <a:pPr marL="964350" lvl="1" indent="-514350">
              <a:buFont typeface="+mj-lt"/>
              <a:buAutoNum type="arabicPeriod"/>
            </a:pPr>
            <a:r>
              <a:rPr lang="en-US" sz="2400" dirty="0"/>
              <a:t>Gather own dataset</a:t>
            </a:r>
          </a:p>
          <a:p>
            <a:pPr marL="1270350" lvl="2" indent="-514350">
              <a:buFont typeface="+mj-lt"/>
              <a:buAutoNum type="romanLcPeriod"/>
            </a:pPr>
            <a:r>
              <a:rPr lang="en-US" sz="2100" dirty="0"/>
              <a:t>Devise a simple process with clearly defined items and borders to mimic a Manufacturing assembly process</a:t>
            </a:r>
          </a:p>
          <a:p>
            <a:pPr marL="1270350" lvl="2" indent="-514350">
              <a:buFont typeface="+mj-lt"/>
              <a:buAutoNum type="romanLcPeriod"/>
            </a:pPr>
            <a:r>
              <a:rPr lang="en-US" sz="2100" dirty="0"/>
              <a:t>Take a lot of samples using HD webcam (procured) and classify them</a:t>
            </a:r>
          </a:p>
          <a:p>
            <a:pPr marL="1270350" lvl="2" indent="-514350">
              <a:buFont typeface="+mj-lt"/>
              <a:buAutoNum type="romanLcPeriod"/>
            </a:pPr>
            <a:r>
              <a:rPr lang="en-US" sz="2100" dirty="0"/>
              <a:t>Train the model</a:t>
            </a:r>
          </a:p>
          <a:p>
            <a:pPr marL="1270350" lvl="2" indent="-514350">
              <a:buFont typeface="+mj-lt"/>
              <a:buAutoNum type="romanLcPeriod"/>
            </a:pPr>
            <a:r>
              <a:rPr lang="en-US" sz="2100" dirty="0"/>
              <a:t>Develop a Test set to test the model</a:t>
            </a:r>
          </a:p>
          <a:p>
            <a:pPr marL="907200" lvl="1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1" t="-1" b="-1"/>
          <a:stretch/>
        </p:blipFill>
        <p:spPr>
          <a:xfrm>
            <a:off x="11676528" y="10"/>
            <a:ext cx="5101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000" dirty="0"/>
              <a:t>Secondary/Fall-back Project Scope Exploration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 anchor="t">
            <a:normAutofit lnSpcReduction="10000"/>
          </a:bodyPr>
          <a:lstStyle/>
          <a:p>
            <a:pPr marL="587250" indent="-514350">
              <a:buFont typeface="+mj-lt"/>
              <a:buAutoNum type="alphaUcPeriod" startAt="2"/>
            </a:pPr>
            <a:r>
              <a:rPr lang="en-US" sz="2600" dirty="0"/>
              <a:t>Identifying non-conforming products from production line</a:t>
            </a:r>
          </a:p>
          <a:p>
            <a:pPr marL="964350" lvl="1" indent="-514350">
              <a:buFont typeface="+mj-lt"/>
              <a:buAutoNum type="arabicPeriod"/>
            </a:pPr>
            <a:r>
              <a:rPr lang="en-US" sz="2400" dirty="0"/>
              <a:t>Available Datasets </a:t>
            </a:r>
          </a:p>
          <a:p>
            <a:pPr marL="1270350" lvl="2" indent="-514350">
              <a:buFont typeface="+mj-lt"/>
              <a:buAutoNum type="romanLcPeriod"/>
            </a:pPr>
            <a:r>
              <a:rPr lang="en-US" sz="2000" dirty="0"/>
              <a:t>PCB Assembly Mounted Components </a:t>
            </a:r>
          </a:p>
          <a:p>
            <a:pPr marL="1630350" lvl="3" indent="-514350">
              <a:buFont typeface="+mj-lt"/>
              <a:buAutoNum type="romanLcPeriod"/>
            </a:pPr>
            <a:r>
              <a:rPr lang="en-US" sz="1900" dirty="0">
                <a:hlinkClick r:id="rId6"/>
              </a:rPr>
              <a:t>https://www.kaggle.com/datasets/mrojer/electronic-components-for-automatic-detection</a:t>
            </a:r>
          </a:p>
          <a:p>
            <a:pPr marL="1270350" lvl="2" indent="-514350">
              <a:buFont typeface="+mj-lt"/>
              <a:buAutoNum type="romanLcPeriod"/>
            </a:pPr>
            <a:r>
              <a:rPr lang="en-GB" sz="2100" dirty="0"/>
              <a:t>casting product image data for quality inspection</a:t>
            </a:r>
          </a:p>
          <a:p>
            <a:pPr marL="1630350" lvl="3" indent="-514350">
              <a:buFont typeface="+mj-lt"/>
              <a:buAutoNum type="romanLcPeriod"/>
            </a:pPr>
            <a:r>
              <a:rPr lang="en-US" sz="1900" dirty="0">
                <a:hlinkClick r:id="rId6"/>
              </a:rPr>
              <a:t>https://www.kaggle.com/datasets/ravirajsinh45/real-life-industrial-dataset-of-casting-product</a:t>
            </a:r>
            <a:endParaRPr lang="en-US" sz="1900" dirty="0"/>
          </a:p>
          <a:p>
            <a:pPr marL="1270350" lvl="2" indent="-514350">
              <a:buFont typeface="+mj-lt"/>
              <a:buAutoNum type="romanLcPeriod"/>
            </a:pPr>
            <a:r>
              <a:rPr lang="en-GB" sz="2100" dirty="0"/>
              <a:t>Industrial Quality Control of Packages</a:t>
            </a:r>
            <a:endParaRPr lang="en-US" sz="2100" dirty="0"/>
          </a:p>
          <a:p>
            <a:pPr marL="1630350" lvl="3" indent="-514350">
              <a:buFont typeface="+mj-lt"/>
              <a:buAutoNum type="romanLcPeriod"/>
            </a:pPr>
            <a:r>
              <a:rPr lang="en-US" sz="1900" dirty="0">
                <a:hlinkClick r:id="rId7"/>
              </a:rPr>
              <a:t>https://www.kaggle.com/datasets/christianvorhemus/industrial-quality-control-of-packages</a:t>
            </a:r>
            <a:endParaRPr lang="en-US" sz="1900" dirty="0"/>
          </a:p>
          <a:p>
            <a:pPr marL="1270350" lvl="2" indent="-514350">
              <a:buFont typeface="+mj-lt"/>
              <a:buAutoNum type="romanLcPeriod"/>
            </a:pPr>
            <a:endParaRPr lang="en-US" sz="2100" dirty="0"/>
          </a:p>
          <a:p>
            <a:pPr marL="907200" lvl="1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68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1" t="-1" b="-1"/>
          <a:stretch/>
        </p:blipFill>
        <p:spPr>
          <a:xfrm>
            <a:off x="11676528" y="10"/>
            <a:ext cx="5101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4000" dirty="0"/>
              <a:t>Pros and 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53E1B-174A-4D8A-8376-036D32360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A. Identifying deviations from </a:t>
            </a:r>
            <a:r>
              <a:rPr lang="en-US" sz="2400" dirty="0" err="1"/>
              <a:t>Mfg</a:t>
            </a:r>
            <a:r>
              <a:rPr lang="en-US" sz="2400" dirty="0"/>
              <a:t> Operators’ assembly processes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72900" indent="0">
              <a:buNone/>
            </a:pPr>
            <a:r>
              <a:rPr lang="en-US" sz="1500" dirty="0"/>
              <a:t>Pros</a:t>
            </a:r>
          </a:p>
          <a:p>
            <a:pPr marL="587250" indent="-514350"/>
            <a:r>
              <a:rPr lang="en-US" sz="1500" dirty="0"/>
              <a:t>Production Model application can be presented “live” through video capture. As a whole package, this project is more impressive to publish.</a:t>
            </a:r>
          </a:p>
          <a:p>
            <a:pPr marL="587250" indent="-514350"/>
            <a:r>
              <a:rPr lang="en-US" sz="1500" dirty="0"/>
              <a:t>Capability to show scalability of project given proper datasets.</a:t>
            </a:r>
          </a:p>
          <a:p>
            <a:pPr marL="587250" indent="-514350"/>
            <a:r>
              <a:rPr lang="en-US" sz="1500" dirty="0"/>
              <a:t>Emerging field in manufacturing sector.</a:t>
            </a:r>
          </a:p>
          <a:p>
            <a:pPr marL="72900" indent="0">
              <a:buNone/>
            </a:pPr>
            <a:r>
              <a:rPr lang="en-US" sz="1500" dirty="0"/>
              <a:t>Cons</a:t>
            </a:r>
          </a:p>
          <a:p>
            <a:pPr marL="415800" indent="-342900"/>
            <a:r>
              <a:rPr lang="en-US" sz="1500" dirty="0"/>
              <a:t>Time-consuming to gather own dataset.</a:t>
            </a:r>
          </a:p>
          <a:p>
            <a:pPr marL="907200" lvl="1" indent="-457200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E5876-7581-44C1-9DAD-ADA78899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B. </a:t>
            </a:r>
            <a:r>
              <a:rPr lang="en-US" sz="2400" dirty="0"/>
              <a:t>Identifying non-conforming products from production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12EB4-A5CA-4A11-85A5-6D9C7B9ABA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SG" sz="1500" dirty="0"/>
              <a:t>Pros</a:t>
            </a:r>
          </a:p>
          <a:p>
            <a:r>
              <a:rPr lang="en-SG" sz="1500" dirty="0"/>
              <a:t>Readily available datasets</a:t>
            </a:r>
          </a:p>
          <a:p>
            <a:pPr marL="36900" indent="0">
              <a:buNone/>
            </a:pPr>
            <a:endParaRPr lang="en-SG" sz="1500" dirty="0"/>
          </a:p>
          <a:p>
            <a:pPr marL="36900" indent="0">
              <a:buNone/>
            </a:pPr>
            <a:r>
              <a:rPr lang="en-SG" sz="1500" dirty="0"/>
              <a:t>Cons</a:t>
            </a:r>
          </a:p>
          <a:p>
            <a:r>
              <a:rPr lang="en-SG" sz="1500" dirty="0"/>
              <a:t>Project scope not interesting personally.</a:t>
            </a:r>
          </a:p>
          <a:p>
            <a:r>
              <a:rPr lang="en-SG" sz="1500" dirty="0"/>
              <a:t>There are currently existing machines that already does this (using image recognition and comparing against a library of images)</a:t>
            </a:r>
          </a:p>
        </p:txBody>
      </p:sp>
    </p:spTree>
    <p:extLst>
      <p:ext uri="{BB962C8B-B14F-4D97-AF65-F5344CB8AC3E}">
        <p14:creationId xmlns:p14="http://schemas.microsoft.com/office/powerpoint/2010/main" val="2684234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{BBDCD9A0-5895-4991-AE2E-192FE9A3B10F}tf55705232_win32</Template>
  <TotalTime>468</TotalTime>
  <Words>498</Words>
  <Application>Microsoft Office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Capstone Topic Ideas</vt:lpstr>
      <vt:lpstr>Capstone Focus</vt:lpstr>
      <vt:lpstr>Project Scope Issues</vt:lpstr>
      <vt:lpstr>General Problem Statement</vt:lpstr>
      <vt:lpstr>Primary Project Scope Exploration</vt:lpstr>
      <vt:lpstr>Secondary/Fall-back Project Scope Exploration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Topic Ideas</dc:title>
  <dc:creator>Nor Rashidi Norhashim</dc:creator>
  <cp:lastModifiedBy>Nor Rashidi Norhashim</cp:lastModifiedBy>
  <cp:revision>12</cp:revision>
  <dcterms:created xsi:type="dcterms:W3CDTF">2022-04-12T01:53:35Z</dcterms:created>
  <dcterms:modified xsi:type="dcterms:W3CDTF">2022-04-21T06:02:38Z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